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363" r:id="rId5"/>
    <p:sldId id="423" r:id="rId6"/>
    <p:sldId id="294" r:id="rId7"/>
    <p:sldId id="389" r:id="rId8"/>
    <p:sldId id="424" r:id="rId9"/>
    <p:sldId id="425" r:id="rId10"/>
    <p:sldId id="426" r:id="rId11"/>
    <p:sldId id="387" r:id="rId12"/>
    <p:sldId id="427" r:id="rId13"/>
    <p:sldId id="430" r:id="rId14"/>
    <p:sldId id="431" r:id="rId15"/>
    <p:sldId id="432" r:id="rId16"/>
    <p:sldId id="433" r:id="rId17"/>
    <p:sldId id="434" r:id="rId18"/>
    <p:sldId id="394" r:id="rId19"/>
    <p:sldId id="435" r:id="rId20"/>
    <p:sldId id="436" r:id="rId21"/>
    <p:sldId id="362" r:id="rId22"/>
    <p:sldId id="437" r:id="rId23"/>
    <p:sldId id="438" r:id="rId24"/>
    <p:sldId id="405" r:id="rId25"/>
    <p:sldId id="439" r:id="rId26"/>
    <p:sldId id="440" r:id="rId27"/>
    <p:sldId id="413" r:id="rId28"/>
    <p:sldId id="299" r:id="rId29"/>
    <p:sldId id="390" r:id="rId30"/>
    <p:sldId id="441" r:id="rId31"/>
    <p:sldId id="261" r:id="rId3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Registro de eventos</a:t>
            </a:r>
            <a:b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e monitoramento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eventos via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crictl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EDBDC-022E-496E-93CC-F1F236B7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30"/>
            <a:ext cx="5693202" cy="31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Uma boa solução, mas com limitações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03648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Certamente, logs enviados pelos containers para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stdout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stderr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são úteis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Contudo, não são suficientes: e se o container/pod/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tiverem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crash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Esse conceito é conhecido como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cluster-level logging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403648" y="2712119"/>
            <a:ext cx="2946989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Num cluster, logs devem ter ciclo de vida e armazenamento independentes</a:t>
            </a:r>
          </a:p>
        </p:txBody>
      </p:sp>
    </p:spTree>
    <p:extLst>
      <p:ext uri="{BB962C8B-B14F-4D97-AF65-F5344CB8AC3E}">
        <p14:creationId xmlns:p14="http://schemas.microsoft.com/office/powerpoint/2010/main" val="346542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Fácil, mas insuficiente: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logging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no nível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4A5BE-3264-4DE5-9FAD-89378B2DD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49" y="1563638"/>
            <a:ext cx="4195536" cy="25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2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um agente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logging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em cada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37F06-E245-4D8B-8576-83A4C6EA1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7614"/>
            <a:ext cx="4041006" cy="28287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88A4DA-A908-4316-9152-EA43111317FE}"/>
              </a:ext>
            </a:extLst>
          </p:cNvPr>
          <p:cNvSpPr/>
          <p:nvPr/>
        </p:nvSpPr>
        <p:spPr>
          <a:xfrm>
            <a:off x="5148065" y="1419622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Geralmente implementado via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DaemonSet</a:t>
            </a:r>
          </a:p>
        </p:txBody>
      </p:sp>
    </p:spTree>
    <p:extLst>
      <p:ext uri="{BB962C8B-B14F-4D97-AF65-F5344CB8AC3E}">
        <p14:creationId xmlns:p14="http://schemas.microsoft.com/office/powerpoint/2010/main" val="35592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um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sidecar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com o agente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logging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88A4DA-A908-4316-9152-EA43111317FE}"/>
              </a:ext>
            </a:extLst>
          </p:cNvPr>
          <p:cNvSpPr/>
          <p:nvPr/>
        </p:nvSpPr>
        <p:spPr>
          <a:xfrm>
            <a:off x="5148065" y="1419622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Permite a separação de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log streams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C38CC-F99F-4970-A065-EBA21683B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6" y="1131590"/>
            <a:ext cx="4050450" cy="32403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5184A4-20BD-4CBD-BE18-8DA0AC217A9A}"/>
              </a:ext>
            </a:extLst>
          </p:cNvPr>
          <p:cNvSpPr/>
          <p:nvPr/>
        </p:nvSpPr>
        <p:spPr>
          <a:xfrm>
            <a:off x="5148065" y="2283719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Baixo nível de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overhead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FB4CBD-2D07-419A-B64D-AB8636672B6D}"/>
              </a:ext>
            </a:extLst>
          </p:cNvPr>
          <p:cNvSpPr/>
          <p:nvPr/>
        </p:nvSpPr>
        <p:spPr>
          <a:xfrm>
            <a:off x="5148065" y="3147816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Mantém funcionamento do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kubectl logs</a:t>
            </a:r>
          </a:p>
        </p:txBody>
      </p:sp>
    </p:spTree>
    <p:extLst>
      <p:ext uri="{BB962C8B-B14F-4D97-AF65-F5344CB8AC3E}">
        <p14:creationId xmlns:p14="http://schemas.microsoft.com/office/powerpoint/2010/main" val="270995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um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sidecar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com o agente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logging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88A4DA-A908-4316-9152-EA43111317FE}"/>
              </a:ext>
            </a:extLst>
          </p:cNvPr>
          <p:cNvSpPr/>
          <p:nvPr/>
        </p:nvSpPr>
        <p:spPr>
          <a:xfrm>
            <a:off x="5148065" y="1419622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Aumento no uso de recursos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5184A4-20BD-4CBD-BE18-8DA0AC217A9A}"/>
              </a:ext>
            </a:extLst>
          </p:cNvPr>
          <p:cNvSpPr/>
          <p:nvPr/>
        </p:nvSpPr>
        <p:spPr>
          <a:xfrm>
            <a:off x="5148065" y="2283719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Logs não são visíveis via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kubectl logs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FB4CBD-2D07-419A-B64D-AB8636672B6D}"/>
              </a:ext>
            </a:extLst>
          </p:cNvPr>
          <p:cNvSpPr/>
          <p:nvPr/>
        </p:nvSpPr>
        <p:spPr>
          <a:xfrm>
            <a:off x="5148065" y="3147816"/>
            <a:ext cx="3096344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Fluentd</a:t>
            </a:r>
            <a:r>
              <a:rPr lang="pt-BR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frequentemente utilizado para este fim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1D2F65-98A9-4310-BB1F-FEC6B15C7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7" y="1671651"/>
            <a:ext cx="388843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Monitoramento no 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259632" y="1275606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escalar aplicações e ter um bom entendimento do ambiente, monitoramento é fundamental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Pode-se obter informações examinando containers,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serviços, e outros objetos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Resource metrics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</a:t>
            </a:r>
          </a:p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Full metrics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259632" y="2712119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No Kubernetes, há dois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pipelines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métricas para monitoramento</a:t>
            </a:r>
          </a:p>
        </p:txBody>
      </p:sp>
    </p:spTree>
    <p:extLst>
      <p:ext uri="{BB962C8B-B14F-4D97-AF65-F5344CB8AC3E}">
        <p14:creationId xmlns:p14="http://schemas.microsoft.com/office/powerpoint/2010/main" val="215401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Resource metrics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259632" y="1275606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Pipeline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com conjunto de métricas limitadas para alguns componentes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Bons exemplos são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kubectl top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Horizontal Pod Autoscaler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Dados são coletados pelo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kubelet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a partir do CRI de cada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259632" y="2712119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Coletadas por servidor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in-memory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pt-BR" b="1" i="1" u="sng" dirty="0">
                <a:solidFill>
                  <a:schemeClr val="tx2"/>
                </a:solidFill>
                <a:latin typeface="Lato" panose="020F0502020204030203" pitchFamily="34" charset="0"/>
              </a:rPr>
              <a:t>metrics-server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expostas via API metrics.k8s.io</a:t>
            </a:r>
          </a:p>
        </p:txBody>
      </p:sp>
    </p:spTree>
    <p:extLst>
      <p:ext uri="{BB962C8B-B14F-4D97-AF65-F5344CB8AC3E}">
        <p14:creationId xmlns:p14="http://schemas.microsoft.com/office/powerpoint/2010/main" val="316838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Instalação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metrics-server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0BC29-2C26-4B8A-AEB8-B03D6B50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3"/>
            <a:ext cx="5688634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Coleta de métricas de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AB458-36E0-4593-9AE0-C56AE9CB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8635" cy="31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Visualizando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Patterns para coleta de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Monitoramento: resource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Monitoramento: full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Estudos de caso e exemplos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Full metrics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259632" y="1275606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Pipeline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que dá acesso a um conjunto mais rico de métricas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Também pode ser usado para auto-escalabilidade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Diversas soluções populares para visualização, como o </a:t>
            </a:r>
            <a:r>
              <a:rPr lang="pt-BR" b="1" i="1" u="sng" dirty="0">
                <a:solidFill>
                  <a:schemeClr val="tx2"/>
                </a:solidFill>
                <a:latin typeface="Lato" panose="020F0502020204030203" pitchFamily="34" charset="0"/>
              </a:rPr>
              <a:t>Prometheus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259632" y="2712119"/>
            <a:ext cx="3091005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Coletadas via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kubelet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expostas via APIs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custom.metrics.k8s.io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ou</a:t>
            </a:r>
          </a:p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external.metrics.k8s.io</a:t>
            </a:r>
          </a:p>
        </p:txBody>
      </p:sp>
    </p:spTree>
    <p:extLst>
      <p:ext uri="{BB962C8B-B14F-4D97-AF65-F5344CB8AC3E}">
        <p14:creationId xmlns:p14="http://schemas.microsoft.com/office/powerpoint/2010/main" val="422314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Algumas soluções populares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752982" y="151125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Kubernetes Dashboard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32037D-8F03-42F0-B33D-7A5A32A5D666}"/>
              </a:ext>
            </a:extLst>
          </p:cNvPr>
          <p:cNvSpPr/>
          <p:nvPr/>
        </p:nvSpPr>
        <p:spPr>
          <a:xfrm>
            <a:off x="1752982" y="223133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Prometheus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3A02EF-6DA5-4F81-BE53-4276F768953D}"/>
              </a:ext>
            </a:extLst>
          </p:cNvPr>
          <p:cNvSpPr/>
          <p:nvPr/>
        </p:nvSpPr>
        <p:spPr>
          <a:xfrm>
            <a:off x="1752982" y="295141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Jaeger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BD802D-473A-4B17-8DC2-5059863F3E5F}"/>
              </a:ext>
            </a:extLst>
          </p:cNvPr>
          <p:cNvSpPr/>
          <p:nvPr/>
        </p:nvSpPr>
        <p:spPr>
          <a:xfrm>
            <a:off x="4644008" y="151125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Kubewatch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145E61-F0D5-4A97-9A9F-5685FA23DE39}"/>
              </a:ext>
            </a:extLst>
          </p:cNvPr>
          <p:cNvSpPr/>
          <p:nvPr/>
        </p:nvSpPr>
        <p:spPr>
          <a:xfrm>
            <a:off x="4644008" y="223133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Weave Scope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1B4337-4C55-4C3F-9DDD-BB31D1D35C52}"/>
              </a:ext>
            </a:extLst>
          </p:cNvPr>
          <p:cNvSpPr/>
          <p:nvPr/>
        </p:nvSpPr>
        <p:spPr>
          <a:xfrm>
            <a:off x="4644008" y="2951413"/>
            <a:ext cx="2747010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Stack EFK</a:t>
            </a:r>
          </a:p>
        </p:txBody>
      </p:sp>
    </p:spTree>
    <p:extLst>
      <p:ext uri="{BB962C8B-B14F-4D97-AF65-F5344CB8AC3E}">
        <p14:creationId xmlns:p14="http://schemas.microsoft.com/office/powerpoint/2010/main" val="34701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Kubernetes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1E580-D9E6-486B-83EE-EAFFE268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5595"/>
            <a:ext cx="5688635" cy="32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Como operar com o Dashboard?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00811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Vamos ver:</a:t>
            </a:r>
          </a:p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https://github.com/kubernetes/dashboard </a:t>
            </a:r>
          </a:p>
        </p:txBody>
      </p:sp>
    </p:spTree>
    <p:extLst>
      <p:ext uri="{BB962C8B-B14F-4D97-AF65-F5344CB8AC3E}">
        <p14:creationId xmlns:p14="http://schemas.microsoft.com/office/powerpoint/2010/main" val="41591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Weave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28AD0-3E2F-4D8C-9550-079601C0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602" y="1034257"/>
            <a:ext cx="4752528" cy="33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46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Como operar com o Weave Scope?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75656" y="1779662"/>
            <a:ext cx="6182922" cy="100811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Vamos ver:</a:t>
            </a:r>
          </a:p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https://www.weave.works/docs/scope/latest/installing/#k8s</a:t>
            </a:r>
          </a:p>
        </p:txBody>
      </p:sp>
    </p:spTree>
    <p:extLst>
      <p:ext uri="{BB962C8B-B14F-4D97-AF65-F5344CB8AC3E}">
        <p14:creationId xmlns:p14="http://schemas.microsoft.com/office/powerpoint/2010/main" val="184767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Prometheus + Grafana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09918-B3A7-4101-8451-7F45B76B3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63229"/>
            <a:ext cx="4320480" cy="33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6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Prometheus: arquitetura típica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9EE85-1E0D-48D5-9F79-0251219E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68761"/>
            <a:ext cx="6192688" cy="34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1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rgbClr val="1C4587"/>
                </a:solidFill>
                <a:latin typeface="Lato" panose="020F0502020204030203" pitchFamily="34" charset="0"/>
              </a:rPr>
              <a:t>Jaeger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85BFC-3888-4DF2-9752-1B010C666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44" y="1063229"/>
            <a:ext cx="5850111" cy="32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EFK: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E0F5D-7E40-4744-B95A-393073EB4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05" y="987574"/>
            <a:ext cx="5914424" cy="33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eventos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10278" y="127560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Invariavelmente, irão ocorrer erros e problemas durante a operação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9EECF-5972-4466-8A0F-87F8ECB6A7A2}"/>
              </a:ext>
            </a:extLst>
          </p:cNvPr>
          <p:cNvSpPr/>
          <p:nvPr/>
        </p:nvSpPr>
        <p:spPr>
          <a:xfrm>
            <a:off x="1110278" y="271576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Etapa básica do processo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troubleshooting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D9002-96EA-4258-900D-C7C0E865A21D}"/>
              </a:ext>
            </a:extLst>
          </p:cNvPr>
          <p:cNvSpPr/>
          <p:nvPr/>
        </p:nvSpPr>
        <p:spPr>
          <a:xfrm>
            <a:off x="4572000" y="127560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Dominar as técnicas de visualização de eventos em containers 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é fundamental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2B52C-D5AB-45B4-ADAC-503DB2304B30}"/>
              </a:ext>
            </a:extLst>
          </p:cNvPr>
          <p:cNvSpPr/>
          <p:nvPr/>
        </p:nvSpPr>
        <p:spPr>
          <a:xfrm>
            <a:off x="4572000" y="2715766"/>
            <a:ext cx="3240360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Coleta de eventos de forma centralizada é o próximo passo de maturidade</a:t>
            </a:r>
          </a:p>
        </p:txBody>
      </p:sp>
    </p:spTree>
    <p:extLst>
      <p:ext uri="{BB962C8B-B14F-4D97-AF65-F5344CB8AC3E}">
        <p14:creationId xmlns:p14="http://schemas.microsoft.com/office/powerpoint/2010/main" val="2396979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EFK: arquitetura típica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A9E97-D5AA-492B-A969-42C5C6A67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01" y="1059533"/>
            <a:ext cx="5688632" cy="33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1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Registro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eventos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 </a:t>
            </a:r>
            <a:r>
              <a:rPr lang="en-US" sz="3200" dirty="0" err="1">
                <a:solidFill>
                  <a:schemeClr val="bg1"/>
                </a:solidFill>
              </a:rPr>
              <a:t>monitoramento</a:t>
            </a: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eventos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4D89F-229C-4A92-88B7-43AB1DD9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8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eventos em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5D39D-C6F1-4B64-AE51-1D1D7434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6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Mas...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00811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 se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kube-apiserver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estiver indisponível,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ou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control plane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estiver fora do ar?</a:t>
            </a:r>
          </a:p>
        </p:txBody>
      </p:sp>
    </p:spTree>
    <p:extLst>
      <p:ext uri="{BB962C8B-B14F-4D97-AF65-F5344CB8AC3E}">
        <p14:creationId xmlns:p14="http://schemas.microsoft.com/office/powerpoint/2010/main" val="852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eventos em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589EB-4994-4D8F-AB9D-76A5D057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Uma integração melhor: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crictl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578785" y="1779662"/>
            <a:ext cx="5976664" cy="100811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Instalação e documentação disponíveis em: </a:t>
            </a:r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https://kubernetes.io/docs/tasks/debug-application-cluster/crictl/ </a:t>
            </a:r>
          </a:p>
        </p:txBody>
      </p:sp>
    </p:spTree>
    <p:extLst>
      <p:ext uri="{BB962C8B-B14F-4D97-AF65-F5344CB8AC3E}">
        <p14:creationId xmlns:p14="http://schemas.microsoft.com/office/powerpoint/2010/main" val="267395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crictl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8C3CD-2B55-4BF3-B87A-4F4B47D7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2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AA9339-14C0-4149-8D64-2397FB125408}"/>
</file>

<file path=customXml/itemProps2.xml><?xml version="1.0" encoding="utf-8"?>
<ds:datastoreItem xmlns:ds="http://schemas.openxmlformats.org/officeDocument/2006/customXml" ds:itemID="{80BACE2E-E2A8-4D27-A9F6-17C612F74344}"/>
</file>

<file path=customXml/itemProps3.xml><?xml version="1.0" encoding="utf-8"?>
<ds:datastoreItem xmlns:ds="http://schemas.openxmlformats.org/officeDocument/2006/customXml" ds:itemID="{57A91B9D-7797-494E-B19F-C0CBE4673E9F}"/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504</Words>
  <Application>Microsoft Office PowerPoint</Application>
  <PresentationFormat>On-screen Show (16:9)</PresentationFormat>
  <Paragraphs>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Lato</vt:lpstr>
      <vt:lpstr>Lato Black</vt:lpstr>
      <vt:lpstr>Tema do Office</vt:lpstr>
      <vt:lpstr>Orquestração de Containers  Registro de eventos e monitoramento</vt:lpstr>
      <vt:lpstr>Tópicos abordados</vt:lpstr>
      <vt:lpstr>Visualizando eventos</vt:lpstr>
      <vt:lpstr>Visualizando eventos do Kubernetes</vt:lpstr>
      <vt:lpstr>Visualizando eventos em pods</vt:lpstr>
      <vt:lpstr>Mas...</vt:lpstr>
      <vt:lpstr>Visualizando eventos em containers</vt:lpstr>
      <vt:lpstr>Uma integração melhor: crictl</vt:lpstr>
      <vt:lpstr>Utilizando o crictl</vt:lpstr>
      <vt:lpstr>Visualizando eventos via crictl</vt:lpstr>
      <vt:lpstr>Uma boa solução, mas com limitações</vt:lpstr>
      <vt:lpstr>Fácil, mas insuficiente: logging no nível do node</vt:lpstr>
      <vt:lpstr>Utilizando um agente de logging em cada node</vt:lpstr>
      <vt:lpstr>Utilizando um sidecar com o agente de logging</vt:lpstr>
      <vt:lpstr>Utilizando um sidecar com o agente de logging</vt:lpstr>
      <vt:lpstr>Monitoramento no Kubernetes</vt:lpstr>
      <vt:lpstr>Resource metrics</vt:lpstr>
      <vt:lpstr>Instalação do metrics-server</vt:lpstr>
      <vt:lpstr>Coleta de métricas de performance</vt:lpstr>
      <vt:lpstr>Full metrics</vt:lpstr>
      <vt:lpstr>Algumas soluções populares</vt:lpstr>
      <vt:lpstr>Kubernetes Dashboard</vt:lpstr>
      <vt:lpstr>Como operar com o Dashboard?</vt:lpstr>
      <vt:lpstr>Weave Scope</vt:lpstr>
      <vt:lpstr>Como operar com o Weave Scope?</vt:lpstr>
      <vt:lpstr>Prometheus + Grafana</vt:lpstr>
      <vt:lpstr>Prometheus: arquitetura típica</vt:lpstr>
      <vt:lpstr>Jaeger</vt:lpstr>
      <vt:lpstr>EFK: dashboard</vt:lpstr>
      <vt:lpstr>EFK: arquitetura típica</vt:lpstr>
      <vt:lpstr>Registro de eventos e monitoramento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160</cp:revision>
  <dcterms:created xsi:type="dcterms:W3CDTF">2021-07-22T13:05:52Z</dcterms:created>
  <dcterms:modified xsi:type="dcterms:W3CDTF">2022-04-07T13:41:08Z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