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58" r:id="rId4"/>
    <p:sldId id="430" r:id="rId5"/>
    <p:sldId id="460" r:id="rId6"/>
    <p:sldId id="461" r:id="rId7"/>
    <p:sldId id="462" r:id="rId8"/>
    <p:sldId id="463" r:id="rId9"/>
    <p:sldId id="295" r:id="rId10"/>
    <p:sldId id="464" r:id="rId11"/>
    <p:sldId id="362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27" r:id="rId23"/>
    <p:sldId id="475" r:id="rId24"/>
    <p:sldId id="476" r:id="rId25"/>
    <p:sldId id="477" r:id="rId26"/>
    <p:sldId id="387" r:id="rId27"/>
    <p:sldId id="478" r:id="rId28"/>
    <p:sldId id="479" r:id="rId29"/>
    <p:sldId id="402" r:id="rId30"/>
    <p:sldId id="480" r:id="rId31"/>
    <p:sldId id="388" r:id="rId32"/>
    <p:sldId id="481" r:id="rId33"/>
    <p:sldId id="435" r:id="rId34"/>
    <p:sldId id="483" r:id="rId35"/>
    <p:sldId id="484" r:id="rId36"/>
    <p:sldId id="482" r:id="rId37"/>
    <p:sldId id="485" r:id="rId38"/>
    <p:sldId id="486" r:id="rId39"/>
    <p:sldId id="429" r:id="rId40"/>
    <p:sldId id="394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36" r:id="rId50"/>
    <p:sldId id="495" r:id="rId51"/>
    <p:sldId id="496" r:id="rId52"/>
    <p:sldId id="497" r:id="rId53"/>
    <p:sldId id="498" r:id="rId54"/>
    <p:sldId id="437" r:id="rId55"/>
    <p:sldId id="499" r:id="rId56"/>
    <p:sldId id="500" r:id="rId57"/>
    <p:sldId id="501" r:id="rId58"/>
    <p:sldId id="502" r:id="rId59"/>
    <p:sldId id="503" r:id="rId60"/>
    <p:sldId id="261" r:id="rId6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74" autoAdjust="0"/>
  </p:normalViewPr>
  <p:slideViewPr>
    <p:cSldViewPr>
      <p:cViewPr varScale="1">
        <p:scale>
          <a:sx n="153" d="100"/>
          <a:sy n="153" d="100"/>
        </p:scale>
        <p:origin x="45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1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9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1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544-3671-4309-B25A-79114C2B30B2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8A00-F14C-4798-8658-E97FA0E796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" y="12502"/>
            <a:ext cx="9144000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032" y="1563638"/>
            <a:ext cx="3672408" cy="234208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Orquestração de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  <a:t>Containers</a:t>
            </a:r>
            <a:br>
              <a:rPr lang="pt-BR" sz="28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br>
              <a:rPr lang="pt-BR" sz="11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2000" dirty="0">
                <a:solidFill>
                  <a:schemeClr val="bg1"/>
                </a:solidFill>
                <a:latin typeface="Lato Black" panose="020F0A02020204030203" pitchFamily="34" charset="0"/>
              </a:rPr>
              <a:t>Segurança no Kubernetes</a:t>
            </a:r>
            <a:endParaRPr lang="pt-BR" sz="28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043608" y="1269208"/>
            <a:ext cx="691276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Vantagens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1394024" y="1716038"/>
            <a:ext cx="6193010" cy="28200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Velocidade, algoritmos rápidos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0B99FA-4573-46D4-8560-A2BB1DF998A7}"/>
              </a:ext>
            </a:extLst>
          </p:cNvPr>
          <p:cNvSpPr/>
          <p:nvPr/>
        </p:nvSpPr>
        <p:spPr>
          <a:xfrm>
            <a:off x="1403648" y="2080394"/>
            <a:ext cx="6183386" cy="30140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Facilidade de implementação em hardware (instruções AES-NI)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91DB9C-2A69-40ED-9F4E-9CEEC32BFDB5}"/>
              </a:ext>
            </a:extLst>
          </p:cNvPr>
          <p:cNvSpPr/>
          <p:nvPr/>
        </p:nvSpPr>
        <p:spPr>
          <a:xfrm>
            <a:off x="1403648" y="2464147"/>
            <a:ext cx="6183386" cy="301031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Chaves pequenas e simples geram cifradores robustos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717BE4-0B7C-4695-9CE3-6AC588B1F452}"/>
              </a:ext>
            </a:extLst>
          </p:cNvPr>
          <p:cNvSpPr/>
          <p:nvPr/>
        </p:nvSpPr>
        <p:spPr>
          <a:xfrm>
            <a:off x="1043608" y="2916982"/>
            <a:ext cx="691276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Desvantagens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35584B-2D5A-48C7-BB07-8E0BE69C8F0D}"/>
              </a:ext>
            </a:extLst>
          </p:cNvPr>
          <p:cNvSpPr/>
          <p:nvPr/>
        </p:nvSpPr>
        <p:spPr>
          <a:xfrm>
            <a:off x="1394024" y="3363812"/>
            <a:ext cx="6193010" cy="28200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Dificuldade do gerenciamento das chaves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3D5C5D-6F53-47E2-8B63-83AAC45A1B58}"/>
              </a:ext>
            </a:extLst>
          </p:cNvPr>
          <p:cNvSpPr/>
          <p:nvPr/>
        </p:nvSpPr>
        <p:spPr>
          <a:xfrm>
            <a:off x="1403648" y="3728168"/>
            <a:ext cx="6193010" cy="30140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Não permite a autenticação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212874-9CA0-4D93-A888-24DC6E92A4D1}"/>
              </a:ext>
            </a:extLst>
          </p:cNvPr>
          <p:cNvSpPr/>
          <p:nvPr/>
        </p:nvSpPr>
        <p:spPr>
          <a:xfrm>
            <a:off x="1403648" y="4111921"/>
            <a:ext cx="6193010" cy="301031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Não permite o não repúdio do remetente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CD5E14-E816-4798-B847-8703C308799A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Criptografia simétrica </a:t>
            </a:r>
          </a:p>
        </p:txBody>
      </p:sp>
    </p:spTree>
    <p:extLst>
      <p:ext uri="{BB962C8B-B14F-4D97-AF65-F5344CB8AC3E}">
        <p14:creationId xmlns:p14="http://schemas.microsoft.com/office/powerpoint/2010/main" val="113515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Criptografia simétrica: algoritmos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4B593-FEF9-4A02-9C8A-C1FE47D5963C}"/>
              </a:ext>
            </a:extLst>
          </p:cNvPr>
          <p:cNvSpPr/>
          <p:nvPr/>
        </p:nvSpPr>
        <p:spPr>
          <a:xfrm>
            <a:off x="1835696" y="1563638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DES / 3DES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3B6E1-C27E-40BB-A7F7-23292AA67D88}"/>
              </a:ext>
            </a:extLst>
          </p:cNvPr>
          <p:cNvSpPr/>
          <p:nvPr/>
        </p:nvSpPr>
        <p:spPr>
          <a:xfrm>
            <a:off x="1835696" y="2383284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Blowfish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172194-7D67-4AD6-A72D-07D7912AFB14}"/>
              </a:ext>
            </a:extLst>
          </p:cNvPr>
          <p:cNvSpPr/>
          <p:nvPr/>
        </p:nvSpPr>
        <p:spPr>
          <a:xfrm>
            <a:off x="1835696" y="3202930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RC4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3A6AE-FD1C-4A43-AEA0-7E22C269F0BD}"/>
              </a:ext>
            </a:extLst>
          </p:cNvPr>
          <p:cNvSpPr/>
          <p:nvPr/>
        </p:nvSpPr>
        <p:spPr>
          <a:xfrm>
            <a:off x="4283968" y="1563638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AES (Rijndael)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1683C-E709-4C7E-801B-A1C61BF1DE39}"/>
              </a:ext>
            </a:extLst>
          </p:cNvPr>
          <p:cNvSpPr/>
          <p:nvPr/>
        </p:nvSpPr>
        <p:spPr>
          <a:xfrm>
            <a:off x="4283968" y="2383284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Camellia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8EF1E5-2FB0-4D58-8222-A4B1DEAD9220}"/>
              </a:ext>
            </a:extLst>
          </p:cNvPr>
          <p:cNvSpPr/>
          <p:nvPr/>
        </p:nvSpPr>
        <p:spPr>
          <a:xfrm>
            <a:off x="4283968" y="3202930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34701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Criptografia assimétrica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19672" y="1269208"/>
            <a:ext cx="5760640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Gerenciamento de chaves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1619672" y="1701257"/>
            <a:ext cx="5760640" cy="43844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Também conhecida como criptografia de chave pública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54373-8AF1-4098-B2AC-17E0138F9348}"/>
              </a:ext>
            </a:extLst>
          </p:cNvPr>
          <p:cNvSpPr/>
          <p:nvPr/>
        </p:nvSpPr>
        <p:spPr>
          <a:xfrm>
            <a:off x="1601068" y="2366224"/>
            <a:ext cx="5779244" cy="493557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Implantação de não repúdio do remetente.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B14948-30F2-4B19-972D-8245AE249AEC}"/>
              </a:ext>
            </a:extLst>
          </p:cNvPr>
          <p:cNvSpPr/>
          <p:nvPr/>
        </p:nvSpPr>
        <p:spPr>
          <a:xfrm>
            <a:off x="1619672" y="2978292"/>
            <a:ext cx="5760640" cy="493557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Garante confidencialidade e autenticidade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B0E141-D600-458A-A097-C1E702AFA84D}"/>
              </a:ext>
            </a:extLst>
          </p:cNvPr>
          <p:cNvSpPr/>
          <p:nvPr/>
        </p:nvSpPr>
        <p:spPr>
          <a:xfrm>
            <a:off x="1619672" y="3590361"/>
            <a:ext cx="5760640" cy="493557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Baixo desempenho, muito mais lenta que criptografia simétrica</a:t>
            </a:r>
          </a:p>
        </p:txBody>
      </p:sp>
    </p:spTree>
    <p:extLst>
      <p:ext uri="{BB962C8B-B14F-4D97-AF65-F5344CB8AC3E}">
        <p14:creationId xmlns:p14="http://schemas.microsoft.com/office/powerpoint/2010/main" val="228489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Criptografia assimétrica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321405-801B-4AD3-8DAC-0813B8435E83}"/>
              </a:ext>
            </a:extLst>
          </p:cNvPr>
          <p:cNvGrpSpPr/>
          <p:nvPr/>
        </p:nvGrpSpPr>
        <p:grpSpPr>
          <a:xfrm>
            <a:off x="1187624" y="915566"/>
            <a:ext cx="6768752" cy="3455702"/>
            <a:chOff x="1997165" y="1518699"/>
            <a:chExt cx="8229600" cy="42015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AABD6C-20CC-4C8D-85BF-058D6178B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165" y="1605420"/>
              <a:ext cx="8229600" cy="41148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CA8E9E-0F02-41BB-ABD6-ED744801CCE4}"/>
                </a:ext>
              </a:extLst>
            </p:cNvPr>
            <p:cNvSpPr/>
            <p:nvPr/>
          </p:nvSpPr>
          <p:spPr>
            <a:xfrm>
              <a:off x="4285753" y="1518699"/>
              <a:ext cx="3745064" cy="57249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51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Criptografia assimétrica: algoritmos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4B593-FEF9-4A02-9C8A-C1FE47D5963C}"/>
              </a:ext>
            </a:extLst>
          </p:cNvPr>
          <p:cNvSpPr/>
          <p:nvPr/>
        </p:nvSpPr>
        <p:spPr>
          <a:xfrm>
            <a:off x="1835696" y="1563638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RSA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3B6E1-C27E-40BB-A7F7-23292AA67D88}"/>
              </a:ext>
            </a:extLst>
          </p:cNvPr>
          <p:cNvSpPr/>
          <p:nvPr/>
        </p:nvSpPr>
        <p:spPr>
          <a:xfrm>
            <a:off x="1835696" y="2383284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Diffie-Hellman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172194-7D67-4AD6-A72D-07D7912AFB14}"/>
              </a:ext>
            </a:extLst>
          </p:cNvPr>
          <p:cNvSpPr/>
          <p:nvPr/>
        </p:nvSpPr>
        <p:spPr>
          <a:xfrm>
            <a:off x="1835696" y="3202930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DSA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3A6AE-FD1C-4A43-AEA0-7E22C269F0BD}"/>
              </a:ext>
            </a:extLst>
          </p:cNvPr>
          <p:cNvSpPr/>
          <p:nvPr/>
        </p:nvSpPr>
        <p:spPr>
          <a:xfrm>
            <a:off x="4283968" y="1563638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ElGamal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1683C-E709-4C7E-801B-A1C61BF1DE39}"/>
              </a:ext>
            </a:extLst>
          </p:cNvPr>
          <p:cNvSpPr/>
          <p:nvPr/>
        </p:nvSpPr>
        <p:spPr>
          <a:xfrm>
            <a:off x="4283968" y="2383284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ECDH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8EF1E5-2FB0-4D58-8222-A4B1DEAD9220}"/>
              </a:ext>
            </a:extLst>
          </p:cNvPr>
          <p:cNvSpPr/>
          <p:nvPr/>
        </p:nvSpPr>
        <p:spPr>
          <a:xfrm>
            <a:off x="4283968" y="3202930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ECDSA</a:t>
            </a:r>
          </a:p>
        </p:txBody>
      </p:sp>
    </p:spTree>
    <p:extLst>
      <p:ext uri="{BB962C8B-B14F-4D97-AF65-F5344CB8AC3E}">
        <p14:creationId xmlns:p14="http://schemas.microsoft.com/office/powerpoint/2010/main" val="86448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Troca de chaves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619672" y="1779662"/>
            <a:ext cx="5760640" cy="57606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2008 Royal Institution Christmas Lectures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1619672" y="2493343"/>
            <a:ext cx="5760640" cy="438447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https://www.youtube.com/watch?v=U62S8SchxX4</a:t>
            </a:r>
          </a:p>
        </p:txBody>
      </p:sp>
    </p:spTree>
    <p:extLst>
      <p:ext uri="{BB962C8B-B14F-4D97-AF65-F5344CB8AC3E}">
        <p14:creationId xmlns:p14="http://schemas.microsoft.com/office/powerpoint/2010/main" val="35670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Certificação digital</a:t>
            </a:r>
          </a:p>
        </p:txBody>
      </p:sp>
      <p:pic>
        <p:nvPicPr>
          <p:cNvPr id="7" name="Picture 6" descr="A complete overview of SSL/TLS and its cryptographic system - DEV Community">
            <a:extLst>
              <a:ext uri="{FF2B5EF4-FFF2-40B4-BE49-F238E27FC236}">
                <a16:creationId xmlns:a16="http://schemas.microsoft.com/office/drawing/2014/main" id="{F487D2FD-D5CA-42E1-8D36-0F96DEC0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67" y="1063229"/>
            <a:ext cx="5789861" cy="32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7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Algoritmos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hash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89DBAB-BB15-44F2-989E-100002A02008}"/>
              </a:ext>
            </a:extLst>
          </p:cNvPr>
          <p:cNvGrpSpPr/>
          <p:nvPr/>
        </p:nvGrpSpPr>
        <p:grpSpPr>
          <a:xfrm>
            <a:off x="1547664" y="699542"/>
            <a:ext cx="5785384" cy="3914776"/>
            <a:chOff x="2438931" y="1246245"/>
            <a:chExt cx="7314137" cy="49492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8745D8-B008-40BD-A0CB-F5446B8F3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31" y="1246245"/>
              <a:ext cx="7314137" cy="494923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B869BE-8547-49A9-A00C-FD10B159D6F6}"/>
                </a:ext>
              </a:extLst>
            </p:cNvPr>
            <p:cNvGrpSpPr/>
            <p:nvPr/>
          </p:nvGrpSpPr>
          <p:grpSpPr>
            <a:xfrm>
              <a:off x="2838616" y="1375576"/>
              <a:ext cx="6726803" cy="665799"/>
              <a:chOff x="2838616" y="1375576"/>
              <a:chExt cx="6726803" cy="66579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1BFD09-1B57-42D4-AC43-2C56E3AACF3A}"/>
                  </a:ext>
                </a:extLst>
              </p:cNvPr>
              <p:cNvSpPr/>
              <p:nvPr/>
            </p:nvSpPr>
            <p:spPr>
              <a:xfrm>
                <a:off x="2838616" y="1375576"/>
                <a:ext cx="1470991" cy="58044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4E2B5F-551E-403E-8D24-969254873A5B}"/>
                  </a:ext>
                </a:extLst>
              </p:cNvPr>
              <p:cNvSpPr/>
              <p:nvPr/>
            </p:nvSpPr>
            <p:spPr>
              <a:xfrm>
                <a:off x="7252914" y="1460930"/>
                <a:ext cx="2312505" cy="58044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98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043608" y="1269208"/>
            <a:ext cx="691276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Propriedades: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1394024" y="1716038"/>
            <a:ext cx="6562352" cy="3600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Determinístico: mesma entrada, mesmo hash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CD5E14-E816-4798-B847-8703C308799A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Algoritmos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hash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A56427-6E39-4EEE-91A0-C45F83372F84}"/>
              </a:ext>
            </a:extLst>
          </p:cNvPr>
          <p:cNvSpPr/>
          <p:nvPr/>
        </p:nvSpPr>
        <p:spPr>
          <a:xfrm>
            <a:off x="1394024" y="2209280"/>
            <a:ext cx="6562352" cy="3600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Rápido cálculo para qualquer entrada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F64431-8185-4A01-8617-FF1BD236CFC1}"/>
              </a:ext>
            </a:extLst>
          </p:cNvPr>
          <p:cNvSpPr/>
          <p:nvPr/>
        </p:nvSpPr>
        <p:spPr>
          <a:xfrm>
            <a:off x="1394024" y="2702522"/>
            <a:ext cx="6562352" cy="3600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One-way: impossível obter entrada a partir do hash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61BE19-C654-46E1-8EA4-9C86DCB2E480}"/>
              </a:ext>
            </a:extLst>
          </p:cNvPr>
          <p:cNvSpPr/>
          <p:nvPr/>
        </p:nvSpPr>
        <p:spPr>
          <a:xfrm>
            <a:off x="1394024" y="3195764"/>
            <a:ext cx="6562352" cy="3600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Pequenas mudanças na entrada produzem grandes mudanças na saída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47A14-C6C4-4372-9F8F-844884F6CA4F}"/>
              </a:ext>
            </a:extLst>
          </p:cNvPr>
          <p:cNvSpPr/>
          <p:nvPr/>
        </p:nvSpPr>
        <p:spPr>
          <a:xfrm>
            <a:off x="1394024" y="3694272"/>
            <a:ext cx="6562352" cy="360040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Resistente a colisão: difícil encontrar duas entradas de mesmo hash</a:t>
            </a:r>
          </a:p>
        </p:txBody>
      </p:sp>
    </p:spTree>
    <p:extLst>
      <p:ext uri="{BB962C8B-B14F-4D97-AF65-F5344CB8AC3E}">
        <p14:creationId xmlns:p14="http://schemas.microsoft.com/office/powerpoint/2010/main" val="29864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Algoritmos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hash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4B593-FEF9-4A02-9C8A-C1FE47D5963C}"/>
              </a:ext>
            </a:extLst>
          </p:cNvPr>
          <p:cNvSpPr/>
          <p:nvPr/>
        </p:nvSpPr>
        <p:spPr>
          <a:xfrm>
            <a:off x="1835696" y="1563638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MD5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3B6E1-C27E-40BB-A7F7-23292AA67D88}"/>
              </a:ext>
            </a:extLst>
          </p:cNvPr>
          <p:cNvSpPr/>
          <p:nvPr/>
        </p:nvSpPr>
        <p:spPr>
          <a:xfrm>
            <a:off x="1835696" y="2383284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SHA-1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172194-7D67-4AD6-A72D-07D7912AFB14}"/>
              </a:ext>
            </a:extLst>
          </p:cNvPr>
          <p:cNvSpPr/>
          <p:nvPr/>
        </p:nvSpPr>
        <p:spPr>
          <a:xfrm>
            <a:off x="1835696" y="3202930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SHA-2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3A6AE-FD1C-4A43-AEA0-7E22C269F0BD}"/>
              </a:ext>
            </a:extLst>
          </p:cNvPr>
          <p:cNvSpPr/>
          <p:nvPr/>
        </p:nvSpPr>
        <p:spPr>
          <a:xfrm>
            <a:off x="4283968" y="1563638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LM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31683C-E709-4C7E-801B-A1C61BF1DE39}"/>
              </a:ext>
            </a:extLst>
          </p:cNvPr>
          <p:cNvSpPr/>
          <p:nvPr/>
        </p:nvSpPr>
        <p:spPr>
          <a:xfrm>
            <a:off x="4283968" y="2383284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Whirlpool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8EF1E5-2FB0-4D58-8222-A4B1DEAD9220}"/>
              </a:ext>
            </a:extLst>
          </p:cNvPr>
          <p:cNvSpPr/>
          <p:nvPr/>
        </p:nvSpPr>
        <p:spPr>
          <a:xfrm>
            <a:off x="4283968" y="3202930"/>
            <a:ext cx="2232248" cy="72008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SHA-3 (Keccak)</a:t>
            </a:r>
          </a:p>
        </p:txBody>
      </p:sp>
    </p:spTree>
    <p:extLst>
      <p:ext uri="{BB962C8B-B14F-4D97-AF65-F5344CB8AC3E}">
        <p14:creationId xmlns:p14="http://schemas.microsoft.com/office/powerpoint/2010/main" val="368978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Sistema 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Revisão de criptografia e certificação digital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Comunicação TLS no cluster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Lidando com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Arquivos kubeconfig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Roles e ClusterRoles</a:t>
            </a:r>
          </a:p>
        </p:txBody>
      </p:sp>
    </p:spTree>
    <p:extLst>
      <p:ext uri="{BB962C8B-B14F-4D97-AF65-F5344CB8AC3E}">
        <p14:creationId xmlns:p14="http://schemas.microsoft.com/office/powerpoint/2010/main" val="71167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Comunicação entre componentes no k8s</a:t>
            </a:r>
          </a:p>
        </p:txBody>
      </p:sp>
      <p:pic>
        <p:nvPicPr>
          <p:cNvPr id="12" name="Picture 2" descr="The Basics of Keeping Kubernetes Clusters Secure - Security News">
            <a:extLst>
              <a:ext uri="{FF2B5EF4-FFF2-40B4-BE49-F238E27FC236}">
                <a16:creationId xmlns:a16="http://schemas.microsoft.com/office/drawing/2014/main" id="{E0EA9BDD-9127-46C6-856C-25ACA1D3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11" y="1203598"/>
            <a:ext cx="6344777" cy="32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0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TLS entre componentes no k8s</a:t>
            </a:r>
          </a:p>
        </p:txBody>
      </p:sp>
      <p:pic>
        <p:nvPicPr>
          <p:cNvPr id="5" name="Picture 2" descr="Pentesting Kubernetes - HackTricks">
            <a:extLst>
              <a:ext uri="{FF2B5EF4-FFF2-40B4-BE49-F238E27FC236}">
                <a16:creationId xmlns:a16="http://schemas.microsoft.com/office/drawing/2014/main" id="{CDDE8118-83E8-4F5A-9DAE-0BF348A3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03598"/>
            <a:ext cx="3744416" cy="31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7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Um emaranhado de certificados!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EDBC1-4414-44C7-9E98-85AB5172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5693202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2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informações de certificados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FF462-9EF0-4C65-9641-C4696007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93202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Desmistificando a estrutura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A0D0-351E-4408-848D-A3C6A7CF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93202" cy="3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2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Na dúvida, vamos direto à fonte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115616" y="1779662"/>
            <a:ext cx="6768752" cy="576064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Kubernetes PKI certificates and requirements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1115616" y="2493343"/>
            <a:ext cx="6768752" cy="438447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2"/>
                </a:solidFill>
                <a:latin typeface="Lato" panose="020F0502020204030203" pitchFamily="34" charset="0"/>
              </a:rPr>
              <a:t>https://kubernetes.io/docs/setup/best-practices/certificates/</a:t>
            </a:r>
          </a:p>
        </p:txBody>
      </p:sp>
    </p:spTree>
    <p:extLst>
      <p:ext uri="{BB962C8B-B14F-4D97-AF65-F5344CB8AC3E}">
        <p14:creationId xmlns:p14="http://schemas.microsoft.com/office/powerpoint/2010/main" val="252151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Processo de criação de usuários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410592" y="1347614"/>
            <a:ext cx="2946989" cy="136815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Para criar um novo usuário no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o primeiro passo é gerar um par de chaves para este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7117" y="1347614"/>
            <a:ext cx="2946989" cy="136815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seguir, 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Kubernetes deve assinar o certificado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3100566" y="2928143"/>
            <a:ext cx="2946989" cy="136815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seguir, deve-se lidar com os passos de autorização no acesso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ao cluster</a:t>
            </a:r>
          </a:p>
        </p:txBody>
      </p:sp>
    </p:spTree>
    <p:extLst>
      <p:ext uri="{BB962C8B-B14F-4D97-AF65-F5344CB8AC3E}">
        <p14:creationId xmlns:p14="http://schemas.microsoft.com/office/powerpoint/2010/main" val="3465426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um par de chaves via OpenSSL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2191945" y="2554858"/>
            <a:ext cx="4760109" cy="102500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Importante configurar corretamente os parâmetros CN (username) e O (groupname)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248AC-34E5-4A69-83D5-722EB819F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45" y="1635646"/>
            <a:ext cx="476010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61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um objeto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CertificateSigningRequest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1871700" y="3349980"/>
            <a:ext cx="5400600" cy="102500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Note que request é o valor do CSR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(Certificate Signing Request) codificado em base64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A9235-7A41-4542-8BEE-4542561D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1131590"/>
            <a:ext cx="5400600" cy="21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4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Aprovando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CertificateSigningRequest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75384E-441A-4E58-8DB0-AD61B5659118}"/>
              </a:ext>
            </a:extLst>
          </p:cNvPr>
          <p:cNvGrpSpPr/>
          <p:nvPr/>
        </p:nvGrpSpPr>
        <p:grpSpPr>
          <a:xfrm>
            <a:off x="2948882" y="1923678"/>
            <a:ext cx="3246236" cy="1336466"/>
            <a:chOff x="2360523" y="2029880"/>
            <a:chExt cx="3534268" cy="14550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FAAF88D-B5D9-435F-8CB2-FDBAA948B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0523" y="2029880"/>
              <a:ext cx="1924319" cy="65731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28855F-3665-4DC5-A4E4-3006646B9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0523" y="2837138"/>
              <a:ext cx="3534268" cy="64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41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Tópicos abordados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203598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RoleBindings e ClusterRoleBindings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Registries privados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Contextos de 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595959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595959"/>
                </a:solidFill>
                <a:latin typeface="Lato" panose="020F0502020204030203" pitchFamily="34" charset="0"/>
              </a:rPr>
              <a:t>Network policies</a:t>
            </a:r>
          </a:p>
        </p:txBody>
      </p:sp>
    </p:spTree>
    <p:extLst>
      <p:ext uri="{BB962C8B-B14F-4D97-AF65-F5344CB8AC3E}">
        <p14:creationId xmlns:p14="http://schemas.microsoft.com/office/powerpoint/2010/main" val="4093574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Obtendo o certificado assinado para uso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1239188" y="2138798"/>
            <a:ext cx="6665622" cy="102500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Note que o valor do certificado reside codificado em base64 em “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status.certificate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”. Para obtê-lo: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292BD-1B67-4FCB-8546-F1E2411B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88" y="1477434"/>
            <a:ext cx="2734412" cy="546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92D03-6393-49BB-95AB-5E0B5B83F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88" y="3291830"/>
            <a:ext cx="6665623" cy="5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5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Arquivos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kubeconfig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Podem haver diferentes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usuários,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namespaces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autenticações num ambiente complexo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Para gerenciar isso, do ponto de vista do usuário, é interessante o uso dos arquivos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kubeconfig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Também é possível especificar via variável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$KUBECONFIG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ou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flag</a:t>
            </a:r>
          </a:p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--kubeconfig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Por padrão, este arquivo é procurado com o nome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config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$HOME/.kube</a:t>
            </a:r>
          </a:p>
        </p:txBody>
      </p:sp>
    </p:spTree>
    <p:extLst>
      <p:ext uri="{BB962C8B-B14F-4D97-AF65-F5344CB8AC3E}">
        <p14:creationId xmlns:p14="http://schemas.microsoft.com/office/powerpoint/2010/main" val="1318889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043608" y="1269207"/>
            <a:ext cx="6912768" cy="516489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Um contexto é definido em um arquivo kubeconfig como sendo: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1394024" y="1855275"/>
            <a:ext cx="6562352" cy="4236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Um cluster-alvo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CD5E14-E816-4798-B847-8703C308799A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Contextos no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kubeconfig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A56427-6E39-4EEE-91A0-C45F83372F84}"/>
              </a:ext>
            </a:extLst>
          </p:cNvPr>
          <p:cNvSpPr/>
          <p:nvPr/>
        </p:nvSpPr>
        <p:spPr>
          <a:xfrm>
            <a:off x="1394024" y="2348517"/>
            <a:ext cx="6562352" cy="4236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Um namespace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F64431-8185-4A01-8617-FF1BD236CFC1}"/>
              </a:ext>
            </a:extLst>
          </p:cNvPr>
          <p:cNvSpPr/>
          <p:nvPr/>
        </p:nvSpPr>
        <p:spPr>
          <a:xfrm>
            <a:off x="1394024" y="2841759"/>
            <a:ext cx="6562352" cy="423664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Um usuário para acesso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6723CC-B048-430D-B9E0-F5460061D061}"/>
              </a:ext>
            </a:extLst>
          </p:cNvPr>
          <p:cNvSpPr/>
          <p:nvPr/>
        </p:nvSpPr>
        <p:spPr>
          <a:xfrm>
            <a:off x="1043608" y="3537823"/>
            <a:ext cx="6912768" cy="516489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O contexto padrão usado pelo comando kubectl é denominado current context</a:t>
            </a:r>
          </a:p>
        </p:txBody>
      </p:sp>
    </p:spTree>
    <p:extLst>
      <p:ext uri="{BB962C8B-B14F-4D97-AF65-F5344CB8AC3E}">
        <p14:creationId xmlns:p14="http://schemas.microsoft.com/office/powerpoint/2010/main" val="3963146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Visualizando 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1EF7-73A6-4E69-A749-30FFE297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4"/>
            <a:ext cx="5688633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5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Adicionando um usuário ao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3718D-99F6-44C3-9638-B548BEF3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4"/>
            <a:ext cx="5688632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75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Adicionando um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ao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A4350-0EDF-485A-83CF-74026CF7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3"/>
            <a:ext cx="5688633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Adicionando um novo contexto ao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2273D-FF96-414E-9E70-A9C1B03E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3"/>
            <a:ext cx="5688632" cy="31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7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Autorização RBAC no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As autorizações suportadas podem ser definidas via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–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autorization-mode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no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apiserver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RBAC é umas das mais utilizadas, significando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Role-Based Access Controls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São estes: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Role, ClusterRole, RoleBinding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 ClusterRoleBinding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A API RBAC define quatro tipos de objetos</a:t>
            </a:r>
          </a:p>
        </p:txBody>
      </p:sp>
    </p:spTree>
    <p:extLst>
      <p:ext uri="{BB962C8B-B14F-4D97-AF65-F5344CB8AC3E}">
        <p14:creationId xmlns:p14="http://schemas.microsoft.com/office/powerpoint/2010/main" val="88836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Roles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 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ClusterRoles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ClusterRoles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representam um conjunto de permissões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Essas permissões são aditivas (i.e. não há “negações” de permissionamento)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ClusterRoles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por outro lado, são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non-namespaced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ou globais ao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Roles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são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namespace-based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i.e. definem permissões em um dado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66771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novos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0090F-EF57-44BD-9DDF-FD57D5CB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732" y="1347614"/>
            <a:ext cx="598253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Sistema AAA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763688" y="1269208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Autenticação (Authentication)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2142332" y="1701256"/>
            <a:ext cx="4733924" cy="49743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Mecanismo de identificação do usuário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54373-8AF1-4098-B2AC-17E0138F9348}"/>
              </a:ext>
            </a:extLst>
          </p:cNvPr>
          <p:cNvSpPr/>
          <p:nvPr/>
        </p:nvSpPr>
        <p:spPr>
          <a:xfrm>
            <a:off x="1763688" y="2324180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Autorização (Authorization)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0E8905-E752-4170-A8A5-D8DD04C8E55C}"/>
              </a:ext>
            </a:extLst>
          </p:cNvPr>
          <p:cNvSpPr/>
          <p:nvPr/>
        </p:nvSpPr>
        <p:spPr>
          <a:xfrm>
            <a:off x="2142332" y="2756228"/>
            <a:ext cx="4733924" cy="49743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Mecanismo de validação de privilégios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B14948-30F2-4B19-972D-8245AE249AEC}"/>
              </a:ext>
            </a:extLst>
          </p:cNvPr>
          <p:cNvSpPr/>
          <p:nvPr/>
        </p:nvSpPr>
        <p:spPr>
          <a:xfrm>
            <a:off x="1763688" y="3357419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Auditoria (Accounting)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077503-30E7-4103-95B8-D19F0A374326}"/>
              </a:ext>
            </a:extLst>
          </p:cNvPr>
          <p:cNvSpPr/>
          <p:nvPr/>
        </p:nvSpPr>
        <p:spPr>
          <a:xfrm>
            <a:off x="2142332" y="3789467"/>
            <a:ext cx="4733924" cy="49743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Mecanismo de gerar registros das ações do usuário </a:t>
            </a:r>
          </a:p>
        </p:txBody>
      </p:sp>
    </p:spTree>
    <p:extLst>
      <p:ext uri="{BB962C8B-B14F-4D97-AF65-F5344CB8AC3E}">
        <p14:creationId xmlns:p14="http://schemas.microsoft.com/office/powerpoint/2010/main" val="871084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Namespace-bound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1862B-4902-497D-A4FD-52B921FA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3"/>
            <a:ext cx="5688632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6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Verbs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válidos para acesso a recursos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FA56-D034-43A5-90C7-4CBE14BB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45" y="1378436"/>
            <a:ext cx="6696744" cy="24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94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Casos especiais no uso de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verbs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C1B46-EB87-4DEC-A6B6-50797845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60" y="1517576"/>
            <a:ext cx="6698314" cy="21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63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Determinando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verbs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1C767-AC18-4ED7-A6AC-51E234AF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4"/>
            <a:ext cx="5688633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19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novos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ClusterRoles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1F5E7-271C-448D-A77D-4E9950CD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90" y="1419622"/>
            <a:ext cx="7352820" cy="27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26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Non-namespace-bound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6B169-731E-4FE2-B70E-3751C100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5"/>
            <a:ext cx="5688633" cy="3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1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RoleBindings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 ClusterRoleBindings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RolesBindings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ClusterRoleBindings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atribuem permissões a um usuário ou grupo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Essas permissões são definidas através dos objetos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ou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ClusterRole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ClusterRoleBindings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associam permissões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cluster-wide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RoleBindings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namespace-based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e podem referenciar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Roles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ou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ClusterRoles</a:t>
            </a:r>
          </a:p>
        </p:txBody>
      </p:sp>
    </p:spTree>
    <p:extLst>
      <p:ext uri="{BB962C8B-B14F-4D97-AF65-F5344CB8AC3E}">
        <p14:creationId xmlns:p14="http://schemas.microsoft.com/office/powerpoint/2010/main" val="761662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novos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RoleBindings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39E08-6503-4EC2-8F06-5F52D306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34" y="1260037"/>
            <a:ext cx="623196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27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Criando novos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ClusterRoleBindings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B5D7E-E577-4445-81CE-8486AD17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" y="1347614"/>
            <a:ext cx="7587588" cy="30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62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Private registries</a:t>
            </a:r>
          </a:p>
        </p:txBody>
      </p:sp>
      <p:pic>
        <p:nvPicPr>
          <p:cNvPr id="6" name="Picture 2" descr="How to use images from a private container registry for Kubernetes: AWS  ECR, Hosted Private Container Registry. | by Joe Blue | Clarusway | Medium">
            <a:extLst>
              <a:ext uri="{FF2B5EF4-FFF2-40B4-BE49-F238E27FC236}">
                <a16:creationId xmlns:a16="http://schemas.microsoft.com/office/drawing/2014/main" id="{0226D6E6-3372-45DF-B8CC-5E45D07C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25" y="1063229"/>
            <a:ext cx="3456384" cy="309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0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Autenticação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763688" y="1269208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Algo que você sabe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2142332" y="1701256"/>
            <a:ext cx="4733924" cy="72647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Mecanismo de senhas e suas variações (OTP, passphrases, etc.)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4432D0-59B2-4E3A-B1C6-CF1732CFB4DE}"/>
              </a:ext>
            </a:extLst>
          </p:cNvPr>
          <p:cNvSpPr/>
          <p:nvPr/>
        </p:nvSpPr>
        <p:spPr>
          <a:xfrm>
            <a:off x="2142332" y="2508126"/>
            <a:ext cx="4733924" cy="72647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mais simples de implementar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247D38-14F2-4F48-AC65-6DB341DCFFD4}"/>
              </a:ext>
            </a:extLst>
          </p:cNvPr>
          <p:cNvSpPr/>
          <p:nvPr/>
        </p:nvSpPr>
        <p:spPr>
          <a:xfrm>
            <a:off x="2142332" y="3314996"/>
            <a:ext cx="4733924" cy="726478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O menos seguro por limitação do usuário </a:t>
            </a:r>
          </a:p>
        </p:txBody>
      </p:sp>
    </p:spTree>
    <p:extLst>
      <p:ext uri="{BB962C8B-B14F-4D97-AF65-F5344CB8AC3E}">
        <p14:creationId xmlns:p14="http://schemas.microsoft.com/office/powerpoint/2010/main" val="2884226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2258442" y="1491631"/>
            <a:ext cx="4608512" cy="720079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Crie um secret registrando o repositório com usuário/senha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CD5E14-E816-4798-B847-8703C308799A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Utilizando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private registries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A1A21-DCB0-4943-9B4D-B04F6827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260071"/>
            <a:ext cx="4608512" cy="79679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E0944C-1FAC-4EBF-921C-9C5BE005D3C9}"/>
              </a:ext>
            </a:extLst>
          </p:cNvPr>
          <p:cNvSpPr/>
          <p:nvPr/>
        </p:nvSpPr>
        <p:spPr>
          <a:xfrm>
            <a:off x="2258442" y="3128176"/>
            <a:ext cx="4608512" cy="796799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Edite o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pod/deployment 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para fazer uso desse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secret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CA375-1272-447B-8D1B-3EFF674D6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67"/>
          <a:stretch/>
        </p:blipFill>
        <p:spPr>
          <a:xfrm>
            <a:off x="2258442" y="3996281"/>
            <a:ext cx="1655047" cy="4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03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043608" y="1269208"/>
            <a:ext cx="6912768" cy="582462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Permitem definir privilégios e controle de acesso para um </a:t>
            </a:r>
            <a:r>
              <a:rPr lang="pt-BR" i="1" dirty="0">
                <a:solidFill>
                  <a:schemeClr val="bg1"/>
                </a:solidFill>
                <a:latin typeface="Lato" panose="020F0502020204030203" pitchFamily="34" charset="0"/>
              </a:rPr>
              <a:t>pod</a:t>
            </a:r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 ou container. Configurações incluem: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CD5E14-E816-4798-B847-8703C308799A}"/>
              </a:ext>
            </a:extLst>
          </p:cNvPr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Contexto de segurança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A56427-6E39-4EEE-91A0-C45F83372F84}"/>
              </a:ext>
            </a:extLst>
          </p:cNvPr>
          <p:cNvSpPr/>
          <p:nvPr/>
        </p:nvSpPr>
        <p:spPr>
          <a:xfrm>
            <a:off x="1394024" y="1956910"/>
            <a:ext cx="6562352" cy="39881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Controle de acesso discricionário (baseado em UID ou GID)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684C3B-A5A2-43BF-8408-EA580B2CB56E}"/>
              </a:ext>
            </a:extLst>
          </p:cNvPr>
          <p:cNvSpPr/>
          <p:nvPr/>
        </p:nvSpPr>
        <p:spPr>
          <a:xfrm>
            <a:off x="1394024" y="2460966"/>
            <a:ext cx="6562352" cy="39881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Etiquetas </a:t>
            </a:r>
            <a:r>
              <a:rPr lang="pt-BR" sz="1600" i="1" dirty="0">
                <a:solidFill>
                  <a:schemeClr val="tx2"/>
                </a:solidFill>
                <a:latin typeface="Lato" panose="020F0502020204030203" pitchFamily="34" charset="0"/>
              </a:rPr>
              <a:t>SELinux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80EADF-338B-42DB-B2B0-537815B3ECC0}"/>
              </a:ext>
            </a:extLst>
          </p:cNvPr>
          <p:cNvSpPr/>
          <p:nvPr/>
        </p:nvSpPr>
        <p:spPr>
          <a:xfrm>
            <a:off x="1394024" y="2965022"/>
            <a:ext cx="6562352" cy="39881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Execução privilegiada ou não-privilegiada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854C4C-5AE4-4D92-916B-FAC3F638F12F}"/>
              </a:ext>
            </a:extLst>
          </p:cNvPr>
          <p:cNvSpPr/>
          <p:nvPr/>
        </p:nvSpPr>
        <p:spPr>
          <a:xfrm>
            <a:off x="1394024" y="3467498"/>
            <a:ext cx="6562352" cy="39881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i="1" dirty="0">
                <a:solidFill>
                  <a:schemeClr val="tx2"/>
                </a:solidFill>
                <a:latin typeface="Lato" panose="020F0502020204030203" pitchFamily="34" charset="0"/>
              </a:rPr>
              <a:t>Linux capabilities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37BCEF-91D2-485B-BC14-24549B1BC59A}"/>
              </a:ext>
            </a:extLst>
          </p:cNvPr>
          <p:cNvSpPr/>
          <p:nvPr/>
        </p:nvSpPr>
        <p:spPr>
          <a:xfrm>
            <a:off x="1394024" y="3969974"/>
            <a:ext cx="6562352" cy="39881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i="1" dirty="0">
                <a:solidFill>
                  <a:schemeClr val="tx2"/>
                </a:solidFill>
                <a:latin typeface="Lato" panose="020F0502020204030203" pitchFamily="34" charset="0"/>
              </a:rPr>
              <a:t>AppArmor</a:t>
            </a:r>
            <a:r>
              <a:rPr lang="pt-BR" sz="1600" dirty="0">
                <a:solidFill>
                  <a:schemeClr val="tx2"/>
                </a:solidFill>
                <a:latin typeface="Lato" panose="020F0502020204030203" pitchFamily="34" charset="0"/>
              </a:rPr>
              <a:t> e </a:t>
            </a:r>
            <a:r>
              <a:rPr lang="pt-BR" sz="1600" i="1" dirty="0">
                <a:solidFill>
                  <a:schemeClr val="tx2"/>
                </a:solidFill>
                <a:latin typeface="Lato" panose="020F0502020204030203" pitchFamily="34" charset="0"/>
              </a:rPr>
              <a:t>Seccomp</a:t>
            </a:r>
          </a:p>
        </p:txBody>
      </p:sp>
    </p:spTree>
    <p:extLst>
      <p:ext uri="{BB962C8B-B14F-4D97-AF65-F5344CB8AC3E}">
        <p14:creationId xmlns:p14="http://schemas.microsoft.com/office/powerpoint/2010/main" val="4061622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Contexto de segurança: DAC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BEC8C-8A38-4F20-BA00-7628B8C1F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96" y="1281202"/>
            <a:ext cx="4849208" cy="29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53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Contexto de segurança: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5168F-127E-43CA-95E5-E1E99736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29" y="1469804"/>
            <a:ext cx="6389942" cy="22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41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Contexto de segurança: </a:t>
            </a:r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29236-A633-40FB-81A2-3391FDF2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9582"/>
            <a:ext cx="5684185" cy="31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1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Network Policies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462C24-D3A9-4001-BF5A-6CE3E830D27A}"/>
              </a:ext>
            </a:extLst>
          </p:cNvPr>
          <p:cNvSpPr/>
          <p:nvPr/>
        </p:nvSpPr>
        <p:spPr>
          <a:xfrm>
            <a:off x="1187624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Permitem controlar o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fluxo de tráfego em</a:t>
            </a:r>
          </a:p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camadas 3 e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9BAF2A-2A9F-4435-9D27-873C27CD7F5A}"/>
              </a:ext>
            </a:extLst>
          </p:cNvPr>
          <p:cNvSpPr/>
          <p:nvPr/>
        </p:nvSpPr>
        <p:spPr>
          <a:xfrm>
            <a:off x="4560173" y="1275606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Permitem definir como 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pode interagir com outras entidades de rede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Da mesma forma que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deployments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seletores são utilizados para escolher os alvos das políticas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2712119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Essas entidades são: outros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pods, namespaces 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e endereços IP</a:t>
            </a:r>
          </a:p>
        </p:txBody>
      </p:sp>
    </p:spTree>
    <p:extLst>
      <p:ext uri="{BB962C8B-B14F-4D97-AF65-F5344CB8AC3E}">
        <p14:creationId xmlns:p14="http://schemas.microsoft.com/office/powerpoint/2010/main" val="29034612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Network Policies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297CE-B1E8-4276-A86E-49226D51AE48}"/>
              </a:ext>
            </a:extLst>
          </p:cNvPr>
          <p:cNvSpPr/>
          <p:nvPr/>
        </p:nvSpPr>
        <p:spPr>
          <a:xfrm>
            <a:off x="4560173" y="177966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Nem todos os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plugins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possuem essa capacidade – verificar antes!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1779662"/>
            <a:ext cx="3163013" cy="1224136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netpols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são implementadas pelo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plugin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de rede do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909379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Network Policies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: por que usar?</a:t>
            </a:r>
          </a:p>
        </p:txBody>
      </p:sp>
      <p:pic>
        <p:nvPicPr>
          <p:cNvPr id="6" name="Picture 2" descr="Network Policy in Kubernetes - Cộng Đồng Linux">
            <a:extLst>
              <a:ext uri="{FF2B5EF4-FFF2-40B4-BE49-F238E27FC236}">
                <a16:creationId xmlns:a16="http://schemas.microsoft.com/office/drawing/2014/main" id="{27166F08-70FC-41A7-8241-ABEF99D6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21" y="1203598"/>
            <a:ext cx="3528392" cy="314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820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Network Policies: </a:t>
            </a:r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exemplo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B0D69-289D-4273-8E06-88923D1A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63229"/>
            <a:ext cx="2452391" cy="3303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E5ECD-88EC-4079-87BE-0C2F5E68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063229"/>
            <a:ext cx="2236202" cy="29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7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i="1" dirty="0">
                <a:solidFill>
                  <a:srgbClr val="1C4587"/>
                </a:solidFill>
                <a:latin typeface="Lato" panose="020F0502020204030203" pitchFamily="34" charset="0"/>
              </a:rPr>
              <a:t>Network Policies: default deny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DF62F-B362-4B82-8AB8-F3F551174416}"/>
              </a:ext>
            </a:extLst>
          </p:cNvPr>
          <p:cNvSpPr/>
          <p:nvPr/>
        </p:nvSpPr>
        <p:spPr>
          <a:xfrm>
            <a:off x="1187624" y="1419621"/>
            <a:ext cx="3163013" cy="2275625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Se nenhuma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netpol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 existe num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namespace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o comportamento padrão é permitir todo o tráfego ingresso e egresso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6B849-4049-4903-B93B-43AB3307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89" y="1419622"/>
            <a:ext cx="3036679" cy="22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Autenticação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763688" y="1269208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Algo que você tem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2142332" y="1701256"/>
            <a:ext cx="4733924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Smartcards, chips, tokens, etc.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54373-8AF1-4098-B2AC-17E0138F9348}"/>
              </a:ext>
            </a:extLst>
          </p:cNvPr>
          <p:cNvSpPr/>
          <p:nvPr/>
        </p:nvSpPr>
        <p:spPr>
          <a:xfrm>
            <a:off x="1763688" y="2636913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Algo que você é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0E8905-E752-4170-A8A5-D8DD04C8E55C}"/>
              </a:ext>
            </a:extLst>
          </p:cNvPr>
          <p:cNvSpPr/>
          <p:nvPr/>
        </p:nvSpPr>
        <p:spPr>
          <a:xfrm>
            <a:off x="2142332" y="3068961"/>
            <a:ext cx="4733924" cy="58290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Biometria</a:t>
            </a:r>
          </a:p>
        </p:txBody>
      </p:sp>
    </p:spTree>
    <p:extLst>
      <p:ext uri="{BB962C8B-B14F-4D97-AF65-F5344CB8AC3E}">
        <p14:creationId xmlns:p14="http://schemas.microsoft.com/office/powerpoint/2010/main" val="2767928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003" cy="515756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1858516"/>
            <a:ext cx="5698976" cy="1721346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Lato Black" panose="020F0A02020204030203" pitchFamily="34" charset="0"/>
              </a:rPr>
              <a:t>Segurança no</a:t>
            </a:r>
            <a:br>
              <a:rPr lang="pt-BR" sz="32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pt-BR" sz="3200" dirty="0">
                <a:solidFill>
                  <a:schemeClr val="bg1"/>
                </a:solidFill>
                <a:latin typeface="Lato Black" panose="020F0A02020204030203" pitchFamily="34" charset="0"/>
              </a:rPr>
              <a:t>Kubernetes</a:t>
            </a:r>
            <a:br>
              <a:rPr lang="pt-BR" sz="3600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endParaRPr lang="pt-BR" sz="32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6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Auditoria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763688" y="1269208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Registro de ocorrências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2142332" y="1701256"/>
            <a:ext cx="4733924" cy="582462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Logs, sistemas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accounting</a:t>
            </a:r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, trilha de auditoria.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54373-8AF1-4098-B2AC-17E0138F9348}"/>
              </a:ext>
            </a:extLst>
          </p:cNvPr>
          <p:cNvSpPr/>
          <p:nvPr/>
        </p:nvSpPr>
        <p:spPr>
          <a:xfrm>
            <a:off x="1763688" y="2636913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Não-repúdio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0E8905-E752-4170-A8A5-D8DD04C8E55C}"/>
              </a:ext>
            </a:extLst>
          </p:cNvPr>
          <p:cNvSpPr/>
          <p:nvPr/>
        </p:nvSpPr>
        <p:spPr>
          <a:xfrm>
            <a:off x="2142332" y="3068961"/>
            <a:ext cx="4733924" cy="582909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Determinar quem fez uma ação inequivocamente</a:t>
            </a:r>
          </a:p>
        </p:txBody>
      </p:sp>
    </p:spTree>
    <p:extLst>
      <p:ext uri="{BB962C8B-B14F-4D97-AF65-F5344CB8AC3E}">
        <p14:creationId xmlns:p14="http://schemas.microsoft.com/office/powerpoint/2010/main" val="252907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2" y="0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Criptografia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2C6E86-C4D6-4CA1-84C8-5DA5731DF2C9}"/>
              </a:ext>
            </a:extLst>
          </p:cNvPr>
          <p:cNvSpPr/>
          <p:nvPr/>
        </p:nvSpPr>
        <p:spPr>
          <a:xfrm>
            <a:off x="1763688" y="1269208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Simétrica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8AE755-EA8E-4B49-8FD8-DE471F344ACC}"/>
              </a:ext>
            </a:extLst>
          </p:cNvPr>
          <p:cNvSpPr/>
          <p:nvPr/>
        </p:nvSpPr>
        <p:spPr>
          <a:xfrm>
            <a:off x="2142332" y="1701256"/>
            <a:ext cx="4733924" cy="49743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Criptografia de chave única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954373-8AF1-4098-B2AC-17E0138F9348}"/>
              </a:ext>
            </a:extLst>
          </p:cNvPr>
          <p:cNvSpPr/>
          <p:nvPr/>
        </p:nvSpPr>
        <p:spPr>
          <a:xfrm>
            <a:off x="1763688" y="2324180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Assimétrica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0E8905-E752-4170-A8A5-D8DD04C8E55C}"/>
              </a:ext>
            </a:extLst>
          </p:cNvPr>
          <p:cNvSpPr/>
          <p:nvPr/>
        </p:nvSpPr>
        <p:spPr>
          <a:xfrm>
            <a:off x="2142332" y="2756228"/>
            <a:ext cx="4733924" cy="49743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Criptografia por chaves pública e privada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B14948-30F2-4B19-972D-8245AE249AEC}"/>
              </a:ext>
            </a:extLst>
          </p:cNvPr>
          <p:cNvSpPr/>
          <p:nvPr/>
        </p:nvSpPr>
        <p:spPr>
          <a:xfrm>
            <a:off x="1763688" y="3357419"/>
            <a:ext cx="5472608" cy="360040"/>
          </a:xfrm>
          <a:prstGeom prst="roundRect">
            <a:avLst>
              <a:gd name="adj" fmla="val 4501"/>
            </a:avLst>
          </a:prstGeom>
          <a:solidFill>
            <a:schemeClr val="tx2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Algoritmo de Hash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077503-30E7-4103-95B8-D19F0A374326}"/>
              </a:ext>
            </a:extLst>
          </p:cNvPr>
          <p:cNvSpPr/>
          <p:nvPr/>
        </p:nvSpPr>
        <p:spPr>
          <a:xfrm>
            <a:off x="2142332" y="3789467"/>
            <a:ext cx="4733924" cy="497433"/>
          </a:xfrm>
          <a:prstGeom prst="roundRect">
            <a:avLst>
              <a:gd name="adj" fmla="val 4501"/>
            </a:avLst>
          </a:prstGeom>
          <a:solidFill>
            <a:schemeClr val="accent6"/>
          </a:solidFill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  <a:latin typeface="Lato" panose="020F0502020204030203" pitchFamily="34" charset="0"/>
              </a:rPr>
              <a:t>Função não-reversível de </a:t>
            </a:r>
            <a:r>
              <a:rPr lang="pt-BR" i="1" dirty="0">
                <a:solidFill>
                  <a:schemeClr val="tx2"/>
                </a:solidFill>
                <a:latin typeface="Lato" panose="020F0502020204030203" pitchFamily="34" charset="0"/>
              </a:rPr>
              <a:t>digest</a:t>
            </a:r>
          </a:p>
        </p:txBody>
      </p:sp>
    </p:spTree>
    <p:extLst>
      <p:ext uri="{BB962C8B-B14F-4D97-AF65-F5344CB8AC3E}">
        <p14:creationId xmlns:p14="http://schemas.microsoft.com/office/powerpoint/2010/main" val="12366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3" y="9171"/>
            <a:ext cx="9144000" cy="51435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000" b="1" dirty="0">
                <a:solidFill>
                  <a:srgbClr val="1C4587"/>
                </a:solidFill>
                <a:latin typeface="Lato" panose="020F0502020204030203" pitchFamily="34" charset="0"/>
              </a:rPr>
              <a:t>Criptografia simétrica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F7D2A2-B06F-4ED2-8569-7988F2516EC7}"/>
              </a:ext>
            </a:extLst>
          </p:cNvPr>
          <p:cNvGrpSpPr/>
          <p:nvPr/>
        </p:nvGrpSpPr>
        <p:grpSpPr>
          <a:xfrm>
            <a:off x="1511446" y="890859"/>
            <a:ext cx="6121108" cy="3361782"/>
            <a:chOff x="2394752" y="1590261"/>
            <a:chExt cx="7402496" cy="40655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CB4899-AB31-4EDC-893C-1E0D19F5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752" y="1610463"/>
              <a:ext cx="7402496" cy="404533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2A6F6-60FC-4113-BB85-BAF5EEDA6FA8}"/>
                </a:ext>
              </a:extLst>
            </p:cNvPr>
            <p:cNvSpPr/>
            <p:nvPr/>
          </p:nvSpPr>
          <p:spPr>
            <a:xfrm>
              <a:off x="4659464" y="1590261"/>
              <a:ext cx="3021496" cy="50888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7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E095C629324194D953859F4215BB" ma:contentTypeVersion="12" ma:contentTypeDescription="Create a new document." ma:contentTypeScope="" ma:versionID="00f35e169a488a5a752810dc4c2561a1">
  <xsd:schema xmlns:xsd="http://www.w3.org/2001/XMLSchema" xmlns:xs="http://www.w3.org/2001/XMLSchema" xmlns:p="http://schemas.microsoft.com/office/2006/metadata/properties" xmlns:ns2="410117fe-e06f-4b07-a982-17b163b02925" xmlns:ns3="ec28069c-8513-4908-8839-542478963306" targetNamespace="http://schemas.microsoft.com/office/2006/metadata/properties" ma:root="true" ma:fieldsID="8f2fc122d289c96cbeab6b4dd3e6c809" ns2:_="" ns3:_="">
    <xsd:import namespace="410117fe-e06f-4b07-a982-17b163b02925"/>
    <xsd:import namespace="ec28069c-8513-4908-8839-5424789633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117fe-e06f-4b07-a982-17b163b02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8069c-8513-4908-8839-542478963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DC9BE8-A9CA-4FA3-AA12-7DCB7E5653CA}"/>
</file>

<file path=customXml/itemProps2.xml><?xml version="1.0" encoding="utf-8"?>
<ds:datastoreItem xmlns:ds="http://schemas.openxmlformats.org/officeDocument/2006/customXml" ds:itemID="{06A4D64E-0923-4F4D-AF4A-F8354E0A9277}"/>
</file>

<file path=customXml/itemProps3.xml><?xml version="1.0" encoding="utf-8"?>
<ds:datastoreItem xmlns:ds="http://schemas.openxmlformats.org/officeDocument/2006/customXml" ds:itemID="{DDD5BD1F-BED9-4AB7-8E21-BA439ECBBA3F}"/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988</Words>
  <Application>Microsoft Office PowerPoint</Application>
  <PresentationFormat>On-screen Show (16:9)</PresentationFormat>
  <Paragraphs>190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Lato</vt:lpstr>
      <vt:lpstr>Lato Black</vt:lpstr>
      <vt:lpstr>Tema do Office</vt:lpstr>
      <vt:lpstr>Orquestração de Containers  Segurança no Kubernetes</vt:lpstr>
      <vt:lpstr>Tópicos abordados</vt:lpstr>
      <vt:lpstr>Tópicos abordados</vt:lpstr>
      <vt:lpstr>Sistema AAA</vt:lpstr>
      <vt:lpstr>Autenticação</vt:lpstr>
      <vt:lpstr>Autenticação</vt:lpstr>
      <vt:lpstr>Auditoria</vt:lpstr>
      <vt:lpstr>Criptografia</vt:lpstr>
      <vt:lpstr>Criptografia simétrica </vt:lpstr>
      <vt:lpstr>PowerPoint Presentation</vt:lpstr>
      <vt:lpstr>Criptografia simétrica: algoritmos </vt:lpstr>
      <vt:lpstr>Criptografia assimétrica</vt:lpstr>
      <vt:lpstr>Criptografia assimétrica</vt:lpstr>
      <vt:lpstr>Criptografia assimétrica: algoritmos </vt:lpstr>
      <vt:lpstr>Troca de chaves</vt:lpstr>
      <vt:lpstr>Certificação digital</vt:lpstr>
      <vt:lpstr>Algoritmos de hash</vt:lpstr>
      <vt:lpstr>PowerPoint Presentation</vt:lpstr>
      <vt:lpstr>Algoritmos de hash</vt:lpstr>
      <vt:lpstr>Comunicação entre componentes no k8s</vt:lpstr>
      <vt:lpstr>TLS entre componentes no k8s</vt:lpstr>
      <vt:lpstr>Um emaranhado de certificados!</vt:lpstr>
      <vt:lpstr>Visualizando informações de certificados</vt:lpstr>
      <vt:lpstr>Desmistificando a estrutura</vt:lpstr>
      <vt:lpstr>Na dúvida, vamos direto à fonte</vt:lpstr>
      <vt:lpstr>Processo de criação de usuários</vt:lpstr>
      <vt:lpstr>Criando um par de chaves via OpenSSL</vt:lpstr>
      <vt:lpstr>Criando um objeto CertificateSigningRequest</vt:lpstr>
      <vt:lpstr>Aprovando o CertificateSigningRequest</vt:lpstr>
      <vt:lpstr>Obtendo o certificado assinado para uso</vt:lpstr>
      <vt:lpstr>Arquivos kubeconfig</vt:lpstr>
      <vt:lpstr>PowerPoint Presentation</vt:lpstr>
      <vt:lpstr>Visualizando o kubeconfig</vt:lpstr>
      <vt:lpstr>Adicionando um usuário ao kubeconfig</vt:lpstr>
      <vt:lpstr>Adicionando um cluster ao kubeconfig</vt:lpstr>
      <vt:lpstr>Adicionando um novo contexto ao kubeconfig</vt:lpstr>
      <vt:lpstr>Autorização RBAC no Kubernetes</vt:lpstr>
      <vt:lpstr>Roles e ClusterRoles</vt:lpstr>
      <vt:lpstr>Criando novos Roles</vt:lpstr>
      <vt:lpstr>Namespace-bound resources</vt:lpstr>
      <vt:lpstr>Verbs válidos para acesso a recursos</vt:lpstr>
      <vt:lpstr>Casos especiais no uso de verbs</vt:lpstr>
      <vt:lpstr>Determinando verbs utilizados</vt:lpstr>
      <vt:lpstr>Criando novos ClusterRoles</vt:lpstr>
      <vt:lpstr>Non-namespace-bound resources</vt:lpstr>
      <vt:lpstr>RoleBindings e ClusterRoleBindings</vt:lpstr>
      <vt:lpstr>Criando novos RoleBindings</vt:lpstr>
      <vt:lpstr>Criando novos ClusterRoleBindings</vt:lpstr>
      <vt:lpstr>Private registries</vt:lpstr>
      <vt:lpstr>PowerPoint Presentation</vt:lpstr>
      <vt:lpstr>PowerPoint Presentation</vt:lpstr>
      <vt:lpstr>Contexto de segurança: DAC </vt:lpstr>
      <vt:lpstr>Contexto de segurança: capabilities</vt:lpstr>
      <vt:lpstr>Contexto de segurança: capabilities</vt:lpstr>
      <vt:lpstr>Network Policies</vt:lpstr>
      <vt:lpstr>Network Policies</vt:lpstr>
      <vt:lpstr>Network Policies: por que usar?</vt:lpstr>
      <vt:lpstr>Network Policies: exemplo</vt:lpstr>
      <vt:lpstr>Network Policies: default deny</vt:lpstr>
      <vt:lpstr>Segurança no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Miranda</dc:creator>
  <cp:lastModifiedBy>Felipe Scarel</cp:lastModifiedBy>
  <cp:revision>186</cp:revision>
  <dcterms:created xsi:type="dcterms:W3CDTF">2021-07-22T13:05:52Z</dcterms:created>
  <dcterms:modified xsi:type="dcterms:W3CDTF">2022-04-07T13:42:11Z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0x01010057E7E095C629324194D953859F4215BB</vt:lpwstr>
  </property>
</Properties>
</file>