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8" r:id="rId4"/>
    <p:sldId id="504" r:id="rId5"/>
    <p:sldId id="430" r:id="rId6"/>
    <p:sldId id="506" r:id="rId7"/>
    <p:sldId id="461" r:id="rId8"/>
    <p:sldId id="507" r:id="rId9"/>
    <p:sldId id="508" r:id="rId10"/>
    <p:sldId id="509" r:id="rId11"/>
    <p:sldId id="510" r:id="rId12"/>
    <p:sldId id="512" r:id="rId13"/>
    <p:sldId id="511" r:id="rId14"/>
    <p:sldId id="513" r:id="rId15"/>
    <p:sldId id="514" r:id="rId16"/>
    <p:sldId id="515" r:id="rId17"/>
    <p:sldId id="516" r:id="rId18"/>
    <p:sldId id="517" r:id="rId19"/>
    <p:sldId id="460" r:id="rId20"/>
    <p:sldId id="518" r:id="rId21"/>
    <p:sldId id="519" r:id="rId22"/>
    <p:sldId id="520" r:id="rId23"/>
    <p:sldId id="295" r:id="rId24"/>
    <p:sldId id="521" r:id="rId25"/>
    <p:sldId id="522" r:id="rId26"/>
    <p:sldId id="523" r:id="rId27"/>
    <p:sldId id="261" r:id="rId2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Armazenamento</a:t>
            </a:r>
            <a:b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no Kubernetes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Exemplo esquemático</a:t>
            </a:r>
          </a:p>
        </p:txBody>
      </p:sp>
      <p:pic>
        <p:nvPicPr>
          <p:cNvPr id="5" name="Picture 2" descr="Kubernetes (4): Persistent Volumes - Hello World -">
            <a:extLst>
              <a:ext uri="{FF2B5EF4-FFF2-40B4-BE49-F238E27FC236}">
                <a16:creationId xmlns:a16="http://schemas.microsoft.com/office/drawing/2014/main" id="{AF2F4232-17E7-4372-B43D-DE983044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16" y="1269208"/>
            <a:ext cx="6724164" cy="31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9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Ciclo de vida de PVs e PVCs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B032E-1FCF-479B-861D-CAAA7E7A00F4}"/>
              </a:ext>
            </a:extLst>
          </p:cNvPr>
          <p:cNvSpPr/>
          <p:nvPr/>
        </p:nvSpPr>
        <p:spPr>
          <a:xfrm>
            <a:off x="3329260" y="1347614"/>
            <a:ext cx="2466876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Provisionamento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44998-FC4C-4018-8B21-FC075ED82675}"/>
              </a:ext>
            </a:extLst>
          </p:cNvPr>
          <p:cNvSpPr/>
          <p:nvPr/>
        </p:nvSpPr>
        <p:spPr>
          <a:xfrm>
            <a:off x="3329260" y="1922848"/>
            <a:ext cx="2466876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Alocação (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binding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3EEC37-B82F-4AB2-9578-BCA5DA02C2BC}"/>
              </a:ext>
            </a:extLst>
          </p:cNvPr>
          <p:cNvSpPr/>
          <p:nvPr/>
        </p:nvSpPr>
        <p:spPr>
          <a:xfrm>
            <a:off x="3329260" y="2498082"/>
            <a:ext cx="2466876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Uso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488CB3-52C4-4CBB-B617-B3393E9D4DF4}"/>
              </a:ext>
            </a:extLst>
          </p:cNvPr>
          <p:cNvSpPr/>
          <p:nvPr/>
        </p:nvSpPr>
        <p:spPr>
          <a:xfrm>
            <a:off x="3329260" y="3073316"/>
            <a:ext cx="2466876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Liberação (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release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8EE4F-86B1-4A5B-B16E-5805174DF408}"/>
              </a:ext>
            </a:extLst>
          </p:cNvPr>
          <p:cNvSpPr/>
          <p:nvPr/>
        </p:nvSpPr>
        <p:spPr>
          <a:xfrm>
            <a:off x="3329260" y="3648550"/>
            <a:ext cx="2466876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Recuperação (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reclaim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97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PVs: tipos de provisionamento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B032E-1FCF-479B-861D-CAAA7E7A00F4}"/>
              </a:ext>
            </a:extLst>
          </p:cNvPr>
          <p:cNvSpPr/>
          <p:nvPr/>
        </p:nvSpPr>
        <p:spPr>
          <a:xfrm>
            <a:off x="2095822" y="1995686"/>
            <a:ext cx="2332162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Estático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A289A-5191-4950-BF7F-FBF930A9DD22}"/>
              </a:ext>
            </a:extLst>
          </p:cNvPr>
          <p:cNvSpPr/>
          <p:nvPr/>
        </p:nvSpPr>
        <p:spPr>
          <a:xfrm>
            <a:off x="4716018" y="1995686"/>
            <a:ext cx="2332162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Dinâmico</a:t>
            </a:r>
          </a:p>
        </p:txBody>
      </p:sp>
    </p:spTree>
    <p:extLst>
      <p:ext uri="{BB962C8B-B14F-4D97-AF65-F5344CB8AC3E}">
        <p14:creationId xmlns:p14="http://schemas.microsoft.com/office/powerpoint/2010/main" val="346178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PVs: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volume modes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B032E-1FCF-479B-861D-CAAA7E7A00F4}"/>
              </a:ext>
            </a:extLst>
          </p:cNvPr>
          <p:cNvSpPr/>
          <p:nvPr/>
        </p:nvSpPr>
        <p:spPr>
          <a:xfrm>
            <a:off x="2095822" y="1995686"/>
            <a:ext cx="2332162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Filesystem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A289A-5191-4950-BF7F-FBF930A9DD22}"/>
              </a:ext>
            </a:extLst>
          </p:cNvPr>
          <p:cNvSpPr/>
          <p:nvPr/>
        </p:nvSpPr>
        <p:spPr>
          <a:xfrm>
            <a:off x="4716018" y="1995686"/>
            <a:ext cx="2332162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8285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PVs: modos de acesso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1B3CF-EB42-4B35-B785-856611C7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70" y="1419622"/>
            <a:ext cx="5904656" cy="24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PVs: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reclaim policies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2D1D1-4005-4C0F-939C-3A88EE65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38" y="1885376"/>
            <a:ext cx="6480720" cy="11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Tipos de PVs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8B65-5268-422D-B97B-7660DA85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6728"/>
            <a:ext cx="4032448" cy="2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Tipos de PVs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7A22D-CCE8-4AF8-B10A-300D7D9B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00" y="1131590"/>
            <a:ext cx="6289400" cy="31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PVs via arquivos YAML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62CCB-B983-45B9-A728-20E207A80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90" y="1063229"/>
            <a:ext cx="266141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1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PVCs via arquivos YAML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5364088" y="1269208"/>
            <a:ext cx="3024336" cy="151856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Seletores podem ser usados para filtrar por volumes elegíveis para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bind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59EF7-56F0-4073-8E33-36BE1316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8" y="1269208"/>
            <a:ext cx="3850449" cy="31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Persistência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PersistentVolumes e PersistentVolumeClaims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StorageClasses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Consumindo PVCs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25A5C-DBEB-4E3A-BEEB-7832AAA6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203598"/>
            <a:ext cx="3024336" cy="30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7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volta ao provisionamento dinâmico...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CEF39-90FB-4B36-8204-32CAE8FD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203598"/>
            <a:ext cx="3168352" cy="31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StorageClasses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Provê uma maneira para administradores descreverem classes de armazenamento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Por exemplo, seria possível diferenciar armazenamento com tempo de acesso rápido ou lento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985610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Deve-se selecionar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plugin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 provisionamento, bem como outras opções semelhantes ao PV</a:t>
            </a:r>
          </a:p>
        </p:txBody>
      </p:sp>
    </p:spTree>
    <p:extLst>
      <p:ext uri="{BB962C8B-B14F-4D97-AF65-F5344CB8AC3E}">
        <p14:creationId xmlns:p14="http://schemas.microsoft.com/office/powerpoint/2010/main" val="76973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Exemplo esquemático</a:t>
            </a:r>
          </a:p>
        </p:txBody>
      </p:sp>
      <p:pic>
        <p:nvPicPr>
          <p:cNvPr id="7" name="Picture 2" descr="Kubernetes storage basics: PV, PVC and StorageClass">
            <a:extLst>
              <a:ext uri="{FF2B5EF4-FFF2-40B4-BE49-F238E27FC236}">
                <a16:creationId xmlns:a16="http://schemas.microsoft.com/office/drawing/2014/main" id="{321597F8-EA0A-430C-B7A1-366CA539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05" y="1203598"/>
            <a:ext cx="5616624" cy="31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7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StorageClasses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</a:t>
            </a:r>
            <a:r>
              <a:rPr lang="pt-BR" sz="3000" b="1" i="1" u="sng" dirty="0">
                <a:solidFill>
                  <a:srgbClr val="1C4587"/>
                </a:solidFill>
                <a:latin typeface="Lato" panose="020F0502020204030203" pitchFamily="34" charset="0"/>
              </a:rPr>
              <a:t>plugins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de provisionamento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E80877-7000-4DE0-AFBB-FF67CD34F267}"/>
              </a:ext>
            </a:extLst>
          </p:cNvPr>
          <p:cNvGrpSpPr/>
          <p:nvPr/>
        </p:nvGrpSpPr>
        <p:grpSpPr>
          <a:xfrm>
            <a:off x="1347812" y="1260037"/>
            <a:ext cx="6448375" cy="2996951"/>
            <a:chOff x="1351722" y="1475629"/>
            <a:chExt cx="10006202" cy="45297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50F130-A2B4-44EA-9833-7616B8BF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722" y="1475629"/>
              <a:ext cx="4885562" cy="45297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F3FC60-D08E-4064-854A-095768DE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2362" y="1475629"/>
              <a:ext cx="4885562" cy="4070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438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StorageClasses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via arquivos YAML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17C8D-80B3-4CC4-9BFA-F7564FAE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75" y="1264725"/>
            <a:ext cx="3370483" cy="30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 exemplo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provider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dinâmico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https://github.com/kubernetes-sigs/nfs-subdir-external-provisioner</a:t>
            </a:r>
          </a:p>
        </p:txBody>
      </p:sp>
    </p:spTree>
    <p:extLst>
      <p:ext uri="{BB962C8B-B14F-4D97-AF65-F5344CB8AC3E}">
        <p14:creationId xmlns:p14="http://schemas.microsoft.com/office/powerpoint/2010/main" val="272197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Armazenamento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no Kubernetes</a:t>
            </a:r>
            <a:br>
              <a:rPr lang="pt-BR" sz="36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Persistência de dados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Por padrão, dados armazenados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efêmeros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Em alguns cenários isso não é um problema, como em serviços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cache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ou configuração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read-only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Pense, por exemplo, em um banco de dados ou um</a:t>
            </a:r>
          </a:p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file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Em outros, contudo, não ter os dados persistidos após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crash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pode inviabilizar a aplicação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Volumes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Usados para persistir dados entre reinícios de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ou compartilhamento de arquivos entre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Análogo ao conceito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volumes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no Docker, porém com mais funcionalidades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Como esse diretório é criado, em que meio físico, e seu conteúdo são determinados por seu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tipo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Essencialmente,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volume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pode ser entendido como um diretório</a:t>
            </a:r>
          </a:p>
        </p:txBody>
      </p:sp>
    </p:spTree>
    <p:extLst>
      <p:ext uri="{BB962C8B-B14F-4D97-AF65-F5344CB8AC3E}">
        <p14:creationId xmlns:p14="http://schemas.microsoft.com/office/powerpoint/2010/main" val="141753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u="sng" dirty="0">
                <a:solidFill>
                  <a:srgbClr val="1C4587"/>
                </a:solidFill>
                <a:latin typeface="Lato" panose="020F0502020204030203" pitchFamily="34" charset="0"/>
              </a:rPr>
              <a:t>Tipos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de volumes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B6CCE-8E3A-4F0C-B770-4363CEC7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25" y="1034650"/>
            <a:ext cx="1461317" cy="3205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E4942-7A3C-47D3-BD46-386C83673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58" y="1034650"/>
            <a:ext cx="1616626" cy="32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 exemplo simples: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HostPath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08209-CB0E-40BD-BC1B-D1DC2E8B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57" y="1094979"/>
            <a:ext cx="2553882" cy="30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Vamos testar?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Onde são criados os arquivos num volume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HostPath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Essa solução possui escalabilidade?</a:t>
            </a:r>
          </a:p>
        </p:txBody>
      </p:sp>
    </p:spTree>
    <p:extLst>
      <p:ext uri="{BB962C8B-B14F-4D97-AF65-F5344CB8AC3E}">
        <p14:creationId xmlns:p14="http://schemas.microsoft.com/office/powerpoint/2010/main" val="276792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PersistentVolumes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Provê uma API para usuários e administradores que abstrai provisionamento e consumo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ciclo de vida de um PV é independente do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 pod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usuário, ao contrário de volumes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985610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objeto captura os detalhes de implementação, como NFS, iSCSI 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cloud-based</a:t>
            </a:r>
          </a:p>
        </p:txBody>
      </p:sp>
    </p:spTree>
    <p:extLst>
      <p:ext uri="{BB962C8B-B14F-4D97-AF65-F5344CB8AC3E}">
        <p14:creationId xmlns:p14="http://schemas.microsoft.com/office/powerpoint/2010/main" val="198402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PersistentVolumeClaims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Trata-se de um requerimento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storage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por um usuário, similar a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consomem recursos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como CPU e RAM – PVCs, por outro lado, consomem recursos de PVs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985610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PVCs podem especificar o tamanho do volume e o modo de acesso</a:t>
            </a:r>
          </a:p>
        </p:txBody>
      </p:sp>
    </p:spTree>
    <p:extLst>
      <p:ext uri="{BB962C8B-B14F-4D97-AF65-F5344CB8AC3E}">
        <p14:creationId xmlns:p14="http://schemas.microsoft.com/office/powerpoint/2010/main" val="1534874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F1068-C70D-427D-99F7-1D194D919A9A}"/>
</file>

<file path=customXml/itemProps2.xml><?xml version="1.0" encoding="utf-8"?>
<ds:datastoreItem xmlns:ds="http://schemas.openxmlformats.org/officeDocument/2006/customXml" ds:itemID="{ED465131-DD8E-4593-83F4-6DD70655237D}"/>
</file>

<file path=customXml/itemProps3.xml><?xml version="1.0" encoding="utf-8"?>
<ds:datastoreItem xmlns:ds="http://schemas.openxmlformats.org/officeDocument/2006/customXml" ds:itemID="{EAC47A9E-67AB-4112-8EB3-FB8BB8916E47}"/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406</Words>
  <Application>Microsoft Office PowerPoint</Application>
  <PresentationFormat>On-screen Show (16:9)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Lato</vt:lpstr>
      <vt:lpstr>Lato Black</vt:lpstr>
      <vt:lpstr>Tema do Office</vt:lpstr>
      <vt:lpstr>Orquestração de Containers  Armazenamento no Kubernetes</vt:lpstr>
      <vt:lpstr>Tópicos abordados</vt:lpstr>
      <vt:lpstr>Persistência de dados</vt:lpstr>
      <vt:lpstr>Volumes</vt:lpstr>
      <vt:lpstr>Tipos de volumes</vt:lpstr>
      <vt:lpstr>Um exemplo simples: HostPath</vt:lpstr>
      <vt:lpstr>Vamos testar?</vt:lpstr>
      <vt:lpstr>PersistentVolumes</vt:lpstr>
      <vt:lpstr>PersistentVolumeClaims</vt:lpstr>
      <vt:lpstr>Exemplo esquemático</vt:lpstr>
      <vt:lpstr>Ciclo de vida de PVs e PVCs</vt:lpstr>
      <vt:lpstr>PVs: tipos de provisionamento</vt:lpstr>
      <vt:lpstr>PVs: volume modes</vt:lpstr>
      <vt:lpstr>PVs: modos de acesso</vt:lpstr>
      <vt:lpstr>PVs: reclaim policies</vt:lpstr>
      <vt:lpstr>Tipos de PVs</vt:lpstr>
      <vt:lpstr>Tipos de PVs</vt:lpstr>
      <vt:lpstr>Criando PVs via arquivos YAML</vt:lpstr>
      <vt:lpstr>Criando PVCs via arquivos YAML</vt:lpstr>
      <vt:lpstr>Consumindo PVCs</vt:lpstr>
      <vt:lpstr>De volta ao provisionamento dinâmico...</vt:lpstr>
      <vt:lpstr>StorageClasses</vt:lpstr>
      <vt:lpstr>Exemplo esquemático</vt:lpstr>
      <vt:lpstr>StorageClasses: plugins de provisionamento</vt:lpstr>
      <vt:lpstr>Criando StorageClasses via arquivos YAML</vt:lpstr>
      <vt:lpstr>Um exemplo de provider dinâmico</vt:lpstr>
      <vt:lpstr>Armazenamento no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205</cp:revision>
  <dcterms:created xsi:type="dcterms:W3CDTF">2021-07-22T13:05:52Z</dcterms:created>
  <dcterms:modified xsi:type="dcterms:W3CDTF">2022-04-07T13:42:38Z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