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88" r:id="rId4"/>
    <p:sldId id="504" r:id="rId5"/>
    <p:sldId id="525" r:id="rId6"/>
    <p:sldId id="507" r:id="rId7"/>
    <p:sldId id="526" r:id="rId8"/>
    <p:sldId id="527" r:id="rId9"/>
    <p:sldId id="430" r:id="rId10"/>
    <p:sldId id="506" r:id="rId11"/>
    <p:sldId id="508" r:id="rId12"/>
    <p:sldId id="509" r:id="rId13"/>
    <p:sldId id="461" r:id="rId14"/>
    <p:sldId id="510" r:id="rId15"/>
    <p:sldId id="520" r:id="rId16"/>
    <p:sldId id="512" r:id="rId17"/>
    <p:sldId id="528" r:id="rId18"/>
    <p:sldId id="529" r:id="rId19"/>
    <p:sldId id="511" r:id="rId20"/>
    <p:sldId id="530" r:id="rId21"/>
    <p:sldId id="531" r:id="rId22"/>
    <p:sldId id="513" r:id="rId23"/>
    <p:sldId id="532" r:id="rId24"/>
    <p:sldId id="533" r:id="rId25"/>
    <p:sldId id="514" r:id="rId26"/>
    <p:sldId id="515" r:id="rId27"/>
    <p:sldId id="516" r:id="rId28"/>
    <p:sldId id="517" r:id="rId29"/>
    <p:sldId id="460" r:id="rId30"/>
    <p:sldId id="518" r:id="rId31"/>
    <p:sldId id="519" r:id="rId32"/>
    <p:sldId id="295" r:id="rId33"/>
    <p:sldId id="261" r:id="rId34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58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374" autoAdjust="0"/>
  </p:normalViewPr>
  <p:slideViewPr>
    <p:cSldViewPr>
      <p:cViewPr varScale="1">
        <p:scale>
          <a:sx n="153" d="100"/>
          <a:sy n="153" d="100"/>
        </p:scale>
        <p:origin x="450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21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49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6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62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4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9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1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" y="12502"/>
            <a:ext cx="9144000" cy="5143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032" y="1563638"/>
            <a:ext cx="3672408" cy="234208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Orquestração de</a:t>
            </a:r>
            <a:b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Containers</a:t>
            </a:r>
            <a:b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br>
              <a:rPr lang="pt-BR" sz="11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  <a:t>Redes no Kubernetes</a:t>
            </a:r>
            <a:endParaRPr lang="pt-BR" sz="28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0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CNI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plugins</a:t>
            </a:r>
          </a:p>
        </p:txBody>
      </p:sp>
      <p:pic>
        <p:nvPicPr>
          <p:cNvPr id="5" name="Picture 4" descr="6. The Container Network Interface - Container Networking [Book]">
            <a:extLst>
              <a:ext uri="{FF2B5EF4-FFF2-40B4-BE49-F238E27FC236}">
                <a16:creationId xmlns:a16="http://schemas.microsoft.com/office/drawing/2014/main" id="{B1EB17FA-8BAC-4729-930D-040652782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131590"/>
            <a:ext cx="540060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96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Weave Net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Cria uma rede virtual que conecta containers através de múltiplos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hosts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79336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Por baixo dos panos, utiliza uma rede L2 utilizando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features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nativas do kernel Linux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Oferece suporte a</a:t>
            </a:r>
          </a:p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network policies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 auto-descoberta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hosts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12E2FE-441E-48A6-8480-DF894A37BB86}"/>
              </a:ext>
            </a:extLst>
          </p:cNvPr>
          <p:cNvSpPr/>
          <p:nvPr/>
        </p:nvSpPr>
        <p:spPr>
          <a:xfrm>
            <a:off x="479336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Fácil configuração, instalado via um único comando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kubectl apply</a:t>
            </a:r>
          </a:p>
        </p:txBody>
      </p:sp>
    </p:spTree>
    <p:extLst>
      <p:ext uri="{BB962C8B-B14F-4D97-AF65-F5344CB8AC3E}">
        <p14:creationId xmlns:p14="http://schemas.microsoft.com/office/powerpoint/2010/main" val="153487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Weave Net</a:t>
            </a:r>
          </a:p>
        </p:txBody>
      </p:sp>
      <p:pic>
        <p:nvPicPr>
          <p:cNvPr id="6" name="Picture 5" descr="Weave Net Encapsulation">
            <a:extLst>
              <a:ext uri="{FF2B5EF4-FFF2-40B4-BE49-F238E27FC236}">
                <a16:creationId xmlns:a16="http://schemas.microsoft.com/office/drawing/2014/main" id="{CD9C145D-5E05-4E4A-8C2B-FF7C27674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5" t="12399" r="15193" b="10513"/>
          <a:stretch/>
        </p:blipFill>
        <p:spPr bwMode="auto">
          <a:xfrm>
            <a:off x="1893664" y="1131590"/>
            <a:ext cx="5356671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09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Instalação do Weave Net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673076" y="1851670"/>
            <a:ext cx="5779244" cy="936104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  <a:latin typeface="Lato" panose="020F0502020204030203" pitchFamily="34" charset="0"/>
              </a:rPr>
              <a:t>https://www.weave.works/docs/net/latest/install/using-weave/ </a:t>
            </a:r>
          </a:p>
        </p:txBody>
      </p:sp>
    </p:spTree>
    <p:extLst>
      <p:ext uri="{BB962C8B-B14F-4D97-AF65-F5344CB8AC3E}">
        <p14:creationId xmlns:p14="http://schemas.microsoft.com/office/powerpoint/2010/main" val="276792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Visualizando informações sobre o Weave Net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0B032E-1FCF-479B-861D-CAAA7E7A00F4}"/>
              </a:ext>
            </a:extLst>
          </p:cNvPr>
          <p:cNvSpPr/>
          <p:nvPr/>
        </p:nvSpPr>
        <p:spPr>
          <a:xfrm>
            <a:off x="1601068" y="1347614"/>
            <a:ext cx="5923260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Implementado via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DaemonSet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– multi-container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04921E-8804-41CB-93EC-6150A3565044}"/>
              </a:ext>
            </a:extLst>
          </p:cNvPr>
          <p:cNvSpPr/>
          <p:nvPr/>
        </p:nvSpPr>
        <p:spPr>
          <a:xfrm>
            <a:off x="1601068" y="2067694"/>
            <a:ext cx="5923260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Interfaces de rede e portas utilizadas para comunicação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3C59BB-B484-44C9-B599-4EB3125683A5}"/>
              </a:ext>
            </a:extLst>
          </p:cNvPr>
          <p:cNvSpPr/>
          <p:nvPr/>
        </p:nvSpPr>
        <p:spPr>
          <a:xfrm>
            <a:off x="1601068" y="2787774"/>
            <a:ext cx="5923260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Faixa de endereços alocada pelo Weave Net para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6FABB2-4F38-4E1D-99D4-05BDA1FEF284}"/>
              </a:ext>
            </a:extLst>
          </p:cNvPr>
          <p:cNvSpPr/>
          <p:nvPr/>
        </p:nvSpPr>
        <p:spPr>
          <a:xfrm>
            <a:off x="1601068" y="3507854"/>
            <a:ext cx="5923260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tx2"/>
                </a:solidFill>
                <a:latin typeface="Lato" panose="020F0502020204030203" pitchFamily="34" charset="0"/>
              </a:rPr>
              <a:t>Visualizando logs</a:t>
            </a:r>
            <a:r>
              <a:rPr lang="pt-BR" b="1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do Weave Net</a:t>
            </a:r>
          </a:p>
        </p:txBody>
      </p:sp>
    </p:spTree>
    <p:extLst>
      <p:ext uri="{BB962C8B-B14F-4D97-AF65-F5344CB8AC3E}">
        <p14:creationId xmlns:p14="http://schemas.microsoft.com/office/powerpoint/2010/main" val="156697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Implementando serviços: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kube-proxy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kube-proxy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é um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proxy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de rede que opera em cada um dos nós 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79336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Implementa parte do conceito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services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no Kubernetes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2985610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Suporta múltiplos </a:t>
            </a:r>
            <a:r>
              <a:rPr lang="pt-BR" b="1" u="sng" dirty="0">
                <a:solidFill>
                  <a:schemeClr val="tx2"/>
                </a:solidFill>
                <a:latin typeface="Lato" panose="020F0502020204030203" pitchFamily="34" charset="0"/>
              </a:rPr>
              <a:t>modos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proxying</a:t>
            </a:r>
          </a:p>
        </p:txBody>
      </p:sp>
    </p:spTree>
    <p:extLst>
      <p:ext uri="{BB962C8B-B14F-4D97-AF65-F5344CB8AC3E}">
        <p14:creationId xmlns:p14="http://schemas.microsoft.com/office/powerpoint/2010/main" val="76973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>
                <a:solidFill>
                  <a:srgbClr val="1C4587"/>
                </a:solidFill>
                <a:latin typeface="Lato" panose="020F0502020204030203" pitchFamily="34" charset="0"/>
              </a:rPr>
              <a:t>Funcionamento esquemático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kube-proxy</a:t>
            </a:r>
          </a:p>
        </p:txBody>
      </p:sp>
      <p:pic>
        <p:nvPicPr>
          <p:cNvPr id="7" name="Picture 6" descr="Kubernetes in Production: Services | by Nikolay Sivko | okmeter.io blog">
            <a:extLst>
              <a:ext uri="{FF2B5EF4-FFF2-40B4-BE49-F238E27FC236}">
                <a16:creationId xmlns:a16="http://schemas.microsoft.com/office/drawing/2014/main" id="{B5FFD688-6263-427C-AF67-3F47F711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610" y="1086223"/>
            <a:ext cx="5282779" cy="329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787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Exemplo prático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673076" y="1851670"/>
            <a:ext cx="5779244" cy="936104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Como 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kube-proxy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implementa acesso a serviços publicados no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cluster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294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CoreDNS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Servidor DNS extensível utilizado como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resolver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para 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Kubernetes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79336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Praticamente todas as funcionalidades são externalizadas para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plugins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2985610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 descoberta de serviços no k8s é implementada via </a:t>
            </a:r>
            <a:r>
              <a:rPr lang="pt-BR" b="1" i="1" u="sng" dirty="0">
                <a:solidFill>
                  <a:schemeClr val="tx2"/>
                </a:solidFill>
                <a:latin typeface="Lato" panose="020F0502020204030203" pitchFamily="34" charset="0"/>
              </a:rPr>
              <a:t>plugin</a:t>
            </a:r>
            <a:r>
              <a:rPr lang="pt-BR" b="1" u="sng" dirty="0">
                <a:solidFill>
                  <a:schemeClr val="tx2"/>
                </a:solidFill>
                <a:latin typeface="Lato" panose="020F0502020204030203" pitchFamily="34" charset="0"/>
              </a:rPr>
              <a:t> kubernetes</a:t>
            </a:r>
          </a:p>
        </p:txBody>
      </p:sp>
    </p:spTree>
    <p:extLst>
      <p:ext uri="{BB962C8B-B14F-4D97-AF65-F5344CB8AC3E}">
        <p14:creationId xmlns:p14="http://schemas.microsoft.com/office/powerpoint/2010/main" val="86555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CoreDNS</a:t>
            </a:r>
          </a:p>
        </p:txBody>
      </p:sp>
      <p:pic>
        <p:nvPicPr>
          <p:cNvPr id="7" name="Picture 6" descr="CoreDNS: Zones, plugins and query routing">
            <a:extLst>
              <a:ext uri="{FF2B5EF4-FFF2-40B4-BE49-F238E27FC236}">
                <a16:creationId xmlns:a16="http://schemas.microsoft.com/office/drawing/2014/main" id="{B4F24D79-9481-4ACD-A76D-A390D6FBA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940" y="771550"/>
            <a:ext cx="465968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657391-1E75-4545-A685-8D54876A7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338" y="1439509"/>
            <a:ext cx="1759465" cy="293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Tópicos abordados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9552" y="1131590"/>
            <a:ext cx="7128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Modelo de redes </a:t>
            </a:r>
            <a:r>
              <a:rPr lang="pt-BR">
                <a:solidFill>
                  <a:srgbClr val="595959"/>
                </a:solidFill>
                <a:latin typeface="Lato" panose="020F0502020204030203" pitchFamily="34" charset="0"/>
              </a:rPr>
              <a:t>no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CNI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rgbClr val="595959"/>
                </a:solidFill>
                <a:latin typeface="Lato" panose="020F0502020204030203" pitchFamily="34" charset="0"/>
              </a:rPr>
              <a:t>Weave 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Implementação do </a:t>
            </a:r>
            <a:r>
              <a:rPr lang="pt-BR" i="1" dirty="0">
                <a:solidFill>
                  <a:srgbClr val="595959"/>
                </a:solidFill>
                <a:latin typeface="Lato" panose="020F0502020204030203" pitchFamily="34" charset="0"/>
              </a:rPr>
              <a:t>kube-proxy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CoreDNS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rgbClr val="595959"/>
                </a:solidFill>
                <a:latin typeface="Lato" panose="020F0502020204030203" pitchFamily="34" charset="0"/>
              </a:rPr>
              <a:t>Ingress</a:t>
            </a:r>
          </a:p>
        </p:txBody>
      </p:sp>
    </p:spTree>
    <p:extLst>
      <p:ext uri="{BB962C8B-B14F-4D97-AF65-F5344CB8AC3E}">
        <p14:creationId xmlns:p14="http://schemas.microsoft.com/office/powerpoint/2010/main" val="711672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Visualizando informações sobre o CoreDNS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0B032E-1FCF-479B-861D-CAAA7E7A00F4}"/>
              </a:ext>
            </a:extLst>
          </p:cNvPr>
          <p:cNvSpPr/>
          <p:nvPr/>
        </p:nvSpPr>
        <p:spPr>
          <a:xfrm>
            <a:off x="1610370" y="1641622"/>
            <a:ext cx="5923260" cy="642095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Implementado via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Deployment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04921E-8804-41CB-93EC-6150A3565044}"/>
              </a:ext>
            </a:extLst>
          </p:cNvPr>
          <p:cNvSpPr/>
          <p:nvPr/>
        </p:nvSpPr>
        <p:spPr>
          <a:xfrm>
            <a:off x="1610370" y="2427733"/>
            <a:ext cx="5923260" cy="642095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Determinando serviço utilizado e como 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kubelet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informa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sobre a existência do CoreDNS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3C59BB-B484-44C9-B599-4EB3125683A5}"/>
              </a:ext>
            </a:extLst>
          </p:cNvPr>
          <p:cNvSpPr/>
          <p:nvPr/>
        </p:nvSpPr>
        <p:spPr>
          <a:xfrm>
            <a:off x="1601068" y="3213844"/>
            <a:ext cx="5923260" cy="642095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Visualizando o arquivo de configuração do serviço</a:t>
            </a:r>
          </a:p>
        </p:txBody>
      </p:sp>
    </p:spTree>
    <p:extLst>
      <p:ext uri="{BB962C8B-B14F-4D97-AF65-F5344CB8AC3E}">
        <p14:creationId xmlns:p14="http://schemas.microsoft.com/office/powerpoint/2010/main" val="3241266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Ingress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Objeto de API que gerencia acesso externo para acesso a serviços dentro 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79336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Pode prover funcionalidades como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load balancing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SSL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termination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name-based virtualhosting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Expõe rotas HTTP e HTTPS de fora 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para serviços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F6823B-8169-4753-8EE1-5CDFA82C2491}"/>
              </a:ext>
            </a:extLst>
          </p:cNvPr>
          <p:cNvSpPr/>
          <p:nvPr/>
        </p:nvSpPr>
        <p:spPr>
          <a:xfrm>
            <a:off x="479336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Roteamento é controlado por regras definidas dentro do recurso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Ingress</a:t>
            </a:r>
          </a:p>
        </p:txBody>
      </p:sp>
    </p:spTree>
    <p:extLst>
      <p:ext uri="{BB962C8B-B14F-4D97-AF65-F5344CB8AC3E}">
        <p14:creationId xmlns:p14="http://schemas.microsoft.com/office/powerpoint/2010/main" val="2025105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Ingress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F5F1D-2A72-40EC-B0B7-8AA662698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16" y="1123748"/>
            <a:ext cx="6754168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32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Ingress Controller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673076" y="1851670"/>
            <a:ext cx="5779244" cy="936104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Para que 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Ingress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funcione, é primeiro necessário ter um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ingress controller 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operacional no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3569524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Ingress Controller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3703021" y="1260037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Contour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229C8D-B8B6-4012-AD45-C8DB45642B91}"/>
              </a:ext>
            </a:extLst>
          </p:cNvPr>
          <p:cNvSpPr/>
          <p:nvPr/>
        </p:nvSpPr>
        <p:spPr>
          <a:xfrm>
            <a:off x="1331640" y="1848540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Ambassador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A0FC4B-14A4-42AA-951C-F541DECEF209}"/>
              </a:ext>
            </a:extLst>
          </p:cNvPr>
          <p:cNvSpPr/>
          <p:nvPr/>
        </p:nvSpPr>
        <p:spPr>
          <a:xfrm>
            <a:off x="1331640" y="2443177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Apace APISIX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CF844C-431C-4825-86E1-73966D460711}"/>
              </a:ext>
            </a:extLst>
          </p:cNvPr>
          <p:cNvSpPr/>
          <p:nvPr/>
        </p:nvSpPr>
        <p:spPr>
          <a:xfrm>
            <a:off x="1331640" y="3037814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Avi Operator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4CA3D2-F319-4181-8D4B-4F5FFD8E24E7}"/>
              </a:ext>
            </a:extLst>
          </p:cNvPr>
          <p:cNvSpPr/>
          <p:nvPr/>
        </p:nvSpPr>
        <p:spPr>
          <a:xfrm>
            <a:off x="1336998" y="3632451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Citrix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1D321B-F9D6-4278-B232-0C918D7EC4AF}"/>
              </a:ext>
            </a:extLst>
          </p:cNvPr>
          <p:cNvSpPr/>
          <p:nvPr/>
        </p:nvSpPr>
        <p:spPr>
          <a:xfrm>
            <a:off x="1331640" y="1260037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Azure AKS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5A5ED67-EB47-46F6-B459-B4D42811B20A}"/>
              </a:ext>
            </a:extLst>
          </p:cNvPr>
          <p:cNvSpPr/>
          <p:nvPr/>
        </p:nvSpPr>
        <p:spPr>
          <a:xfrm>
            <a:off x="3707904" y="1848540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EnRoute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C903B0B-366D-4D16-90A2-66EBF5DDF052}"/>
              </a:ext>
            </a:extLst>
          </p:cNvPr>
          <p:cNvSpPr/>
          <p:nvPr/>
        </p:nvSpPr>
        <p:spPr>
          <a:xfrm>
            <a:off x="3707904" y="2443177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F5 BIG-IP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9225BD-073E-45D2-9315-156342526329}"/>
              </a:ext>
            </a:extLst>
          </p:cNvPr>
          <p:cNvSpPr/>
          <p:nvPr/>
        </p:nvSpPr>
        <p:spPr>
          <a:xfrm>
            <a:off x="3707904" y="3037814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tx2"/>
                </a:solidFill>
                <a:latin typeface="Lato" panose="020F0502020204030203" pitchFamily="34" charset="0"/>
              </a:rPr>
              <a:t>Gloo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031EB4D-F53F-4B20-8303-4B437E2E08F2}"/>
              </a:ext>
            </a:extLst>
          </p:cNvPr>
          <p:cNvSpPr/>
          <p:nvPr/>
        </p:nvSpPr>
        <p:spPr>
          <a:xfrm>
            <a:off x="3713262" y="3632451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HAProxy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4576C88-8DF7-4D51-9474-6FE739A66CC5}"/>
              </a:ext>
            </a:extLst>
          </p:cNvPr>
          <p:cNvSpPr/>
          <p:nvPr/>
        </p:nvSpPr>
        <p:spPr>
          <a:xfrm>
            <a:off x="6074402" y="1260037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Istio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FAE740C-3A18-4C63-85FC-A4CCA923471F}"/>
              </a:ext>
            </a:extLst>
          </p:cNvPr>
          <p:cNvSpPr/>
          <p:nvPr/>
        </p:nvSpPr>
        <p:spPr>
          <a:xfrm>
            <a:off x="6079285" y="1848540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Kong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F2B838E-4B2B-4F4C-9D01-5CBDA8463FCB}"/>
              </a:ext>
            </a:extLst>
          </p:cNvPr>
          <p:cNvSpPr/>
          <p:nvPr/>
        </p:nvSpPr>
        <p:spPr>
          <a:xfrm>
            <a:off x="6079285" y="2443177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2"/>
                </a:solidFill>
                <a:latin typeface="Lato" panose="020F0502020204030203" pitchFamily="34" charset="0"/>
              </a:rPr>
              <a:t>NGINX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D57B9A-129C-40DB-8803-540F24C8E579}"/>
              </a:ext>
            </a:extLst>
          </p:cNvPr>
          <p:cNvSpPr/>
          <p:nvPr/>
        </p:nvSpPr>
        <p:spPr>
          <a:xfrm>
            <a:off x="6079285" y="3037814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</a:rPr>
              <a:t>Skipper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BBCD54-CEA3-4009-B447-6925F97074BE}"/>
              </a:ext>
            </a:extLst>
          </p:cNvPr>
          <p:cNvSpPr/>
          <p:nvPr/>
        </p:nvSpPr>
        <p:spPr>
          <a:xfrm>
            <a:off x="6079285" y="3632450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</a:rPr>
              <a:t>Traefik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8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Criando 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Ingress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via arquivo YAML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BCB83-905E-45F2-A01A-FB491A8F2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9" y="1203598"/>
            <a:ext cx="3312362" cy="30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37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Ingress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</a:t>
            </a:r>
            <a:r>
              <a:rPr lang="pt-BR" sz="3000" b="1" i="1" u="sng" dirty="0">
                <a:solidFill>
                  <a:srgbClr val="1C4587"/>
                </a:solidFill>
                <a:latin typeface="Lato" panose="020F0502020204030203" pitchFamily="34" charset="0"/>
              </a:rPr>
              <a:t>PathTypes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79D57-0098-4206-BDC7-65772AADC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65" y="1453789"/>
            <a:ext cx="6961870" cy="239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59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Topologias para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Ingress: simple fanout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25885-66DA-4281-88A9-9855E5869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427" y="1131590"/>
            <a:ext cx="6531146" cy="315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16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Topologias para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Ingress: simple fanout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26BCE-15D6-4A5A-A017-25FD259D1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203598"/>
            <a:ext cx="2607368" cy="3226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64AF89-826D-4DA1-A044-2A1721F68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203598"/>
            <a:ext cx="2152814" cy="150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10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2400" b="1" dirty="0">
                <a:solidFill>
                  <a:srgbClr val="1C4587"/>
                </a:solidFill>
                <a:latin typeface="Lato" panose="020F0502020204030203" pitchFamily="34" charset="0"/>
              </a:rPr>
              <a:t>Topologias para </a:t>
            </a:r>
            <a:r>
              <a:rPr lang="pt-BR" sz="2400" b="1" i="1" dirty="0">
                <a:solidFill>
                  <a:srgbClr val="1C4587"/>
                </a:solidFill>
                <a:latin typeface="Lato" panose="020F0502020204030203" pitchFamily="34" charset="0"/>
              </a:rPr>
              <a:t>Ingress: name-based virtualhosting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C24BC-49F5-4314-B001-065F0E386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77" y="987574"/>
            <a:ext cx="7335446" cy="335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2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Redes no cluster Kubernetes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Redes são um conceito central no k8s, porém tratadas de forma complexa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Diversos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 serviços podem ser atendidos pelo mesmo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host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e não devem compartilhar portas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Ao invés de resolver isso, o k8s usa uma abordagem diferente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Coordenar a entrega de IPs e portas é extremamente complexo em ambientes de larga escala</a:t>
            </a:r>
          </a:p>
        </p:txBody>
      </p:sp>
    </p:spTree>
    <p:extLst>
      <p:ext uri="{BB962C8B-B14F-4D97-AF65-F5344CB8AC3E}">
        <p14:creationId xmlns:p14="http://schemas.microsoft.com/office/powerpoint/2010/main" val="1318889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Topologias para </a:t>
            </a:r>
            <a:r>
              <a:rPr lang="pt-BR" sz="2700" b="1" i="1" dirty="0">
                <a:solidFill>
                  <a:srgbClr val="1C4587"/>
                </a:solidFill>
                <a:latin typeface="Lato" panose="020F0502020204030203" pitchFamily="34" charset="0"/>
              </a:rPr>
              <a:t>Ingress: name-based virtualhosting</a:t>
            </a:r>
            <a:endParaRPr lang="pt-BR" sz="3000" b="1" i="1" dirty="0">
              <a:solidFill>
                <a:srgbClr val="1C4587"/>
              </a:solidFill>
              <a:latin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28CD1-B144-4858-B523-339457251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08720"/>
            <a:ext cx="2814012" cy="3298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5D218-DA27-476A-B0FE-3D3A93027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131590"/>
            <a:ext cx="2187958" cy="2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78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Ingress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E52CA-B2BE-4FBF-9BA5-F8D962C3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535" y="1419622"/>
            <a:ext cx="4282930" cy="25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66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Utilizando HTTPS no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Ingress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C2D98-44B7-4F06-A329-11FF3B679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131591"/>
            <a:ext cx="2250580" cy="1752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91D9A-3680-4E13-87B8-7AF592DB0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131591"/>
            <a:ext cx="2250581" cy="331236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1FCCB2-5B45-4DE0-9A35-B72E6430ECB9}"/>
              </a:ext>
            </a:extLst>
          </p:cNvPr>
          <p:cNvSpPr/>
          <p:nvPr/>
        </p:nvSpPr>
        <p:spPr>
          <a:xfrm>
            <a:off x="1835696" y="2952271"/>
            <a:ext cx="2250580" cy="137179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Especial atenção à correta configuração do CN do certificado!</a:t>
            </a:r>
          </a:p>
        </p:txBody>
      </p:sp>
    </p:spTree>
    <p:extLst>
      <p:ext uri="{BB962C8B-B14F-4D97-AF65-F5344CB8AC3E}">
        <p14:creationId xmlns:p14="http://schemas.microsoft.com/office/powerpoint/2010/main" val="2396979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003" cy="5157564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1858516"/>
            <a:ext cx="5698976" cy="172134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Redes no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Kubernetes</a:t>
            </a:r>
            <a:br>
              <a:rPr lang="pt-BR" sz="36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endParaRPr lang="pt-BR" sz="32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6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O modelo de redes do Kubernetes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278236" y="2063834"/>
            <a:ext cx="6606132" cy="57992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Cada pod possui um endereço IP específico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8C7513-4561-474C-A085-ABE70476F8D4}"/>
              </a:ext>
            </a:extLst>
          </p:cNvPr>
          <p:cNvSpPr/>
          <p:nvPr/>
        </p:nvSpPr>
        <p:spPr>
          <a:xfrm>
            <a:off x="1249866" y="1203385"/>
            <a:ext cx="6634502" cy="720293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Redes no k8s visam oferecer a menor resistência possível para portar aplicações executadas em VMs. Para esse fim: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D9C551-0325-46FA-8D8A-25073F8C382B}"/>
              </a:ext>
            </a:extLst>
          </p:cNvPr>
          <p:cNvSpPr/>
          <p:nvPr/>
        </p:nvSpPr>
        <p:spPr>
          <a:xfrm>
            <a:off x="1278236" y="2782274"/>
            <a:ext cx="6606132" cy="57770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Pods devem poder se comunicar com quaisquer outros pods sem NAT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3CCC26-B4AA-44C6-9B7C-E0AA0DE5A704}"/>
              </a:ext>
            </a:extLst>
          </p:cNvPr>
          <p:cNvSpPr/>
          <p:nvPr/>
        </p:nvSpPr>
        <p:spPr>
          <a:xfrm>
            <a:off x="1278236" y="3505588"/>
            <a:ext cx="6606132" cy="57770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Agentes em um node (p.ex. daemons de sistema, ou o kubelet) devem poder se comunicar com todos os pods daquele node</a:t>
            </a:r>
          </a:p>
        </p:txBody>
      </p:sp>
    </p:spTree>
    <p:extLst>
      <p:ext uri="{BB962C8B-B14F-4D97-AF65-F5344CB8AC3E}">
        <p14:creationId xmlns:p14="http://schemas.microsoft.com/office/powerpoint/2010/main" val="141753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Container Network Interface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8C7513-4561-474C-A085-ABE70476F8D4}"/>
              </a:ext>
            </a:extLst>
          </p:cNvPr>
          <p:cNvSpPr/>
          <p:nvPr/>
        </p:nvSpPr>
        <p:spPr>
          <a:xfrm>
            <a:off x="2483768" y="1635859"/>
            <a:ext cx="4166698" cy="143994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Em lugar de solucionar o problema de redes, o k8s o terceriza. Devem-se usar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plugins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CNI para esse fim.</a:t>
            </a:r>
          </a:p>
        </p:txBody>
      </p:sp>
    </p:spTree>
    <p:extLst>
      <p:ext uri="{BB962C8B-B14F-4D97-AF65-F5344CB8AC3E}">
        <p14:creationId xmlns:p14="http://schemas.microsoft.com/office/powerpoint/2010/main" val="361297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CNI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Projeto da CNCF contendo especificações e bibliotecas para escrita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plugins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de rede para o k8s e similares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79336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Por ser uma especificação simples, permite uma grande gama de soluções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2985610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 ideia básica é propiciar uma interface tão dinâmica quanto a velocidade de mudanças da tecnologia</a:t>
            </a:r>
          </a:p>
        </p:txBody>
      </p:sp>
    </p:spTree>
    <p:extLst>
      <p:ext uri="{BB962C8B-B14F-4D97-AF65-F5344CB8AC3E}">
        <p14:creationId xmlns:p14="http://schemas.microsoft.com/office/powerpoint/2010/main" val="198402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CNI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plugins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3703021" y="1260037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Big Cloud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229C8D-B8B6-4012-AD45-C8DB45642B91}"/>
              </a:ext>
            </a:extLst>
          </p:cNvPr>
          <p:cNvSpPr/>
          <p:nvPr/>
        </p:nvSpPr>
        <p:spPr>
          <a:xfrm>
            <a:off x="1331640" y="1848540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Antrea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A0FC4B-14A4-42AA-951C-F541DECEF209}"/>
              </a:ext>
            </a:extLst>
          </p:cNvPr>
          <p:cNvSpPr/>
          <p:nvPr/>
        </p:nvSpPr>
        <p:spPr>
          <a:xfrm>
            <a:off x="1331640" y="2443177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Apstra AOS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CF844C-431C-4825-86E1-73966D460711}"/>
              </a:ext>
            </a:extLst>
          </p:cNvPr>
          <p:cNvSpPr/>
          <p:nvPr/>
        </p:nvSpPr>
        <p:spPr>
          <a:xfrm>
            <a:off x="1331640" y="3037814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AWS VPC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4CA3D2-F319-4181-8D4B-4F5FFD8E24E7}"/>
              </a:ext>
            </a:extLst>
          </p:cNvPr>
          <p:cNvSpPr/>
          <p:nvPr/>
        </p:nvSpPr>
        <p:spPr>
          <a:xfrm>
            <a:off x="1336998" y="3632451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Azure CNI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1D321B-F9D6-4278-B232-0C918D7EC4AF}"/>
              </a:ext>
            </a:extLst>
          </p:cNvPr>
          <p:cNvSpPr/>
          <p:nvPr/>
        </p:nvSpPr>
        <p:spPr>
          <a:xfrm>
            <a:off x="1331640" y="1260037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Cisco ACI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5A5ED67-EB47-46F6-B459-B4D42811B20A}"/>
              </a:ext>
            </a:extLst>
          </p:cNvPr>
          <p:cNvSpPr/>
          <p:nvPr/>
        </p:nvSpPr>
        <p:spPr>
          <a:xfrm>
            <a:off x="3707904" y="1848540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2"/>
                </a:solidFill>
                <a:latin typeface="Lato" panose="020F0502020204030203" pitchFamily="34" charset="0"/>
              </a:rPr>
              <a:t>Calico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C903B0B-366D-4D16-90A2-66EBF5DDF052}"/>
              </a:ext>
            </a:extLst>
          </p:cNvPr>
          <p:cNvSpPr/>
          <p:nvPr/>
        </p:nvSpPr>
        <p:spPr>
          <a:xfrm>
            <a:off x="3707904" y="2443177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2"/>
                </a:solidFill>
                <a:latin typeface="Lato" panose="020F0502020204030203" pitchFamily="34" charset="0"/>
              </a:rPr>
              <a:t>Cilium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9225BD-073E-45D2-9315-156342526329}"/>
              </a:ext>
            </a:extLst>
          </p:cNvPr>
          <p:cNvSpPr/>
          <p:nvPr/>
        </p:nvSpPr>
        <p:spPr>
          <a:xfrm>
            <a:off x="3707904" y="3037814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cni-ipvlan-vpc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031EB4D-F53F-4B20-8303-4B437E2E08F2}"/>
              </a:ext>
            </a:extLst>
          </p:cNvPr>
          <p:cNvSpPr/>
          <p:nvPr/>
        </p:nvSpPr>
        <p:spPr>
          <a:xfrm>
            <a:off x="3713262" y="3632451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Coil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4576C88-8DF7-4D51-9474-6FE739A66CC5}"/>
              </a:ext>
            </a:extLst>
          </p:cNvPr>
          <p:cNvSpPr/>
          <p:nvPr/>
        </p:nvSpPr>
        <p:spPr>
          <a:xfrm>
            <a:off x="6074402" y="1260037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Contiv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FAE740C-3A18-4C63-85FC-A4CCA923471F}"/>
              </a:ext>
            </a:extLst>
          </p:cNvPr>
          <p:cNvSpPr/>
          <p:nvPr/>
        </p:nvSpPr>
        <p:spPr>
          <a:xfrm>
            <a:off x="6079285" y="1848540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Contrail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F2B838E-4B2B-4F4C-9D01-5CBDA8463FCB}"/>
              </a:ext>
            </a:extLst>
          </p:cNvPr>
          <p:cNvSpPr/>
          <p:nvPr/>
        </p:nvSpPr>
        <p:spPr>
          <a:xfrm>
            <a:off x="6079285" y="2443177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DANM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D57B9A-129C-40DB-8803-540F24C8E579}"/>
              </a:ext>
            </a:extLst>
          </p:cNvPr>
          <p:cNvSpPr/>
          <p:nvPr/>
        </p:nvSpPr>
        <p:spPr>
          <a:xfrm>
            <a:off x="6079285" y="3037814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>
                <a:solidFill>
                  <a:schemeClr val="tx2"/>
                </a:solidFill>
                <a:latin typeface="Lato" panose="020F0502020204030203" pitchFamily="34" charset="0"/>
              </a:rPr>
              <a:t>Flannel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101EC4A-885F-48CF-BBC7-A7144D7D066C}"/>
              </a:ext>
            </a:extLst>
          </p:cNvPr>
          <p:cNvSpPr/>
          <p:nvPr/>
        </p:nvSpPr>
        <p:spPr>
          <a:xfrm>
            <a:off x="6084643" y="3632451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2"/>
                </a:solidFill>
                <a:latin typeface="Lato" panose="020F0502020204030203" pitchFamily="34" charset="0"/>
              </a:rPr>
              <a:t>GCE CNI</a:t>
            </a:r>
            <a:endParaRPr lang="pt-BR" sz="1600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6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CNI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plugins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3703021" y="1260037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2"/>
                </a:solidFill>
                <a:latin typeface="Lato" panose="020F0502020204030203" pitchFamily="34" charset="0"/>
              </a:rPr>
              <a:t>L2 network</a:t>
            </a:r>
            <a:endParaRPr lang="pt-BR" sz="1600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229C8D-B8B6-4012-AD45-C8DB45642B91}"/>
              </a:ext>
            </a:extLst>
          </p:cNvPr>
          <p:cNvSpPr/>
          <p:nvPr/>
        </p:nvSpPr>
        <p:spPr>
          <a:xfrm>
            <a:off x="1331640" y="1848540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2"/>
                </a:solidFill>
                <a:latin typeface="Lato" panose="020F0502020204030203" pitchFamily="34" charset="0"/>
              </a:rPr>
              <a:t>k-vswitch</a:t>
            </a:r>
            <a:endParaRPr lang="pt-BR" sz="1600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A0FC4B-14A4-42AA-951C-F541DECEF209}"/>
              </a:ext>
            </a:extLst>
          </p:cNvPr>
          <p:cNvSpPr/>
          <p:nvPr/>
        </p:nvSpPr>
        <p:spPr>
          <a:xfrm>
            <a:off x="1331640" y="2443177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2"/>
                </a:solidFill>
                <a:latin typeface="Lato" panose="020F0502020204030203" pitchFamily="34" charset="0"/>
              </a:rPr>
              <a:t>Knitter</a:t>
            </a:r>
            <a:endParaRPr lang="pt-BR" sz="1600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CF844C-431C-4825-86E1-73966D460711}"/>
              </a:ext>
            </a:extLst>
          </p:cNvPr>
          <p:cNvSpPr/>
          <p:nvPr/>
        </p:nvSpPr>
        <p:spPr>
          <a:xfrm>
            <a:off x="1331640" y="3037814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2"/>
                </a:solidFill>
                <a:latin typeface="Lato" panose="020F0502020204030203" pitchFamily="34" charset="0"/>
              </a:rPr>
              <a:t>Kube-OVN</a:t>
            </a:r>
            <a:endParaRPr lang="pt-BR" sz="1600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4CA3D2-F319-4181-8D4B-4F5FFD8E24E7}"/>
              </a:ext>
            </a:extLst>
          </p:cNvPr>
          <p:cNvSpPr/>
          <p:nvPr/>
        </p:nvSpPr>
        <p:spPr>
          <a:xfrm>
            <a:off x="1336998" y="3632451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2"/>
                </a:solidFill>
                <a:latin typeface="Lato" panose="020F0502020204030203" pitchFamily="34" charset="0"/>
              </a:rPr>
              <a:t>Kube-router</a:t>
            </a:r>
            <a:endParaRPr lang="pt-BR" sz="1600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1D321B-F9D6-4278-B232-0C918D7EC4AF}"/>
              </a:ext>
            </a:extLst>
          </p:cNvPr>
          <p:cNvSpPr/>
          <p:nvPr/>
        </p:nvSpPr>
        <p:spPr>
          <a:xfrm>
            <a:off x="1331640" y="1260037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2"/>
                </a:solidFill>
                <a:latin typeface="Lato" panose="020F0502020204030203" pitchFamily="34" charset="0"/>
              </a:rPr>
              <a:t>Jaguar</a:t>
            </a:r>
            <a:endParaRPr lang="pt-BR" sz="1600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5A5ED67-EB47-46F6-B459-B4D42811B20A}"/>
              </a:ext>
            </a:extLst>
          </p:cNvPr>
          <p:cNvSpPr/>
          <p:nvPr/>
        </p:nvSpPr>
        <p:spPr>
          <a:xfrm>
            <a:off x="3707904" y="1848540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2"/>
                </a:solidFill>
                <a:latin typeface="Lato" panose="020F0502020204030203" pitchFamily="34" charset="0"/>
              </a:rPr>
              <a:t>Multus</a:t>
            </a:r>
            <a:endParaRPr lang="pt-BR" sz="1600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C903B0B-366D-4D16-90A2-66EBF5DDF052}"/>
              </a:ext>
            </a:extLst>
          </p:cNvPr>
          <p:cNvSpPr/>
          <p:nvPr/>
        </p:nvSpPr>
        <p:spPr>
          <a:xfrm>
            <a:off x="3707904" y="2443177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OVN4NFV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9225BD-073E-45D2-9315-156342526329}"/>
              </a:ext>
            </a:extLst>
          </p:cNvPr>
          <p:cNvSpPr/>
          <p:nvPr/>
        </p:nvSpPr>
        <p:spPr>
          <a:xfrm>
            <a:off x="3707904" y="3037814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2"/>
                </a:solidFill>
                <a:latin typeface="Lato" panose="020F0502020204030203" pitchFamily="34" charset="0"/>
              </a:rPr>
              <a:t>VMWare NSX-T</a:t>
            </a:r>
            <a:endParaRPr lang="pt-BR" sz="1600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031EB4D-F53F-4B20-8303-4B437E2E08F2}"/>
              </a:ext>
            </a:extLst>
          </p:cNvPr>
          <p:cNvSpPr/>
          <p:nvPr/>
        </p:nvSpPr>
        <p:spPr>
          <a:xfrm>
            <a:off x="3713262" y="3632451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2"/>
                </a:solidFill>
                <a:latin typeface="Lato" panose="020F0502020204030203" pitchFamily="34" charset="0"/>
              </a:rPr>
              <a:t>Nuage VCS</a:t>
            </a:r>
            <a:endParaRPr lang="pt-BR" sz="1600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4576C88-8DF7-4D51-9474-6FE739A66CC5}"/>
              </a:ext>
            </a:extLst>
          </p:cNvPr>
          <p:cNvSpPr/>
          <p:nvPr/>
        </p:nvSpPr>
        <p:spPr>
          <a:xfrm>
            <a:off x="6074402" y="1260037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2"/>
                </a:solidFill>
                <a:latin typeface="Lato" panose="020F0502020204030203" pitchFamily="34" charset="0"/>
              </a:rPr>
              <a:t>OpenVSwitch</a:t>
            </a:r>
            <a:endParaRPr lang="pt-BR" sz="1600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FAE740C-3A18-4C63-85FC-A4CCA923471F}"/>
              </a:ext>
            </a:extLst>
          </p:cNvPr>
          <p:cNvSpPr/>
          <p:nvPr/>
        </p:nvSpPr>
        <p:spPr>
          <a:xfrm>
            <a:off x="6079285" y="1848540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2"/>
                </a:solidFill>
                <a:latin typeface="Lato" panose="020F0502020204030203" pitchFamily="34" charset="0"/>
              </a:rPr>
              <a:t>OVN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F2B838E-4B2B-4F4C-9D01-5CBDA8463FCB}"/>
              </a:ext>
            </a:extLst>
          </p:cNvPr>
          <p:cNvSpPr/>
          <p:nvPr/>
        </p:nvSpPr>
        <p:spPr>
          <a:xfrm>
            <a:off x="6079285" y="2443177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2"/>
                </a:solidFill>
                <a:latin typeface="Lato" panose="020F0502020204030203" pitchFamily="34" charset="0"/>
              </a:rPr>
              <a:t>Romana</a:t>
            </a:r>
            <a:endParaRPr lang="pt-BR" sz="1600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D57B9A-129C-40DB-8803-540F24C8E579}"/>
              </a:ext>
            </a:extLst>
          </p:cNvPr>
          <p:cNvSpPr/>
          <p:nvPr/>
        </p:nvSpPr>
        <p:spPr>
          <a:xfrm>
            <a:off x="6079285" y="3037814"/>
            <a:ext cx="1728192" cy="39548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>
                <a:solidFill>
                  <a:schemeClr val="tx2"/>
                </a:solidFill>
              </a:rPr>
              <a:t>Weave Net</a:t>
            </a:r>
            <a:endParaRPr lang="pt-BR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38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CNI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plugins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92095-E1EA-43BB-9EED-2B826B8A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69" y="1063229"/>
            <a:ext cx="5891658" cy="333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084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7E095C629324194D953859F4215BB" ma:contentTypeVersion="12" ma:contentTypeDescription="Create a new document." ma:contentTypeScope="" ma:versionID="00f35e169a488a5a752810dc4c2561a1">
  <xsd:schema xmlns:xsd="http://www.w3.org/2001/XMLSchema" xmlns:xs="http://www.w3.org/2001/XMLSchema" xmlns:p="http://schemas.microsoft.com/office/2006/metadata/properties" xmlns:ns2="410117fe-e06f-4b07-a982-17b163b02925" xmlns:ns3="ec28069c-8513-4908-8839-542478963306" targetNamespace="http://schemas.microsoft.com/office/2006/metadata/properties" ma:root="true" ma:fieldsID="8f2fc122d289c96cbeab6b4dd3e6c809" ns2:_="" ns3:_="">
    <xsd:import namespace="410117fe-e06f-4b07-a982-17b163b02925"/>
    <xsd:import namespace="ec28069c-8513-4908-8839-5424789633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0117fe-e06f-4b07-a982-17b163b02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28069c-8513-4908-8839-54247896330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617C89-C054-4866-9434-B8E17AB9A785}"/>
</file>

<file path=customXml/itemProps2.xml><?xml version="1.0" encoding="utf-8"?>
<ds:datastoreItem xmlns:ds="http://schemas.openxmlformats.org/officeDocument/2006/customXml" ds:itemID="{58A94AC9-CF5B-4F9C-B1B4-47D7AD219235}"/>
</file>

<file path=customXml/itemProps3.xml><?xml version="1.0" encoding="utf-8"?>
<ds:datastoreItem xmlns:ds="http://schemas.openxmlformats.org/officeDocument/2006/customXml" ds:itemID="{4583F1A4-1CDA-4E5E-98D6-F54D1B18FDE8}"/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630</Words>
  <Application>Microsoft Office PowerPoint</Application>
  <PresentationFormat>On-screen Show (16:9)</PresentationFormat>
  <Paragraphs>126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Lato</vt:lpstr>
      <vt:lpstr>Lato Black</vt:lpstr>
      <vt:lpstr>Tema do Office</vt:lpstr>
      <vt:lpstr>Orquestração de Containers  Redes no Kubernetes</vt:lpstr>
      <vt:lpstr>Tópicos abordados</vt:lpstr>
      <vt:lpstr>Redes no cluster Kubernetes</vt:lpstr>
      <vt:lpstr>O modelo de redes do Kubernetes</vt:lpstr>
      <vt:lpstr>Container Network Interface</vt:lpstr>
      <vt:lpstr>CNI</vt:lpstr>
      <vt:lpstr>CNI plugins</vt:lpstr>
      <vt:lpstr>CNI plugins</vt:lpstr>
      <vt:lpstr>CNI plugins</vt:lpstr>
      <vt:lpstr>CNI plugins</vt:lpstr>
      <vt:lpstr>Weave Net</vt:lpstr>
      <vt:lpstr>Weave Net</vt:lpstr>
      <vt:lpstr>Instalação do Weave Net</vt:lpstr>
      <vt:lpstr>Visualizando informações sobre o Weave Net</vt:lpstr>
      <vt:lpstr>Implementando serviços: kube-proxy</vt:lpstr>
      <vt:lpstr>Funcionamento esquemático do kube-proxy</vt:lpstr>
      <vt:lpstr>Exemplo prático</vt:lpstr>
      <vt:lpstr>CoreDNS</vt:lpstr>
      <vt:lpstr>CoreDNS</vt:lpstr>
      <vt:lpstr>Visualizando informações sobre o CoreDNS</vt:lpstr>
      <vt:lpstr>Ingress</vt:lpstr>
      <vt:lpstr>Ingress</vt:lpstr>
      <vt:lpstr>Ingress Controller</vt:lpstr>
      <vt:lpstr>Ingress Controller</vt:lpstr>
      <vt:lpstr>Criando o Ingress via arquivo YAML</vt:lpstr>
      <vt:lpstr>Ingress PathTypes</vt:lpstr>
      <vt:lpstr>Topologias para Ingress: simple fanout</vt:lpstr>
      <vt:lpstr>Topologias para Ingress: simple fanout</vt:lpstr>
      <vt:lpstr>Topologias para Ingress: name-based virtualhosting</vt:lpstr>
      <vt:lpstr>Topologias para Ingress: name-based virtualhosting</vt:lpstr>
      <vt:lpstr>Ingress Classes</vt:lpstr>
      <vt:lpstr>Utilizando HTTPS no Ingress</vt:lpstr>
      <vt:lpstr>Redes no Kubernetes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Miranda</dc:creator>
  <cp:lastModifiedBy>Felipe Scarel</cp:lastModifiedBy>
  <cp:revision>231</cp:revision>
  <dcterms:created xsi:type="dcterms:W3CDTF">2021-07-22T13:05:52Z</dcterms:created>
  <dcterms:modified xsi:type="dcterms:W3CDTF">2022-04-07T13:43:34Z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0x01010057E7E095C629324194D953859F4215BB</vt:lpwstr>
  </property>
</Properties>
</file>