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8" r:id="rId4"/>
    <p:sldId id="504" r:id="rId5"/>
    <p:sldId id="507" r:id="rId6"/>
    <p:sldId id="535" r:id="rId7"/>
    <p:sldId id="510" r:id="rId8"/>
    <p:sldId id="536" r:id="rId9"/>
    <p:sldId id="525" r:id="rId10"/>
    <p:sldId id="537" r:id="rId11"/>
    <p:sldId id="538" r:id="rId12"/>
    <p:sldId id="539" r:id="rId13"/>
    <p:sldId id="540" r:id="rId14"/>
    <p:sldId id="43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461" r:id="rId30"/>
    <p:sldId id="555" r:id="rId31"/>
    <p:sldId id="556" r:id="rId32"/>
    <p:sldId id="557" r:id="rId33"/>
    <p:sldId id="558" r:id="rId34"/>
    <p:sldId id="559" r:id="rId35"/>
    <p:sldId id="261" r:id="rId3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74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nobuoy.io/docs/ma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Resolução de problemas</a:t>
            </a:r>
            <a:b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no Kubernetes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Analisando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logs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827584" y="1260037"/>
            <a:ext cx="5112568" cy="951673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Um bom primeiro passo é analisar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os logs dos containers afetados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1AB70-FA78-4DB9-BC4F-C976BF07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7" y="2250778"/>
            <a:ext cx="3837703" cy="573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7348D-C361-4B08-8009-F1C94105D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883463"/>
            <a:ext cx="4645641" cy="5736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608DD9-A26F-45BA-8803-34975DBFAB54}"/>
              </a:ext>
            </a:extLst>
          </p:cNvPr>
          <p:cNvSpPr/>
          <p:nvPr/>
        </p:nvSpPr>
        <p:spPr>
          <a:xfrm>
            <a:off x="3347864" y="2923422"/>
            <a:ext cx="4680520" cy="951673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Caso tenha ocorrido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crash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recente, pode-se acessar os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 logs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antigos com:</a:t>
            </a:r>
          </a:p>
        </p:txBody>
      </p:sp>
    </p:spTree>
    <p:extLst>
      <p:ext uri="{BB962C8B-B14F-4D97-AF65-F5344CB8AC3E}">
        <p14:creationId xmlns:p14="http://schemas.microsoft.com/office/powerpoint/2010/main" val="236154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debugging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kubectl exec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827584" y="1260037"/>
            <a:ext cx="5112568" cy="951673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Caso a imagem de container possua utilitários de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debugging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,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kubectl exec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é uma boa opção: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608DD9-A26F-45BA-8803-34975DBFAB54}"/>
              </a:ext>
            </a:extLst>
          </p:cNvPr>
          <p:cNvSpPr/>
          <p:nvPr/>
        </p:nvSpPr>
        <p:spPr>
          <a:xfrm>
            <a:off x="3347864" y="2923422"/>
            <a:ext cx="4680520" cy="951673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Considere também o uso de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shell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interativo via: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A182D-E8FB-4A70-A2A3-209B0CA5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83718"/>
            <a:ext cx="6148252" cy="497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7A2C32-F4E1-4B9F-B7C2-0A465E57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948592"/>
            <a:ext cx="2588461" cy="4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9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debugging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com containers efêmeros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827584" y="1260037"/>
            <a:ext cx="5112568" cy="951673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 partir da versão 1.18 do Kubernetes é possível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608DD9-A26F-45BA-8803-34975DBFAB54}"/>
              </a:ext>
            </a:extLst>
          </p:cNvPr>
          <p:cNvSpPr/>
          <p:nvPr/>
        </p:nvSpPr>
        <p:spPr>
          <a:xfrm>
            <a:off x="3347864" y="2923422"/>
            <a:ext cx="4680520" cy="951673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Considere também o uso de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shell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interativo via: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A182D-E8FB-4A70-A2A3-209B0CA5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83718"/>
            <a:ext cx="6422473" cy="519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7A2C32-F4E1-4B9F-B7C2-0A465E57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906084"/>
            <a:ext cx="2703908" cy="5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6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 debugging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com containers efêmeros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partir da versão 1.18 do Kubernetes é possível utilizar </a:t>
            </a:r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containers efêmeros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para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debugging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Isso é ideal num cenário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crash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de containers ou imagens minimalistas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É possível, portanto, realizar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troubleshooting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forma interativa e conveniente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Os containers efêmeros compartilham o mesmo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dos recursos afetados</a:t>
            </a:r>
          </a:p>
        </p:txBody>
      </p:sp>
    </p:spTree>
    <p:extLst>
      <p:ext uri="{BB962C8B-B14F-4D97-AF65-F5344CB8AC3E}">
        <p14:creationId xmlns:p14="http://schemas.microsoft.com/office/powerpoint/2010/main" val="164383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debugging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com containers efêmeros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CF3C7-BC4F-4857-B8A1-00DE06630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68" y="987574"/>
            <a:ext cx="5543263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debugging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com containers efêmeros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14E4F-8656-4626-B6B3-1ACD139E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85" y="987574"/>
            <a:ext cx="6158830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Habilitando o </a:t>
            </a:r>
            <a:r>
              <a:rPr lang="pt-BR" sz="3000" b="1" i="1" u="sng" dirty="0">
                <a:solidFill>
                  <a:srgbClr val="1C4587"/>
                </a:solidFill>
                <a:latin typeface="Lato" panose="020F0502020204030203" pitchFamily="34" charset="0"/>
              </a:rPr>
              <a:t>feature 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DE7C-68A7-4F82-B9A3-3CFA40BD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7575"/>
            <a:ext cx="6158831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Instalando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kubectl-debug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B1206-E660-4C9A-832C-B25A0D97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7576"/>
            <a:ext cx="6158831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4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troubleshooting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interativo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BFECD-5BFA-4E09-BFC9-973521A9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7577"/>
            <a:ext cx="6158831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troubleshooting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via cópia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3C713-A07E-4527-AB9B-C15FBE0F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7577"/>
            <a:ext cx="6158830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Resolução de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Troubleshooting</a:t>
            </a: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 de aplicações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Troubleshooting</a:t>
            </a: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 do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control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Software de apoio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Solucionando problemas em serviços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Serviços funcionam como um balanceador de carga entre diversos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Comece verificando se 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endpoints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do mesmo estão identificados e corretos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8F7FF-1E8C-4206-B6E5-C45EB3CE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34" y="2843661"/>
            <a:ext cx="4654531" cy="7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Verificando a existência do serviço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Ocasionalmente, o problema pode ser tão simples quanto um esquecimento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Verifique se o serviço existe, e se possui o tipo correto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FFAE94-91C7-451D-ACB0-1AABAFAA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70" y="2715766"/>
            <a:ext cx="5198094" cy="16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2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Verificando seletores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Caso os e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ndpoints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não correspondam ao esperado, verifique os seletores aplicados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Cheque tanto o arquivo de definição do serviço, quanto 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com o mesmo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label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aplicado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02593-5179-4091-B83A-4794975B4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87774"/>
            <a:ext cx="2065722" cy="145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9C712-CF33-4049-B7A7-D5F8D88B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18" y="2788146"/>
            <a:ext cx="4536504" cy="5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8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Verificando o acesso via IP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Se a resolução DNS estiver correta, valide o acesso à porta via IP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Caso a porta exportada seja não-HTTP/HTTPS, considere o uso de ferramentas como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D9982D-19D2-452C-8481-885B905FD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80" y="3002929"/>
            <a:ext cx="3300240" cy="12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46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Verificando o estado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kube-proxy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Se tudo o mais estiver correto, o método de exposição dos serviços fica sob suspeita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Verifique se os pods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kube-proxy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estão ativos, bem como seus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logs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8FFDA-6386-4D95-8AA9-C53C3081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05" y="2787774"/>
            <a:ext cx="6358390" cy="14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Verificando o estado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kube-proxy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363A7-86BD-498F-89F2-C97114F1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7578"/>
            <a:ext cx="6158830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Verificando o estado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kube-proxy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9960D-2A40-4466-A423-CE927CCF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7579"/>
            <a:ext cx="6158830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Troubleshooting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do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 control plane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Estando afastadas as possibilidades de problemas na aplicação, passamos ao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em si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41962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Antes de mais nada, verifique 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 se configuração geral está correta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208A5-A6A1-4B6F-830F-B4AF06A2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5" y="2929154"/>
            <a:ext cx="2403890" cy="748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C463D-4ECD-424D-9244-816C448B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363" y="2929153"/>
            <a:ext cx="3163013" cy="7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78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 logs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relevantes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1385044" y="1269209"/>
            <a:ext cx="6355308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Caso os componentes do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control plane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sejam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estáticos, utilize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kubectl logs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. Do contrário, verifique: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819C7D-ECE8-4DD6-BC9F-9004D60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5" y="2098607"/>
            <a:ext cx="6140612" cy="1226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277BDE-76E8-432F-A860-A2910159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4" y="3370907"/>
            <a:ext cx="5707236" cy="10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02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Mapeamento de situações específicas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73076" y="1851670"/>
            <a:ext cx="5779244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https://kubernetes.io/docs/tasks/debug-application-cluster/debug-cluster/#a-general-overview-of-cluster-failure-modes </a:t>
            </a:r>
          </a:p>
        </p:txBody>
      </p:sp>
    </p:spTree>
    <p:extLst>
      <p:ext uri="{BB962C8B-B14F-4D97-AF65-F5344CB8AC3E}">
        <p14:creationId xmlns:p14="http://schemas.microsoft.com/office/powerpoint/2010/main" val="27679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Resolução de problemas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Invariavelmente, problemas irão acontecer no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seja em aplicações ou no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control plane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processo de resolução é conhecido como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troubleshooting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Essa habilidade é útil não apenas num contexto de certificação, mas também no dia-a-dia de operações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É fundamental conhecer os recursos disponíveis para responder de forma rápida e precisa</a:t>
            </a:r>
          </a:p>
        </p:txBody>
      </p:sp>
    </p:spTree>
    <p:extLst>
      <p:ext uri="{BB962C8B-B14F-4D97-AF65-F5344CB8AC3E}">
        <p14:creationId xmlns:p14="http://schemas.microsoft.com/office/powerpoint/2010/main" val="1318889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 agora...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73076" y="1851670"/>
            <a:ext cx="5779244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Vamos ver algumas soluções e ferramentas que podem auxiliar a tarefa de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64132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Visibilidade em linha de comando: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kubebox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827584" y="1260037"/>
            <a:ext cx="5112568" cy="663641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https://github.com/astefanutti/kubebox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14F2F9-FA5E-4AC3-AB92-49D6BA2C6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96864"/>
            <a:ext cx="4176464" cy="28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58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Introduzindo o caos no dia-a-dia: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kube-monkey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73076" y="1851670"/>
            <a:ext cx="5779244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https://github.com/asobti/kube-monkey </a:t>
            </a:r>
          </a:p>
        </p:txBody>
      </p:sp>
    </p:spTree>
    <p:extLst>
      <p:ext uri="{BB962C8B-B14F-4D97-AF65-F5344CB8AC3E}">
        <p14:creationId xmlns:p14="http://schemas.microsoft.com/office/powerpoint/2010/main" val="463031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Diagnóstico do cluster: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Sonobuoy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827584" y="1260037"/>
            <a:ext cx="5112568" cy="663641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>
                <a:solidFill>
                  <a:schemeClr val="bg1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https://sonobuoy.io/docs/main/ </a:t>
            </a:r>
            <a:endParaRPr lang="pt-BR" b="1" u="sng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8874DEB5-778B-407F-8FA1-F9681BC3B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1760" y="2312553"/>
            <a:ext cx="5832648" cy="17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5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Visibilidade com Grafana/Loki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827584" y="1260037"/>
            <a:ext cx="5112568" cy="663641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https://grafana.com/docs/loki/latest/installation/helm/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1AA95-9E87-4C0B-9D0B-A882478D7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21" y="2135592"/>
            <a:ext cx="3733062" cy="18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Resolução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problemas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no Kubernetes</a:t>
            </a: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Esferas de resolução de problemas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757615" y="1635646"/>
            <a:ext cx="3619004" cy="7239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Aplicações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617C2D-532C-4E76-8139-8D08CCCE2C03}"/>
              </a:ext>
            </a:extLst>
          </p:cNvPr>
          <p:cNvSpPr/>
          <p:nvPr/>
        </p:nvSpPr>
        <p:spPr>
          <a:xfrm>
            <a:off x="2757615" y="2499742"/>
            <a:ext cx="3619004" cy="7239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Control plane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609A1D-2709-4BFA-9789-5ACCA2A340BC}"/>
              </a:ext>
            </a:extLst>
          </p:cNvPr>
          <p:cNvSpPr/>
          <p:nvPr/>
        </p:nvSpPr>
        <p:spPr>
          <a:xfrm>
            <a:off x="2757615" y="3363838"/>
            <a:ext cx="3619004" cy="7239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Software e recursos de apoio</a:t>
            </a:r>
          </a:p>
        </p:txBody>
      </p:sp>
    </p:spTree>
    <p:extLst>
      <p:ext uri="{BB962C8B-B14F-4D97-AF65-F5344CB8AC3E}">
        <p14:creationId xmlns:p14="http://schemas.microsoft.com/office/powerpoint/2010/main" val="141753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Troubleshooting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 aplicações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77966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resolução de problemas em aplicações passa primeiro pela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triagem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77966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Qual é o recurso afetado?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Pods, replication controllers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ou serviços?</a:t>
            </a:r>
          </a:p>
        </p:txBody>
      </p:sp>
    </p:spTree>
    <p:extLst>
      <p:ext uri="{BB962C8B-B14F-4D97-AF65-F5344CB8AC3E}">
        <p14:creationId xmlns:p14="http://schemas.microsoft.com/office/powerpoint/2010/main" val="19840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Solucionando problemas em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77966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Primeiramente, deve-se determinar o estado corrente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77966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Os containers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estão em estado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Running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? Há reinícios recentes?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F396F-8F75-41E1-A0EB-F376C145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63" y="3147814"/>
            <a:ext cx="4571708" cy="86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4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em estado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Pending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6FABB2-4F38-4E1D-99D4-05BDA1FEF284}"/>
              </a:ext>
            </a:extLst>
          </p:cNvPr>
          <p:cNvSpPr/>
          <p:nvPr/>
        </p:nvSpPr>
        <p:spPr>
          <a:xfrm>
            <a:off x="1403648" y="3010197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Falta de recursos disponíveis (CPU ou RAM)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1385044" y="1269209"/>
            <a:ext cx="6355308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O estado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 Pending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indica que um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 pod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não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pôde ser agendado em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node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C835F6-1C87-446E-943A-1CB43E796680}"/>
              </a:ext>
            </a:extLst>
          </p:cNvPr>
          <p:cNvSpPr/>
          <p:nvPr/>
        </p:nvSpPr>
        <p:spPr>
          <a:xfrm>
            <a:off x="1385044" y="2139703"/>
            <a:ext cx="6355308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As mensagens nesse sentido são emitidas pelo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kube-scheduler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. Além das já vistas neste curso, temos também: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8E9C84-E966-415A-AA18-0275445FB2ED}"/>
              </a:ext>
            </a:extLst>
          </p:cNvPr>
          <p:cNvSpPr/>
          <p:nvPr/>
        </p:nvSpPr>
        <p:spPr>
          <a:xfrm>
            <a:off x="1403647" y="3696220"/>
            <a:ext cx="3096343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Mapeamento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hostPort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indisponível no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232DFE-6761-4F25-ABED-A778F37FB3CA}"/>
              </a:ext>
            </a:extLst>
          </p:cNvPr>
          <p:cNvSpPr/>
          <p:nvPr/>
        </p:nvSpPr>
        <p:spPr>
          <a:xfrm>
            <a:off x="4644010" y="3010197"/>
            <a:ext cx="3096342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kube-scheduler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encontra-se indisponível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98838-2C78-49C4-AFD5-59379A248C56}"/>
              </a:ext>
            </a:extLst>
          </p:cNvPr>
          <p:cNvSpPr/>
          <p:nvPr/>
        </p:nvSpPr>
        <p:spPr>
          <a:xfrm>
            <a:off x="4644010" y="3696220"/>
            <a:ext cx="3096342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Não há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agendável devido 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taints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ou afinidades</a:t>
            </a:r>
          </a:p>
        </p:txBody>
      </p:sp>
    </p:spTree>
    <p:extLst>
      <p:ext uri="{BB962C8B-B14F-4D97-AF65-F5344CB8AC3E}">
        <p14:creationId xmlns:p14="http://schemas.microsoft.com/office/powerpoint/2010/main" val="156697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em estado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Waiting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6FABB2-4F38-4E1D-99D4-05BDA1FEF284}"/>
              </a:ext>
            </a:extLst>
          </p:cNvPr>
          <p:cNvSpPr/>
          <p:nvPr/>
        </p:nvSpPr>
        <p:spPr>
          <a:xfrm>
            <a:off x="1403648" y="3010197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nome da imagem está escrito incorretamente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1385044" y="1269209"/>
            <a:ext cx="6355308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O estado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Waiting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indica que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pod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foi agendado, mas não consegue executar no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node-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alvo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C835F6-1C87-446E-943A-1CB43E796680}"/>
              </a:ext>
            </a:extLst>
          </p:cNvPr>
          <p:cNvSpPr/>
          <p:nvPr/>
        </p:nvSpPr>
        <p:spPr>
          <a:xfrm>
            <a:off x="1385044" y="2139703"/>
            <a:ext cx="6355308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bg1"/>
                </a:solidFill>
                <a:latin typeface="Lato" panose="020F0502020204030203" pitchFamily="34" charset="0"/>
              </a:rPr>
              <a:t>Frequentemente, isso significa que as imagens dos containers do </a:t>
            </a:r>
            <a:r>
              <a:rPr lang="pt-BR" sz="1700" i="1" dirty="0">
                <a:solidFill>
                  <a:schemeClr val="bg1"/>
                </a:solidFill>
                <a:latin typeface="Lato" panose="020F0502020204030203" pitchFamily="34" charset="0"/>
              </a:rPr>
              <a:t>pod</a:t>
            </a:r>
            <a:r>
              <a:rPr lang="pt-BR" sz="1700" dirty="0">
                <a:solidFill>
                  <a:schemeClr val="bg1"/>
                </a:solidFill>
                <a:latin typeface="Lato" panose="020F0502020204030203" pitchFamily="34" charset="0"/>
              </a:rPr>
              <a:t> não puderam ser baixadas. Possíveis motivos: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8E9C84-E966-415A-AA18-0275445FB2ED}"/>
              </a:ext>
            </a:extLst>
          </p:cNvPr>
          <p:cNvSpPr/>
          <p:nvPr/>
        </p:nvSpPr>
        <p:spPr>
          <a:xfrm>
            <a:off x="1403647" y="3696220"/>
            <a:ext cx="3096343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Não há permissões para obter a imagem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232DFE-6761-4F25-ABED-A778F37FB3CA}"/>
              </a:ext>
            </a:extLst>
          </p:cNvPr>
          <p:cNvSpPr/>
          <p:nvPr/>
        </p:nvSpPr>
        <p:spPr>
          <a:xfrm>
            <a:off x="4644010" y="3010197"/>
            <a:ext cx="3096342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imagem ou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tag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não encontra-se no repositório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98838-2C78-49C4-AFD5-59379A248C56}"/>
              </a:ext>
            </a:extLst>
          </p:cNvPr>
          <p:cNvSpPr/>
          <p:nvPr/>
        </p:nvSpPr>
        <p:spPr>
          <a:xfrm>
            <a:off x="4644010" y="3696220"/>
            <a:ext cx="3096342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2"/>
                </a:solidFill>
                <a:latin typeface="Lato" panose="020F0502020204030203" pitchFamily="34" charset="0"/>
              </a:rPr>
              <a:t>Tente fazer um pull manual via </a:t>
            </a:r>
            <a:r>
              <a:rPr lang="pt-BR" sz="1700" i="1" dirty="0">
                <a:solidFill>
                  <a:schemeClr val="tx2"/>
                </a:solidFill>
                <a:latin typeface="Lato" panose="020F0502020204030203" pitchFamily="34" charset="0"/>
              </a:rPr>
              <a:t>docker pull </a:t>
            </a:r>
            <a:r>
              <a:rPr lang="pt-BR" sz="1700" dirty="0">
                <a:solidFill>
                  <a:schemeClr val="tx2"/>
                </a:solidFill>
                <a:latin typeface="Lato" panose="020F0502020204030203" pitchFamily="34" charset="0"/>
              </a:rPr>
              <a:t>e buscar por erros</a:t>
            </a:r>
          </a:p>
        </p:txBody>
      </p:sp>
    </p:spTree>
    <p:extLst>
      <p:ext uri="{BB962C8B-B14F-4D97-AF65-F5344CB8AC3E}">
        <p14:creationId xmlns:p14="http://schemas.microsoft.com/office/powerpoint/2010/main" val="289688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falhando ou com problemas diversos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2483768" y="1635859"/>
            <a:ext cx="4166698" cy="143994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Lato" panose="020F0502020204030203" pitchFamily="34" charset="0"/>
              </a:rPr>
              <a:t>Caso um pod esteja corretamente agendado e operacional, mas tendo outros problemas, deve-se explorar outras possibilidades</a:t>
            </a:r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78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FDE07-7A53-4E45-BEC5-24DFBAB888E9}"/>
</file>

<file path=customXml/itemProps2.xml><?xml version="1.0" encoding="utf-8"?>
<ds:datastoreItem xmlns:ds="http://schemas.openxmlformats.org/officeDocument/2006/customXml" ds:itemID="{EEBAE1AB-811C-4CFD-9647-B7A0A6D6574D}"/>
</file>

<file path=customXml/itemProps3.xml><?xml version="1.0" encoding="utf-8"?>
<ds:datastoreItem xmlns:ds="http://schemas.openxmlformats.org/officeDocument/2006/customXml" ds:itemID="{7285130F-8AD8-463D-8D13-93A7CEFBABAE}"/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805</Words>
  <Application>Microsoft Office PowerPoint</Application>
  <PresentationFormat>On-screen Show (16:9)</PresentationFormat>
  <Paragraphs>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Lato</vt:lpstr>
      <vt:lpstr>Lato Black</vt:lpstr>
      <vt:lpstr>Tema do Office</vt:lpstr>
      <vt:lpstr>Orquestração de Containers  Resolução de problemas no Kubernetes</vt:lpstr>
      <vt:lpstr>Tópicos abordados</vt:lpstr>
      <vt:lpstr>Resolução de problemas</vt:lpstr>
      <vt:lpstr>Esferas de resolução de problemas</vt:lpstr>
      <vt:lpstr>Troubleshooting de aplicações</vt:lpstr>
      <vt:lpstr>Solucionando problemas em pods</vt:lpstr>
      <vt:lpstr>Pods em estado Pending</vt:lpstr>
      <vt:lpstr>Pods em estado Waiting</vt:lpstr>
      <vt:lpstr>Pods falhando ou com problemas diversos</vt:lpstr>
      <vt:lpstr>Analisando logs de pods</vt:lpstr>
      <vt:lpstr>Realizando debugging com kubectl exec</vt:lpstr>
      <vt:lpstr>Realizando debugging com containers efêmeros</vt:lpstr>
      <vt:lpstr>Realizando debugging com containers efêmeros</vt:lpstr>
      <vt:lpstr>Realizando debugging com containers efêmeros</vt:lpstr>
      <vt:lpstr>Realizando debugging com containers efêmeros</vt:lpstr>
      <vt:lpstr>Habilitando o feature gate</vt:lpstr>
      <vt:lpstr>Instalando o kubectl-debug</vt:lpstr>
      <vt:lpstr>Realizando o troubleshooting interativo</vt:lpstr>
      <vt:lpstr>Realizando o troubleshooting via cópia do pod</vt:lpstr>
      <vt:lpstr>Solucionando problemas em serviços</vt:lpstr>
      <vt:lpstr>Verificando a existência do serviço</vt:lpstr>
      <vt:lpstr>Verificando seletores</vt:lpstr>
      <vt:lpstr>Verificando o acesso via IP</vt:lpstr>
      <vt:lpstr>Verificando o estado do kube-proxy</vt:lpstr>
      <vt:lpstr>Verificando o estado do kube-proxy</vt:lpstr>
      <vt:lpstr>Verificando o estado do kube-proxy</vt:lpstr>
      <vt:lpstr>Troubleshooting do control plane</vt:lpstr>
      <vt:lpstr>Visualizando logs relevantes</vt:lpstr>
      <vt:lpstr>Mapeamento de situações específicas</vt:lpstr>
      <vt:lpstr>E agora...</vt:lpstr>
      <vt:lpstr>Visibilidade em linha de comando: kubebox </vt:lpstr>
      <vt:lpstr>Introduzindo o caos no dia-a-dia: kube-monkey</vt:lpstr>
      <vt:lpstr>Diagnóstico do cluster: Sonobuoy</vt:lpstr>
      <vt:lpstr>Visibilidade com Grafana/Loki</vt:lpstr>
      <vt:lpstr>Resolução de problemas no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256</cp:revision>
  <dcterms:created xsi:type="dcterms:W3CDTF">2021-07-22T13:05:52Z</dcterms:created>
  <dcterms:modified xsi:type="dcterms:W3CDTF">2022-04-07T13:45:07Z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