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tonio" panose="020B0604020202020204" charset="0"/>
      <p:regular r:id="rId9"/>
    </p:embeddedFont>
    <p:embeddedFont>
      <p:font typeface="Antonio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8474" y="-4231115"/>
            <a:ext cx="18764949" cy="18764949"/>
          </a:xfrm>
          <a:custGeom>
            <a:avLst/>
            <a:gdLst/>
            <a:ahLst/>
            <a:cxnLst/>
            <a:rect l="l" t="t" r="r" b="b"/>
            <a:pathLst>
              <a:path w="18764949" h="18764949">
                <a:moveTo>
                  <a:pt x="0" y="0"/>
                </a:moveTo>
                <a:lnTo>
                  <a:pt x="18764948" y="0"/>
                </a:lnTo>
                <a:lnTo>
                  <a:pt x="18764948" y="18764949"/>
                </a:lnTo>
                <a:lnTo>
                  <a:pt x="0" y="18764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D3557">
                <a:alpha val="62745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500676" y="-485782"/>
            <a:ext cx="11286648" cy="11274283"/>
            <a:chOff x="0" y="0"/>
            <a:chExt cx="812800" cy="8119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1910"/>
            </a:xfrm>
            <a:custGeom>
              <a:avLst/>
              <a:gdLst/>
              <a:ahLst/>
              <a:cxnLst/>
              <a:rect l="l" t="t" r="r" b="b"/>
              <a:pathLst>
                <a:path w="812800" h="811910">
                  <a:moveTo>
                    <a:pt x="406400" y="0"/>
                  </a:moveTo>
                  <a:cubicBezTo>
                    <a:pt x="181951" y="0"/>
                    <a:pt x="0" y="181752"/>
                    <a:pt x="0" y="405955"/>
                  </a:cubicBezTo>
                  <a:cubicBezTo>
                    <a:pt x="0" y="630157"/>
                    <a:pt x="181951" y="811910"/>
                    <a:pt x="406400" y="811910"/>
                  </a:cubicBezTo>
                  <a:cubicBezTo>
                    <a:pt x="630849" y="811910"/>
                    <a:pt x="812800" y="630157"/>
                    <a:pt x="812800" y="405955"/>
                  </a:cubicBezTo>
                  <a:cubicBezTo>
                    <a:pt x="812800" y="18175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8B91">
                <a:alpha val="470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017"/>
              <a:ext cx="660400" cy="697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41940" y="141440"/>
            <a:ext cx="10004120" cy="1000412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8B91">
                <a:alpha val="12941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870330" y="869830"/>
            <a:ext cx="8547339" cy="854733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8B91">
                <a:alpha val="17647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0" y="3868555"/>
            <a:ext cx="18288000" cy="1533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999" spc="530">
                <a:solidFill>
                  <a:srgbClr val="FFFFFF"/>
                </a:solidFill>
                <a:latin typeface="Antonio Bold"/>
              </a:rPr>
              <a:t>BIG 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5558206"/>
            <a:ext cx="18288000" cy="68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0"/>
              </a:lnSpc>
            </a:pPr>
            <a:r>
              <a:rPr lang="en-US" sz="4007">
                <a:solidFill>
                  <a:srgbClr val="FFFFFF"/>
                </a:solidFill>
                <a:latin typeface="Antonio"/>
              </a:rPr>
              <a:t>Projeto Cadastro Ambiental Rural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86003" y="6318520"/>
            <a:ext cx="9342407" cy="93424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D3557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160446" y="6903645"/>
            <a:ext cx="7794567" cy="779456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355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456256">
            <a:off x="12851001" y="4335507"/>
            <a:ext cx="2560000" cy="25600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D3557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62413" tIns="62413" rIns="62413" bIns="62413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456256">
            <a:off x="12983860" y="4468366"/>
            <a:ext cx="2294282" cy="229428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355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62413" tIns="62413" rIns="62413" bIns="62413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H="1">
            <a:off x="12512774" y="6667500"/>
            <a:ext cx="898426" cy="1151418"/>
          </a:xfrm>
          <a:prstGeom prst="line">
            <a:avLst/>
          </a:prstGeom>
          <a:ln w="38100" cap="flat">
            <a:solidFill>
              <a:srgbClr val="1D3557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grpSp>
        <p:nvGrpSpPr>
          <p:cNvPr id="15" name="Group 15"/>
          <p:cNvGrpSpPr/>
          <p:nvPr/>
        </p:nvGrpSpPr>
        <p:grpSpPr>
          <a:xfrm rot="2876383">
            <a:off x="2292420" y="4281119"/>
            <a:ext cx="2649140" cy="264914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D3557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64586" tIns="64586" rIns="64586" bIns="64586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2876383">
            <a:off x="2444942" y="4405036"/>
            <a:ext cx="2374170" cy="237417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355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64586" tIns="64586" rIns="64586" bIns="64586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4279379" y="6756445"/>
            <a:ext cx="1509356" cy="831422"/>
          </a:xfrm>
          <a:prstGeom prst="line">
            <a:avLst/>
          </a:prstGeom>
          <a:ln w="38100" cap="flat">
            <a:solidFill>
              <a:srgbClr val="1D3557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grpSp>
        <p:nvGrpSpPr>
          <p:cNvPr id="22" name="Group 22"/>
          <p:cNvGrpSpPr/>
          <p:nvPr/>
        </p:nvGrpSpPr>
        <p:grpSpPr>
          <a:xfrm rot="5399352">
            <a:off x="7891608" y="2764804"/>
            <a:ext cx="2551037" cy="255103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D3557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62194" tIns="62194" rIns="62194" bIns="62194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 flipH="1">
            <a:off x="9144000" y="5315841"/>
            <a:ext cx="23367" cy="1002679"/>
          </a:xfrm>
          <a:prstGeom prst="line">
            <a:avLst/>
          </a:prstGeom>
          <a:ln w="38100" cap="flat">
            <a:solidFill>
              <a:srgbClr val="1D3557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grpSp>
        <p:nvGrpSpPr>
          <p:cNvPr id="26" name="Group 26"/>
          <p:cNvGrpSpPr/>
          <p:nvPr/>
        </p:nvGrpSpPr>
        <p:grpSpPr>
          <a:xfrm rot="5399352">
            <a:off x="8018331" y="2897198"/>
            <a:ext cx="2286249" cy="2286249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355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62194" tIns="62194" rIns="62194" bIns="62194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5279155" y="4583925"/>
            <a:ext cx="950055" cy="65439"/>
            <a:chOff x="0" y="0"/>
            <a:chExt cx="250220" cy="1723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50220" cy="17235"/>
            </a:xfrm>
            <a:custGeom>
              <a:avLst/>
              <a:gdLst/>
              <a:ahLst/>
              <a:cxnLst/>
              <a:rect l="l" t="t" r="r" b="b"/>
              <a:pathLst>
                <a:path w="250220" h="17235">
                  <a:moveTo>
                    <a:pt x="0" y="0"/>
                  </a:moveTo>
                  <a:lnTo>
                    <a:pt x="250220" y="0"/>
                  </a:lnTo>
                  <a:lnTo>
                    <a:pt x="250220" y="17235"/>
                  </a:lnTo>
                  <a:lnTo>
                    <a:pt x="0" y="17235"/>
                  </a:lnTo>
                  <a:close/>
                </a:path>
              </a:pathLst>
            </a:custGeom>
            <a:solidFill>
              <a:srgbClr val="A8DAD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50220" cy="55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24331" y="4103916"/>
            <a:ext cx="734459" cy="57022"/>
            <a:chOff x="0" y="0"/>
            <a:chExt cx="200176" cy="155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00176" cy="15541"/>
            </a:xfrm>
            <a:custGeom>
              <a:avLst/>
              <a:gdLst/>
              <a:ahLst/>
              <a:cxnLst/>
              <a:rect l="l" t="t" r="r" b="b"/>
              <a:pathLst>
                <a:path w="200176" h="15541">
                  <a:moveTo>
                    <a:pt x="0" y="0"/>
                  </a:moveTo>
                  <a:lnTo>
                    <a:pt x="200176" y="0"/>
                  </a:lnTo>
                  <a:lnTo>
                    <a:pt x="200176" y="15541"/>
                  </a:lnTo>
                  <a:lnTo>
                    <a:pt x="0" y="15541"/>
                  </a:lnTo>
                  <a:close/>
                </a:path>
              </a:pathLst>
            </a:custGeom>
            <a:solidFill>
              <a:srgbClr val="A8DAD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200176" cy="53641"/>
            </a:xfrm>
            <a:prstGeom prst="rect">
              <a:avLst/>
            </a:prstGeom>
          </p:spPr>
          <p:txBody>
            <a:bodyPr lIns="49090" tIns="49090" rIns="49090" bIns="4909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0909" y="2584145"/>
            <a:ext cx="899484" cy="73917"/>
            <a:chOff x="0" y="0"/>
            <a:chExt cx="250677" cy="206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50677" cy="20600"/>
            </a:xfrm>
            <a:custGeom>
              <a:avLst/>
              <a:gdLst/>
              <a:ahLst/>
              <a:cxnLst/>
              <a:rect l="l" t="t" r="r" b="b"/>
              <a:pathLst>
                <a:path w="250677" h="20600">
                  <a:moveTo>
                    <a:pt x="0" y="0"/>
                  </a:moveTo>
                  <a:lnTo>
                    <a:pt x="250677" y="0"/>
                  </a:lnTo>
                  <a:lnTo>
                    <a:pt x="250677" y="20600"/>
                  </a:lnTo>
                  <a:lnTo>
                    <a:pt x="0" y="20600"/>
                  </a:lnTo>
                  <a:close/>
                </a:path>
              </a:pathLst>
            </a:custGeom>
            <a:solidFill>
              <a:srgbClr val="A8DAD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250677" cy="49175"/>
            </a:xfrm>
            <a:prstGeom prst="rect">
              <a:avLst/>
            </a:prstGeom>
          </p:spPr>
          <p:txBody>
            <a:bodyPr lIns="48008" tIns="48008" rIns="48008" bIns="48008" rtlCol="0" anchor="ctr"/>
            <a:lstStyle/>
            <a:p>
              <a:pPr algn="ctr">
                <a:lnSpc>
                  <a:spcPts val="209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3047082" y="5022213"/>
            <a:ext cx="1139815" cy="1139815"/>
          </a:xfrm>
          <a:custGeom>
            <a:avLst/>
            <a:gdLst/>
            <a:ahLst/>
            <a:cxnLst/>
            <a:rect l="l" t="t" r="r" b="b"/>
            <a:pathLst>
              <a:path w="1139815" h="1139815">
                <a:moveTo>
                  <a:pt x="0" y="0"/>
                </a:moveTo>
                <a:lnTo>
                  <a:pt x="1139815" y="0"/>
                </a:lnTo>
                <a:lnTo>
                  <a:pt x="1139815" y="1139815"/>
                </a:lnTo>
                <a:lnTo>
                  <a:pt x="0" y="1139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9" name="Freeform 39"/>
          <p:cNvSpPr/>
          <p:nvPr/>
        </p:nvSpPr>
        <p:spPr>
          <a:xfrm>
            <a:off x="8585461" y="3458417"/>
            <a:ext cx="1163811" cy="1163811"/>
          </a:xfrm>
          <a:custGeom>
            <a:avLst/>
            <a:gdLst/>
            <a:ahLst/>
            <a:cxnLst/>
            <a:rect l="l" t="t" r="r" b="b"/>
            <a:pathLst>
              <a:path w="1163811" h="1163811">
                <a:moveTo>
                  <a:pt x="0" y="0"/>
                </a:moveTo>
                <a:lnTo>
                  <a:pt x="1163811" y="0"/>
                </a:lnTo>
                <a:lnTo>
                  <a:pt x="1163811" y="1163811"/>
                </a:lnTo>
                <a:lnTo>
                  <a:pt x="0" y="1163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0" name="Freeform 40"/>
          <p:cNvSpPr/>
          <p:nvPr/>
        </p:nvSpPr>
        <p:spPr>
          <a:xfrm>
            <a:off x="7996472" y="7818918"/>
            <a:ext cx="2109687" cy="2109687"/>
          </a:xfrm>
          <a:custGeom>
            <a:avLst/>
            <a:gdLst/>
            <a:ahLst/>
            <a:cxnLst/>
            <a:rect l="l" t="t" r="r" b="b"/>
            <a:pathLst>
              <a:path w="2109687" h="2109687">
                <a:moveTo>
                  <a:pt x="0" y="0"/>
                </a:moveTo>
                <a:lnTo>
                  <a:pt x="2109687" y="0"/>
                </a:lnTo>
                <a:lnTo>
                  <a:pt x="2109687" y="2109687"/>
                </a:lnTo>
                <a:lnTo>
                  <a:pt x="0" y="210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1" name="TextBox 41"/>
          <p:cNvSpPr txBox="1"/>
          <p:nvPr/>
        </p:nvSpPr>
        <p:spPr>
          <a:xfrm>
            <a:off x="6793247" y="1728546"/>
            <a:ext cx="3894285" cy="85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27"/>
              </a:lnSpc>
            </a:pPr>
            <a:r>
              <a:rPr lang="en-US" sz="3199">
                <a:solidFill>
                  <a:srgbClr val="1D3557"/>
                </a:solidFill>
                <a:latin typeface="Antonio"/>
              </a:rPr>
              <a:t>Camadas e</a:t>
            </a:r>
          </a:p>
          <a:p>
            <a:pPr algn="l">
              <a:lnSpc>
                <a:spcPts val="3327"/>
              </a:lnSpc>
            </a:pPr>
            <a:r>
              <a:rPr lang="en-US" sz="3199">
                <a:solidFill>
                  <a:srgbClr val="1D3557"/>
                </a:solidFill>
                <a:latin typeface="Antonio"/>
              </a:rPr>
              <a:t>tratamentos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261965" y="3728326"/>
            <a:ext cx="3994670" cy="85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28"/>
              </a:lnSpc>
            </a:pPr>
            <a:r>
              <a:rPr lang="en-US" sz="3200">
                <a:solidFill>
                  <a:srgbClr val="1D3557"/>
                </a:solidFill>
                <a:latin typeface="Antonio"/>
              </a:rPr>
              <a:t>Pontos de</a:t>
            </a:r>
          </a:p>
          <a:p>
            <a:pPr algn="l">
              <a:lnSpc>
                <a:spcPts val="3328"/>
              </a:lnSpc>
            </a:pPr>
            <a:r>
              <a:rPr lang="en-US" sz="3200">
                <a:solidFill>
                  <a:srgbClr val="1D3557"/>
                </a:solidFill>
                <a:latin typeface="Antonio"/>
              </a:rPr>
              <a:t>Dificuldade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058790" y="262331"/>
            <a:ext cx="1417042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spc="377">
                <a:solidFill>
                  <a:srgbClr val="1D3557"/>
                </a:solidFill>
                <a:latin typeface="Antonio Bold"/>
              </a:rPr>
              <a:t>ARQUITETURA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24331" y="3257210"/>
            <a:ext cx="2840739" cy="85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28"/>
              </a:lnSpc>
            </a:pPr>
            <a:r>
              <a:rPr lang="en-US" sz="3200">
                <a:solidFill>
                  <a:srgbClr val="1D3557"/>
                </a:solidFill>
                <a:latin typeface="Antonio"/>
              </a:rPr>
              <a:t>Como estruturamos</a:t>
            </a:r>
          </a:p>
        </p:txBody>
      </p:sp>
      <p:sp>
        <p:nvSpPr>
          <p:cNvPr id="45" name="Freeform 45"/>
          <p:cNvSpPr/>
          <p:nvPr/>
        </p:nvSpPr>
        <p:spPr>
          <a:xfrm>
            <a:off x="13539407" y="5023913"/>
            <a:ext cx="1183189" cy="1183189"/>
          </a:xfrm>
          <a:custGeom>
            <a:avLst/>
            <a:gdLst/>
            <a:ahLst/>
            <a:cxnLst/>
            <a:rect l="l" t="t" r="r" b="b"/>
            <a:pathLst>
              <a:path w="1183189" h="1183189">
                <a:moveTo>
                  <a:pt x="0" y="0"/>
                </a:moveTo>
                <a:lnTo>
                  <a:pt x="1183189" y="0"/>
                </a:lnTo>
                <a:lnTo>
                  <a:pt x="1183189" y="1183189"/>
                </a:lnTo>
                <a:lnTo>
                  <a:pt x="0" y="11831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772357" y="707326"/>
            <a:ext cx="9342407" cy="93424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D3557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997915" y="1292451"/>
            <a:ext cx="7922722" cy="7794567"/>
            <a:chOff x="0" y="0"/>
            <a:chExt cx="82616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6164" cy="812800"/>
            </a:xfrm>
            <a:custGeom>
              <a:avLst/>
              <a:gdLst/>
              <a:ahLst/>
              <a:cxnLst/>
              <a:rect l="l" t="t" r="r" b="b"/>
              <a:pathLst>
                <a:path w="826164" h="812800">
                  <a:moveTo>
                    <a:pt x="413082" y="0"/>
                  </a:moveTo>
                  <a:cubicBezTo>
                    <a:pt x="184943" y="0"/>
                    <a:pt x="0" y="181951"/>
                    <a:pt x="0" y="406400"/>
                  </a:cubicBezTo>
                  <a:cubicBezTo>
                    <a:pt x="0" y="630849"/>
                    <a:pt x="184943" y="812800"/>
                    <a:pt x="413082" y="812800"/>
                  </a:cubicBezTo>
                  <a:cubicBezTo>
                    <a:pt x="641221" y="812800"/>
                    <a:pt x="826164" y="630849"/>
                    <a:pt x="826164" y="406400"/>
                  </a:cubicBezTo>
                  <a:cubicBezTo>
                    <a:pt x="826164" y="181951"/>
                    <a:pt x="641221" y="0"/>
                    <a:pt x="413082" y="0"/>
                  </a:cubicBezTo>
                  <a:close/>
                </a:path>
              </a:pathLst>
            </a:custGeom>
            <a:solidFill>
              <a:srgbClr val="1D355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7453" y="38100"/>
              <a:ext cx="671258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58790" y="428942"/>
            <a:ext cx="1417042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spc="377">
                <a:solidFill>
                  <a:srgbClr val="1D3557"/>
                </a:solidFill>
                <a:latin typeface="Antonio Bold"/>
              </a:rPr>
              <a:t>COMO ESTRUTURAMOS</a:t>
            </a:r>
          </a:p>
        </p:txBody>
      </p:sp>
      <p:sp>
        <p:nvSpPr>
          <p:cNvPr id="9" name="Freeform 9"/>
          <p:cNvSpPr/>
          <p:nvPr/>
        </p:nvSpPr>
        <p:spPr>
          <a:xfrm>
            <a:off x="220966" y="4195910"/>
            <a:ext cx="1987650" cy="1987650"/>
          </a:xfrm>
          <a:custGeom>
            <a:avLst/>
            <a:gdLst/>
            <a:ahLst/>
            <a:cxnLst/>
            <a:rect l="l" t="t" r="r" b="b"/>
            <a:pathLst>
              <a:path w="1987650" h="1987650">
                <a:moveTo>
                  <a:pt x="0" y="0"/>
                </a:moveTo>
                <a:lnTo>
                  <a:pt x="1987650" y="0"/>
                </a:lnTo>
                <a:lnTo>
                  <a:pt x="1987650" y="1987650"/>
                </a:lnTo>
                <a:lnTo>
                  <a:pt x="0" y="1987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6217579" y="2645576"/>
            <a:ext cx="11203213" cy="67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5186" lvl="1" indent="-432593" algn="just">
              <a:lnSpc>
                <a:spcPts val="7694"/>
              </a:lnSpc>
              <a:buFont typeface="Arial"/>
              <a:buChar char="•"/>
            </a:pPr>
            <a:r>
              <a:rPr lang="en-US" sz="4007">
                <a:solidFill>
                  <a:srgbClr val="1D3557"/>
                </a:solidFill>
                <a:latin typeface="Antonio"/>
              </a:rPr>
              <a:t>Separação dos processos em notebooks</a:t>
            </a:r>
          </a:p>
          <a:p>
            <a:pPr marL="865186" lvl="1" indent="-432593" algn="just">
              <a:lnSpc>
                <a:spcPts val="7694"/>
              </a:lnSpc>
              <a:buFont typeface="Arial"/>
              <a:buChar char="•"/>
            </a:pPr>
            <a:r>
              <a:rPr lang="en-US" sz="4007">
                <a:solidFill>
                  <a:srgbClr val="1D3557"/>
                </a:solidFill>
                <a:latin typeface="Antonio"/>
              </a:rPr>
              <a:t>Criação de Schemas</a:t>
            </a:r>
          </a:p>
          <a:p>
            <a:pPr marL="865186" lvl="1" indent="-432593" algn="just">
              <a:lnSpc>
                <a:spcPts val="7694"/>
              </a:lnSpc>
              <a:buFont typeface="Arial"/>
              <a:buChar char="•"/>
            </a:pPr>
            <a:r>
              <a:rPr lang="en-US" sz="4007">
                <a:solidFill>
                  <a:srgbClr val="1D3557"/>
                </a:solidFill>
                <a:latin typeface="Antonio"/>
              </a:rPr>
              <a:t>Arquitetura Medallion (Camadas - Bronze, Silver, Gold)</a:t>
            </a:r>
          </a:p>
          <a:p>
            <a:pPr marL="865186" lvl="1" indent="-432593" algn="just">
              <a:lnSpc>
                <a:spcPts val="7694"/>
              </a:lnSpc>
              <a:buFont typeface="Arial"/>
              <a:buChar char="•"/>
            </a:pPr>
            <a:r>
              <a:rPr lang="en-US" sz="4007">
                <a:solidFill>
                  <a:srgbClr val="1D3557"/>
                </a:solidFill>
                <a:latin typeface="Antonio"/>
              </a:rPr>
              <a:t>Raw e Missing Zones</a:t>
            </a:r>
          </a:p>
          <a:p>
            <a:pPr marL="865186" lvl="1" indent="-432593" algn="just">
              <a:lnSpc>
                <a:spcPts val="7694"/>
              </a:lnSpc>
              <a:buFont typeface="Arial"/>
              <a:buChar char="•"/>
            </a:pPr>
            <a:r>
              <a:rPr lang="en-US" sz="4007">
                <a:solidFill>
                  <a:srgbClr val="1D3557"/>
                </a:solidFill>
                <a:latin typeface="Antonio"/>
              </a:rPr>
              <a:t>Particionamento</a:t>
            </a:r>
          </a:p>
          <a:p>
            <a:pPr marL="865186" lvl="1" indent="-432593" algn="just">
              <a:lnSpc>
                <a:spcPts val="7694"/>
              </a:lnSpc>
              <a:buFont typeface="Arial"/>
              <a:buChar char="•"/>
            </a:pPr>
            <a:r>
              <a:rPr lang="en-US" sz="4007">
                <a:solidFill>
                  <a:srgbClr val="1D3557"/>
                </a:solidFill>
                <a:latin typeface="Antonio"/>
              </a:rPr>
              <a:t>Tabelas Externas</a:t>
            </a:r>
          </a:p>
          <a:p>
            <a:pPr marL="865186" lvl="1" indent="-432593" algn="just">
              <a:lnSpc>
                <a:spcPts val="7694"/>
              </a:lnSpc>
              <a:buFont typeface="Arial"/>
              <a:buChar char="•"/>
            </a:pPr>
            <a:r>
              <a:rPr lang="en-US" sz="4007">
                <a:solidFill>
                  <a:srgbClr val="1D3557"/>
                </a:solidFill>
                <a:latin typeface="Antonio"/>
              </a:rPr>
              <a:t>SQL Profiles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772357" y="707326"/>
            <a:ext cx="9342407" cy="93424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D3557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997915" y="1292451"/>
            <a:ext cx="7922722" cy="7794567"/>
            <a:chOff x="0" y="0"/>
            <a:chExt cx="82616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6164" cy="812800"/>
            </a:xfrm>
            <a:custGeom>
              <a:avLst/>
              <a:gdLst/>
              <a:ahLst/>
              <a:cxnLst/>
              <a:rect l="l" t="t" r="r" b="b"/>
              <a:pathLst>
                <a:path w="826164" h="812800">
                  <a:moveTo>
                    <a:pt x="413082" y="0"/>
                  </a:moveTo>
                  <a:cubicBezTo>
                    <a:pt x="184943" y="0"/>
                    <a:pt x="0" y="181951"/>
                    <a:pt x="0" y="406400"/>
                  </a:cubicBezTo>
                  <a:cubicBezTo>
                    <a:pt x="0" y="630849"/>
                    <a:pt x="184943" y="812800"/>
                    <a:pt x="413082" y="812800"/>
                  </a:cubicBezTo>
                  <a:cubicBezTo>
                    <a:pt x="641221" y="812800"/>
                    <a:pt x="826164" y="630849"/>
                    <a:pt x="826164" y="406400"/>
                  </a:cubicBezTo>
                  <a:cubicBezTo>
                    <a:pt x="826164" y="181951"/>
                    <a:pt x="641221" y="0"/>
                    <a:pt x="413082" y="0"/>
                  </a:cubicBezTo>
                  <a:close/>
                </a:path>
              </a:pathLst>
            </a:custGeom>
            <a:solidFill>
              <a:srgbClr val="1D355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7453" y="38100"/>
              <a:ext cx="671258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58790" y="429091"/>
            <a:ext cx="14170420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spc="377">
                <a:solidFill>
                  <a:srgbClr val="1D3557"/>
                </a:solidFill>
                <a:latin typeface="Antonio Bold"/>
              </a:rPr>
              <a:t>CAMADAS E TRATAMENTOS</a:t>
            </a:r>
          </a:p>
          <a:p>
            <a:pPr algn="ctr">
              <a:lnSpc>
                <a:spcPts val="8959"/>
              </a:lnSpc>
            </a:pPr>
            <a:endParaRPr lang="en-US" sz="6399" spc="377">
              <a:solidFill>
                <a:srgbClr val="1D3557"/>
              </a:solidFill>
              <a:latin typeface="Antonio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64992" y="3944380"/>
            <a:ext cx="2490709" cy="2490709"/>
          </a:xfrm>
          <a:custGeom>
            <a:avLst/>
            <a:gdLst/>
            <a:ahLst/>
            <a:cxnLst/>
            <a:rect l="l" t="t" r="r" b="b"/>
            <a:pathLst>
              <a:path w="2490709" h="2490709">
                <a:moveTo>
                  <a:pt x="0" y="0"/>
                </a:moveTo>
                <a:lnTo>
                  <a:pt x="2490709" y="0"/>
                </a:lnTo>
                <a:lnTo>
                  <a:pt x="2490709" y="2490709"/>
                </a:lnTo>
                <a:lnTo>
                  <a:pt x="0" y="2490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7410512" y="2371556"/>
            <a:ext cx="9848788" cy="8613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5227" lvl="1" indent="-422614" algn="just">
              <a:lnSpc>
                <a:spcPts val="7516"/>
              </a:lnSpc>
              <a:buFont typeface="Arial"/>
              <a:buChar char="•"/>
            </a:pPr>
            <a:r>
              <a:rPr lang="en-US" sz="3914">
                <a:solidFill>
                  <a:srgbClr val="1D3557"/>
                </a:solidFill>
                <a:latin typeface="Antonio"/>
              </a:rPr>
              <a:t>Camadas da Arquitetura Medallion</a:t>
            </a:r>
          </a:p>
          <a:p>
            <a:pPr marL="1431381" lvl="2" indent="-477127" algn="just">
              <a:lnSpc>
                <a:spcPts val="6364"/>
              </a:lnSpc>
              <a:buFont typeface="Arial"/>
              <a:buChar char="⚬"/>
            </a:pPr>
            <a:r>
              <a:rPr lang="en-US" sz="3314">
                <a:solidFill>
                  <a:srgbClr val="1D3557"/>
                </a:solidFill>
                <a:latin typeface="Antonio Semi-Bold"/>
              </a:rPr>
              <a:t>Raw Zone</a:t>
            </a:r>
          </a:p>
          <a:p>
            <a:pPr marL="1887999" lvl="3" indent="-472000" algn="just">
              <a:lnSpc>
                <a:spcPts val="5596"/>
              </a:lnSpc>
              <a:buFont typeface="Arial"/>
              <a:buChar char="￭"/>
            </a:pPr>
            <a:r>
              <a:rPr lang="en-US" sz="2914">
                <a:solidFill>
                  <a:srgbClr val="1D3557"/>
                </a:solidFill>
                <a:latin typeface="Antonio"/>
              </a:rPr>
              <a:t>Dados importados como strings.</a:t>
            </a:r>
          </a:p>
          <a:p>
            <a:pPr marL="1431381" lvl="2" indent="-477127" algn="just">
              <a:lnSpc>
                <a:spcPts val="6364"/>
              </a:lnSpc>
              <a:buFont typeface="Arial"/>
              <a:buChar char="⚬"/>
            </a:pPr>
            <a:r>
              <a:rPr lang="en-US" sz="3314">
                <a:solidFill>
                  <a:srgbClr val="1D3557"/>
                </a:solidFill>
                <a:latin typeface="Antonio Semi-Bold"/>
              </a:rPr>
              <a:t>Bronze Zone</a:t>
            </a:r>
          </a:p>
          <a:p>
            <a:pPr marL="1887999" lvl="3" indent="-472000" algn="just">
              <a:lnSpc>
                <a:spcPts val="5596"/>
              </a:lnSpc>
              <a:buFont typeface="Arial"/>
              <a:buChar char="￭"/>
            </a:pPr>
            <a:r>
              <a:rPr lang="en-US" sz="2914">
                <a:solidFill>
                  <a:srgbClr val="1D3557"/>
                </a:solidFill>
                <a:latin typeface="Antonio"/>
              </a:rPr>
              <a:t>Tipagem e preparação inicial.</a:t>
            </a:r>
          </a:p>
          <a:p>
            <a:pPr marL="1431381" lvl="2" indent="-477127" algn="just">
              <a:lnSpc>
                <a:spcPts val="6364"/>
              </a:lnSpc>
              <a:buFont typeface="Arial"/>
              <a:buChar char="⚬"/>
            </a:pPr>
            <a:r>
              <a:rPr lang="en-US" sz="3314">
                <a:solidFill>
                  <a:srgbClr val="1D3557"/>
                </a:solidFill>
                <a:latin typeface="Antonio Semi-Bold"/>
              </a:rPr>
              <a:t>Silver Zone</a:t>
            </a:r>
          </a:p>
          <a:p>
            <a:pPr marL="1887999" lvl="3" indent="-472000" algn="just">
              <a:lnSpc>
                <a:spcPts val="5596"/>
              </a:lnSpc>
              <a:buFont typeface="Arial"/>
              <a:buChar char="￭"/>
            </a:pPr>
            <a:r>
              <a:rPr lang="en-US" sz="2914">
                <a:solidFill>
                  <a:srgbClr val="1D3557"/>
                </a:solidFill>
                <a:latin typeface="Antonio"/>
              </a:rPr>
              <a:t>Validação e qualidade dos dados.</a:t>
            </a:r>
          </a:p>
          <a:p>
            <a:pPr marL="1431381" lvl="2" indent="-477127" algn="just">
              <a:lnSpc>
                <a:spcPts val="6364"/>
              </a:lnSpc>
              <a:buFont typeface="Arial"/>
              <a:buChar char="⚬"/>
            </a:pPr>
            <a:r>
              <a:rPr lang="en-US" sz="3314">
                <a:solidFill>
                  <a:srgbClr val="1D3557"/>
                </a:solidFill>
                <a:latin typeface="Antonio Semi-Bold"/>
              </a:rPr>
              <a:t>Gold Zone</a:t>
            </a:r>
          </a:p>
          <a:p>
            <a:pPr marL="2147072" lvl="3" indent="-536768" algn="just">
              <a:lnSpc>
                <a:spcPts val="6364"/>
              </a:lnSpc>
              <a:buFont typeface="Arial"/>
              <a:buChar char="￭"/>
            </a:pPr>
            <a:r>
              <a:rPr lang="en-US" sz="3314">
                <a:solidFill>
                  <a:srgbClr val="1D3557"/>
                </a:solidFill>
                <a:latin typeface="Antonio"/>
              </a:rPr>
              <a:t>Análise e geração de insights.</a:t>
            </a:r>
          </a:p>
          <a:p>
            <a:pPr algn="just">
              <a:lnSpc>
                <a:spcPts val="6364"/>
              </a:lnSpc>
            </a:pPr>
            <a:endParaRPr lang="en-US" sz="3314">
              <a:solidFill>
                <a:srgbClr val="1D3557"/>
              </a:solidFill>
              <a:latin typeface="Antonio"/>
            </a:endParaRPr>
          </a:p>
          <a:p>
            <a:pPr algn="just">
              <a:lnSpc>
                <a:spcPts val="6364"/>
              </a:lnSpc>
            </a:pPr>
            <a:endParaRPr lang="en-US" sz="3314">
              <a:solidFill>
                <a:srgbClr val="1D3557"/>
              </a:solidFill>
              <a:latin typeface="Antoni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772357" y="707326"/>
            <a:ext cx="9342407" cy="93424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D3557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997915" y="1292451"/>
            <a:ext cx="7922722" cy="7794567"/>
            <a:chOff x="0" y="0"/>
            <a:chExt cx="82616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6164" cy="812800"/>
            </a:xfrm>
            <a:custGeom>
              <a:avLst/>
              <a:gdLst/>
              <a:ahLst/>
              <a:cxnLst/>
              <a:rect l="l" t="t" r="r" b="b"/>
              <a:pathLst>
                <a:path w="826164" h="812800">
                  <a:moveTo>
                    <a:pt x="413082" y="0"/>
                  </a:moveTo>
                  <a:cubicBezTo>
                    <a:pt x="184943" y="0"/>
                    <a:pt x="0" y="181951"/>
                    <a:pt x="0" y="406400"/>
                  </a:cubicBezTo>
                  <a:cubicBezTo>
                    <a:pt x="0" y="630849"/>
                    <a:pt x="184943" y="812800"/>
                    <a:pt x="413082" y="812800"/>
                  </a:cubicBezTo>
                  <a:cubicBezTo>
                    <a:pt x="641221" y="812800"/>
                    <a:pt x="826164" y="630849"/>
                    <a:pt x="826164" y="406400"/>
                  </a:cubicBezTo>
                  <a:cubicBezTo>
                    <a:pt x="826164" y="181951"/>
                    <a:pt x="641221" y="0"/>
                    <a:pt x="413082" y="0"/>
                  </a:cubicBezTo>
                  <a:close/>
                </a:path>
              </a:pathLst>
            </a:custGeom>
            <a:solidFill>
              <a:srgbClr val="1D355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7453" y="38100"/>
              <a:ext cx="671258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58790" y="429091"/>
            <a:ext cx="1417042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spc="377">
                <a:solidFill>
                  <a:srgbClr val="1D3557"/>
                </a:solidFill>
                <a:latin typeface="Antonio Bold"/>
              </a:rPr>
              <a:t>CAMADAS E TRATAMENTOS</a:t>
            </a:r>
          </a:p>
        </p:txBody>
      </p:sp>
      <p:sp>
        <p:nvSpPr>
          <p:cNvPr id="9" name="Freeform 9"/>
          <p:cNvSpPr/>
          <p:nvPr/>
        </p:nvSpPr>
        <p:spPr>
          <a:xfrm>
            <a:off x="264992" y="3944380"/>
            <a:ext cx="2490709" cy="2490709"/>
          </a:xfrm>
          <a:custGeom>
            <a:avLst/>
            <a:gdLst/>
            <a:ahLst/>
            <a:cxnLst/>
            <a:rect l="l" t="t" r="r" b="b"/>
            <a:pathLst>
              <a:path w="2490709" h="2490709">
                <a:moveTo>
                  <a:pt x="0" y="0"/>
                </a:moveTo>
                <a:lnTo>
                  <a:pt x="2490709" y="0"/>
                </a:lnTo>
                <a:lnTo>
                  <a:pt x="2490709" y="2490709"/>
                </a:lnTo>
                <a:lnTo>
                  <a:pt x="0" y="2490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7410512" y="2371556"/>
            <a:ext cx="9848788" cy="9032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5227" lvl="1" indent="-422614" algn="just">
              <a:lnSpc>
                <a:spcPts val="7516"/>
              </a:lnSpc>
              <a:buFont typeface="Arial"/>
              <a:buChar char="•"/>
            </a:pPr>
            <a:r>
              <a:rPr lang="en-US" sz="3914">
                <a:solidFill>
                  <a:srgbClr val="1D3557"/>
                </a:solidFill>
                <a:latin typeface="Antonio"/>
              </a:rPr>
              <a:t>Tratamentos Aplicados</a:t>
            </a:r>
          </a:p>
          <a:p>
            <a:pPr marL="1431381" lvl="2" indent="-477127" algn="just">
              <a:lnSpc>
                <a:spcPts val="6364"/>
              </a:lnSpc>
              <a:buFont typeface="Arial"/>
              <a:buChar char="⚬"/>
            </a:pPr>
            <a:r>
              <a:rPr lang="en-US" sz="3314">
                <a:solidFill>
                  <a:srgbClr val="1D3557"/>
                </a:solidFill>
                <a:latin typeface="Antonio Bold"/>
              </a:rPr>
              <a:t>Pré-Processamento de Dados</a:t>
            </a:r>
          </a:p>
          <a:p>
            <a:pPr marL="1887999" lvl="3" indent="-472000" algn="just">
              <a:lnSpc>
                <a:spcPts val="5596"/>
              </a:lnSpc>
              <a:buFont typeface="Arial"/>
              <a:buChar char="￭"/>
            </a:pPr>
            <a:r>
              <a:rPr lang="en-US" sz="2914">
                <a:solidFill>
                  <a:srgbClr val="1D3557"/>
                </a:solidFill>
                <a:latin typeface="Antonio"/>
              </a:rPr>
              <a:t>Divisão da base de dados original em partes menores para facilitar o upload e o processamento.</a:t>
            </a:r>
          </a:p>
          <a:p>
            <a:pPr marL="1431381" lvl="2" indent="-477127" algn="just">
              <a:lnSpc>
                <a:spcPts val="6364"/>
              </a:lnSpc>
              <a:buFont typeface="Arial"/>
              <a:buChar char="⚬"/>
            </a:pPr>
            <a:r>
              <a:rPr lang="en-US" sz="3314">
                <a:solidFill>
                  <a:srgbClr val="1D3557"/>
                </a:solidFill>
                <a:latin typeface="Antonio Bold"/>
              </a:rPr>
              <a:t>Validação e Qualidade</a:t>
            </a:r>
          </a:p>
          <a:p>
            <a:pPr marL="1887999" lvl="3" indent="-472000" algn="just">
              <a:lnSpc>
                <a:spcPts val="5596"/>
              </a:lnSpc>
              <a:buFont typeface="Arial"/>
              <a:buChar char="￭"/>
            </a:pPr>
            <a:r>
              <a:rPr lang="en-US" sz="2914">
                <a:solidFill>
                  <a:srgbClr val="1D3557"/>
                </a:solidFill>
                <a:latin typeface="Antonio"/>
              </a:rPr>
              <a:t>Garantia de integridade e precisão dos dados nas diferentes camadas.</a:t>
            </a:r>
          </a:p>
          <a:p>
            <a:pPr marL="1431381" lvl="2" indent="-477127" algn="just">
              <a:lnSpc>
                <a:spcPts val="6364"/>
              </a:lnSpc>
              <a:buFont typeface="Arial"/>
              <a:buChar char="⚬"/>
            </a:pPr>
            <a:r>
              <a:rPr lang="en-US" sz="3314">
                <a:solidFill>
                  <a:srgbClr val="1D3557"/>
                </a:solidFill>
                <a:latin typeface="Antonio Bold"/>
              </a:rPr>
              <a:t>Otimização de Consultas</a:t>
            </a:r>
          </a:p>
          <a:p>
            <a:pPr marL="1887999" lvl="3" indent="-472000" algn="just">
              <a:lnSpc>
                <a:spcPts val="5596"/>
              </a:lnSpc>
              <a:buFont typeface="Arial"/>
              <a:buChar char="￭"/>
            </a:pPr>
            <a:r>
              <a:rPr lang="en-US" sz="2914">
                <a:solidFill>
                  <a:srgbClr val="1D3557"/>
                </a:solidFill>
                <a:latin typeface="Antonio"/>
              </a:rPr>
              <a:t>Estruturação dos dados para facilitar e acelerar as consultas e análises.</a:t>
            </a:r>
          </a:p>
          <a:p>
            <a:pPr marL="1887999" lvl="3" indent="-472000" algn="just">
              <a:lnSpc>
                <a:spcPts val="5596"/>
              </a:lnSpc>
              <a:buFont typeface="Arial"/>
              <a:buChar char="￭"/>
            </a:pPr>
            <a:endParaRPr lang="en-US" sz="2914">
              <a:solidFill>
                <a:srgbClr val="1D3557"/>
              </a:solidFill>
              <a:latin typeface="Antonio"/>
            </a:endParaRPr>
          </a:p>
          <a:p>
            <a:pPr algn="just">
              <a:lnSpc>
                <a:spcPts val="6364"/>
              </a:lnSpc>
            </a:pPr>
            <a:endParaRPr lang="en-US" sz="2914">
              <a:solidFill>
                <a:srgbClr val="1D3557"/>
              </a:solidFill>
              <a:latin typeface="Antoni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61429" y="5085331"/>
            <a:ext cx="789289" cy="58169"/>
            <a:chOff x="0" y="0"/>
            <a:chExt cx="177990" cy="131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7990" cy="13117"/>
            </a:xfrm>
            <a:custGeom>
              <a:avLst/>
              <a:gdLst/>
              <a:ahLst/>
              <a:cxnLst/>
              <a:rect l="l" t="t" r="r" b="b"/>
              <a:pathLst>
                <a:path w="177990" h="13117">
                  <a:moveTo>
                    <a:pt x="0" y="0"/>
                  </a:moveTo>
                  <a:lnTo>
                    <a:pt x="177990" y="0"/>
                  </a:lnTo>
                  <a:lnTo>
                    <a:pt x="177990" y="13117"/>
                  </a:lnTo>
                  <a:lnTo>
                    <a:pt x="0" y="13117"/>
                  </a:lnTo>
                  <a:close/>
                </a:path>
              </a:pathLst>
            </a:custGeom>
            <a:solidFill>
              <a:srgbClr val="A8DAD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7990" cy="51217"/>
            </a:xfrm>
            <a:prstGeom prst="rect">
              <a:avLst/>
            </a:prstGeom>
          </p:spPr>
          <p:txBody>
            <a:bodyPr lIns="59330" tIns="59330" rIns="59330" bIns="5933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733896" y="4105272"/>
            <a:ext cx="3855349" cy="980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8"/>
              </a:lnSpc>
            </a:pPr>
            <a:r>
              <a:rPr lang="en-US" sz="3700">
                <a:solidFill>
                  <a:srgbClr val="1D3557"/>
                </a:solidFill>
                <a:latin typeface="Antonio"/>
              </a:rPr>
              <a:t>Execução parcial do SQL Profiler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257541" y="6653122"/>
            <a:ext cx="793026" cy="58444"/>
            <a:chOff x="0" y="0"/>
            <a:chExt cx="177990" cy="131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990" cy="13117"/>
            </a:xfrm>
            <a:custGeom>
              <a:avLst/>
              <a:gdLst/>
              <a:ahLst/>
              <a:cxnLst/>
              <a:rect l="l" t="t" r="r" b="b"/>
              <a:pathLst>
                <a:path w="177990" h="13117">
                  <a:moveTo>
                    <a:pt x="0" y="0"/>
                  </a:moveTo>
                  <a:lnTo>
                    <a:pt x="177990" y="0"/>
                  </a:lnTo>
                  <a:lnTo>
                    <a:pt x="177990" y="13117"/>
                  </a:lnTo>
                  <a:lnTo>
                    <a:pt x="0" y="13117"/>
                  </a:lnTo>
                  <a:close/>
                </a:path>
              </a:pathLst>
            </a:custGeom>
            <a:solidFill>
              <a:srgbClr val="A8DAD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77990" cy="41692"/>
            </a:xfrm>
            <a:prstGeom prst="rect">
              <a:avLst/>
            </a:prstGeom>
          </p:spPr>
          <p:txBody>
            <a:bodyPr lIns="59611" tIns="59611" rIns="59611" bIns="59611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177611" y="4856609"/>
            <a:ext cx="792414" cy="58399"/>
            <a:chOff x="0" y="0"/>
            <a:chExt cx="177990" cy="131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7990" cy="13117"/>
            </a:xfrm>
            <a:custGeom>
              <a:avLst/>
              <a:gdLst/>
              <a:ahLst/>
              <a:cxnLst/>
              <a:rect l="l" t="t" r="r" b="b"/>
              <a:pathLst>
                <a:path w="177990" h="13117">
                  <a:moveTo>
                    <a:pt x="0" y="0"/>
                  </a:moveTo>
                  <a:lnTo>
                    <a:pt x="177990" y="0"/>
                  </a:lnTo>
                  <a:lnTo>
                    <a:pt x="177990" y="13117"/>
                  </a:lnTo>
                  <a:lnTo>
                    <a:pt x="0" y="13117"/>
                  </a:lnTo>
                  <a:close/>
                </a:path>
              </a:pathLst>
            </a:custGeom>
            <a:solidFill>
              <a:srgbClr val="A8DAD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77990" cy="41692"/>
            </a:xfrm>
            <a:prstGeom prst="rect">
              <a:avLst/>
            </a:prstGeom>
          </p:spPr>
          <p:txBody>
            <a:bodyPr lIns="59565" tIns="59565" rIns="59565" bIns="59565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149969" y="3876549"/>
            <a:ext cx="3870612" cy="980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8"/>
              </a:lnSpc>
            </a:pPr>
            <a:r>
              <a:rPr lang="en-US" sz="3700">
                <a:solidFill>
                  <a:srgbClr val="1D3557"/>
                </a:solidFill>
                <a:latin typeface="Antonio"/>
              </a:rPr>
              <a:t>Tamanho do arquivo CSV</a:t>
            </a:r>
          </a:p>
        </p:txBody>
      </p:sp>
      <p:grpSp>
        <p:nvGrpSpPr>
          <p:cNvPr id="13" name="Group 13"/>
          <p:cNvGrpSpPr/>
          <p:nvPr/>
        </p:nvGrpSpPr>
        <p:grpSpPr>
          <a:xfrm rot="-10800000">
            <a:off x="4490694" y="-5026852"/>
            <a:ext cx="9342407" cy="93424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D3557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5264614" y="-4003822"/>
            <a:ext cx="7794567" cy="779456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355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H="1" flipV="1">
            <a:off x="12328441" y="3082243"/>
            <a:ext cx="628810" cy="794305"/>
          </a:xfrm>
          <a:prstGeom prst="line">
            <a:avLst/>
          </a:prstGeom>
          <a:ln w="19050" cap="flat">
            <a:solidFill>
              <a:srgbClr val="1D3557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1" name="AutoShape 21"/>
          <p:cNvSpPr/>
          <p:nvPr/>
        </p:nvSpPr>
        <p:spPr>
          <a:xfrm flipV="1">
            <a:off x="5366546" y="2857499"/>
            <a:ext cx="405454" cy="761999"/>
          </a:xfrm>
          <a:prstGeom prst="line">
            <a:avLst/>
          </a:prstGeom>
          <a:ln w="19050" cap="flat">
            <a:solidFill>
              <a:srgbClr val="1D3557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2" name="AutoShape 22"/>
          <p:cNvSpPr/>
          <p:nvPr/>
        </p:nvSpPr>
        <p:spPr>
          <a:xfrm flipH="1" flipV="1">
            <a:off x="9144000" y="4292953"/>
            <a:ext cx="0" cy="1045631"/>
          </a:xfrm>
          <a:prstGeom prst="line">
            <a:avLst/>
          </a:prstGeom>
          <a:ln w="19050" cap="flat">
            <a:solidFill>
              <a:srgbClr val="1D3557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23" name="Freeform 23"/>
          <p:cNvSpPr/>
          <p:nvPr/>
        </p:nvSpPr>
        <p:spPr>
          <a:xfrm>
            <a:off x="8105427" y="440925"/>
            <a:ext cx="2122504" cy="2122504"/>
          </a:xfrm>
          <a:custGeom>
            <a:avLst/>
            <a:gdLst/>
            <a:ahLst/>
            <a:cxnLst/>
            <a:rect l="l" t="t" r="r" b="b"/>
            <a:pathLst>
              <a:path w="2122504" h="2122504">
                <a:moveTo>
                  <a:pt x="0" y="0"/>
                </a:moveTo>
                <a:lnTo>
                  <a:pt x="2122503" y="0"/>
                </a:lnTo>
                <a:lnTo>
                  <a:pt x="2122503" y="2122503"/>
                </a:lnTo>
                <a:lnTo>
                  <a:pt x="0" y="212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4" name="TextBox 24"/>
          <p:cNvSpPr txBox="1"/>
          <p:nvPr/>
        </p:nvSpPr>
        <p:spPr>
          <a:xfrm>
            <a:off x="7229878" y="5673063"/>
            <a:ext cx="3873602" cy="980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8"/>
              </a:lnSpc>
            </a:pPr>
            <a:r>
              <a:rPr lang="en-US" sz="3700">
                <a:solidFill>
                  <a:srgbClr val="1D3557"/>
                </a:solidFill>
                <a:latin typeface="Antonio"/>
              </a:rPr>
              <a:t>Obstáculos no particionamento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76687" y="8754726"/>
            <a:ext cx="1417042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spc="377">
                <a:solidFill>
                  <a:srgbClr val="1D3557"/>
                </a:solidFill>
                <a:latin typeface="Antonio Bold"/>
              </a:rPr>
              <a:t>PONTOS DE DIFICULDADE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302760"/>
            <a:ext cx="18288000" cy="15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 spc="519">
                <a:solidFill>
                  <a:srgbClr val="1D3557"/>
                </a:solidFill>
                <a:latin typeface="Antonio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Personalizar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Antonio Bold</vt:lpstr>
      <vt:lpstr>Arial</vt:lpstr>
      <vt:lpstr>Calibri</vt:lpstr>
      <vt:lpstr>Antonio</vt:lpstr>
      <vt:lpstr>Antonio Semi-Bold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cp:lastModifiedBy>Anthony Heimlich</cp:lastModifiedBy>
  <cp:revision>2</cp:revision>
  <dcterms:created xsi:type="dcterms:W3CDTF">2006-08-16T00:00:00Z</dcterms:created>
  <dcterms:modified xsi:type="dcterms:W3CDTF">2024-05-22T20:17:49Z</dcterms:modified>
  <dc:identifier>DAGF6HDuIXE</dc:identifier>
</cp:coreProperties>
</file>