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24D46-EBCA-412E-A9A6-64345494F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80A99D-6327-4F10-BD7A-D9AB6138B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43D2A-2327-49BF-B978-D7132926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2B1BB-6D3F-4DAA-A883-ECADEDA5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DE8EB-D38B-4B10-AD69-CFED2452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AEEB4-55A1-4B47-8AAA-5D3E2441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7FA685-9244-4525-91AF-1C1542EA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62384D-9495-485F-9585-88C5CFE0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5A53D-AE73-43AD-A704-C0F62295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EDAF5-9B8A-4E27-9624-9ED315EC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530B24-A66F-4461-A980-727C69F9D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C5B5BF-B1E8-4AB4-8E4E-D447BB990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DD761-B892-4183-867F-003C166A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C4D53-8909-4FDA-8BCC-DAA9F8B2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0C515-03DB-4E8F-AFC6-C6027684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29F9D-DA51-4823-8160-FD8AC154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316EA-AB22-4D4F-BE24-CDF416C5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3AF3F3-24E4-4796-B9EF-0F85A975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B5E61-6FB3-4C51-A717-F5F24708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D167EA-756D-4394-990E-CD5EE327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8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B6127-1C71-41EF-A8CE-8B5C317E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1C409-A2C1-46C3-B8FF-2023A6554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C1F5F-8B47-4D5C-ADF4-15ECCF90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E36E8F-D286-48B5-9749-E73A0C2E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63B9B6-AD44-4C06-8DFB-FD4B7BF4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1D731-DDB9-4D91-A52E-4BAAC38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75F50-4867-45E2-90B7-4BADCF81A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A41DC9-B39F-4AF3-A13F-823EB35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C30FA5-8970-4725-936D-67C9FCC2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8F791B-6AFA-402C-911E-AE6AC043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568C5A-5CA0-49B1-91F0-505D14AC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A6EE5-32C3-4685-946C-5351C160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5C3DB4-B183-4803-B8FA-A91FF780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385C69-4F20-4F90-BC39-6926CDE7F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DE29F3-B092-47AC-B540-BB7A1DAEE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32C86A-443F-47D3-B212-362C24177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57FA46-628F-4AE2-846F-D34611A3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848779-6E3A-4772-92D2-18CC6475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4F992C-3C06-463F-9281-05C2EE0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3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3099F-E7DE-4752-8D1A-78C0E725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245697-EE45-4528-AD07-F437CCA9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1C9E30-C10A-43AD-9342-B691F3E0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B502E5-AD0C-474C-9C13-00B1022E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4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C85B88-9FEB-48DC-BDEF-E07CE37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8BA213-C393-4540-B76A-5A533906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4952BC-C3EB-4EB6-A5ED-03B7A246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7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5BE00-08B0-4512-854F-47BDD733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1F6EEE-058F-4C24-9E15-E43562C4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1EA642-A456-459E-BEB6-3BDFF211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A04F5F-C46C-4B80-8600-5299C8BF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34E882-EB04-4337-9490-211ECD94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B02D69-8843-4A45-B0B9-2D721DF7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35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2200E-9486-44D6-97E4-5EA1CB5C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0F5106-16A6-4577-A93B-4B777974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FC593C-299D-4A08-A7D8-FB6583AB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5F2101-3A37-48A3-B1FD-B5356FD0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552B6D-5E73-4FB5-B8F1-4516A218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35BFE-2991-4FEF-82B1-539A6EF7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890BC-05AB-4EFE-B874-367DDC55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60D62-3BB0-4A8F-A1AB-EA1071D4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A40945-20B8-4E60-A338-DAAC23313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19FB-EE76-46C4-A0E6-AC2CCEE7E1E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45893-A45B-42AC-8920-D68416FD7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54B3C-0B36-4EEA-9F34-034EF0992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C960-4630-4D3D-94C6-B785024D5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2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FB0D0D-447F-4C23-A442-BB2A96AEA444}"/>
              </a:ext>
            </a:extLst>
          </p:cNvPr>
          <p:cNvSpPr txBox="1"/>
          <p:nvPr/>
        </p:nvSpPr>
        <p:spPr>
          <a:xfrm>
            <a:off x="0" y="353961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Nome científico: </a:t>
            </a:r>
            <a:r>
              <a:rPr lang="pt-BR" i="1" dirty="0"/>
              <a:t>Ceiba </a:t>
            </a:r>
            <a:r>
              <a:rPr lang="pt-BR" i="1" dirty="0" err="1"/>
              <a:t>speciosa</a:t>
            </a:r>
            <a:endParaRPr lang="pt-BR" i="1" dirty="0"/>
          </a:p>
          <a:p>
            <a:pPr algn="ctr"/>
            <a:r>
              <a:rPr lang="pt-BR" dirty="0"/>
              <a:t>Nome popular: Paineira; Paineira-rosa; Paina-de-seda; Barriguda; Sumaúma; </a:t>
            </a:r>
            <a:r>
              <a:rPr lang="pt-BR" dirty="0" err="1"/>
              <a:t>Árvore-de-lã</a:t>
            </a:r>
            <a:r>
              <a:rPr lang="pt-BR" dirty="0"/>
              <a:t>; Árvore-de-paina; Paineira-de-espinho. </a:t>
            </a:r>
          </a:p>
          <a:p>
            <a:pPr algn="ctr"/>
            <a:r>
              <a:rPr lang="pt-BR" dirty="0"/>
              <a:t>Família: Malvaceae</a:t>
            </a:r>
          </a:p>
          <a:p>
            <a:pPr algn="ctr"/>
            <a:r>
              <a:rPr lang="pt-BR" dirty="0"/>
              <a:t>Fenologia: a floração ocorre de fevereiro à abril e a frutificação de abril à outubro.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8" name="Picture 4" descr="Minhas árvores favoritas para paisagismo: PAINEIRA - Adriano Gronard">
            <a:extLst>
              <a:ext uri="{FF2B5EF4-FFF2-40B4-BE49-F238E27FC236}">
                <a16:creationId xmlns:a16="http://schemas.microsoft.com/office/drawing/2014/main" id="{20A2C32E-DCF7-4297-9455-6F6BE5B7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886" y="5449033"/>
            <a:ext cx="1722128" cy="11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7F22FCA-BB17-4A03-9D09-F76DBF26592F}"/>
              </a:ext>
            </a:extLst>
          </p:cNvPr>
          <p:cNvGrpSpPr/>
          <p:nvPr/>
        </p:nvGrpSpPr>
        <p:grpSpPr>
          <a:xfrm>
            <a:off x="6105164" y="3922288"/>
            <a:ext cx="5582983" cy="1291596"/>
            <a:chOff x="5892745" y="2783202"/>
            <a:chExt cx="5582983" cy="1291596"/>
          </a:xfrm>
        </p:grpSpPr>
        <p:pic>
          <p:nvPicPr>
            <p:cNvPr id="1026" name="Picture 2" descr="Paineira (Ceiba speciosa A.St.Hil.- Ravenna) | A planta da vez">
              <a:extLst>
                <a:ext uri="{FF2B5EF4-FFF2-40B4-BE49-F238E27FC236}">
                  <a16:creationId xmlns:a16="http://schemas.microsoft.com/office/drawing/2014/main" id="{5475C450-4AC6-409F-9D51-DA1F09AB8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3600" y="2783202"/>
              <a:ext cx="1722128" cy="1291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C38D6A4-245E-4D0A-A9C5-7AF389C7AF44}"/>
                </a:ext>
              </a:extLst>
            </p:cNvPr>
            <p:cNvSpPr txBox="1"/>
            <p:nvPr/>
          </p:nvSpPr>
          <p:spPr>
            <a:xfrm>
              <a:off x="5892745" y="3078387"/>
              <a:ext cx="382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Flores: coloração rosa-intenso, vistosas, pentâmeras e hermafroditas. </a:t>
              </a:r>
            </a:p>
            <a:p>
              <a:endParaRPr lang="pt-BR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9E27110-B4FC-4268-BE31-A86B2AE6DEA9}"/>
                </a:ext>
              </a:extLst>
            </p:cNvPr>
            <p:cNvCxnSpPr/>
            <p:nvPr/>
          </p:nvCxnSpPr>
          <p:spPr>
            <a:xfrm flipV="1">
              <a:off x="9321282" y="3219061"/>
              <a:ext cx="513183" cy="12129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BD7FFA0-64DA-4039-B9F3-2E52A75AF194}"/>
              </a:ext>
            </a:extLst>
          </p:cNvPr>
          <p:cNvGrpSpPr/>
          <p:nvPr/>
        </p:nvGrpSpPr>
        <p:grpSpPr>
          <a:xfrm>
            <a:off x="427286" y="4555428"/>
            <a:ext cx="5414402" cy="2099388"/>
            <a:chOff x="427286" y="2754618"/>
            <a:chExt cx="5414402" cy="2099388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A792699-89D1-4314-B177-FC966E3FAC73}"/>
                </a:ext>
              </a:extLst>
            </p:cNvPr>
            <p:cNvSpPr txBox="1"/>
            <p:nvPr/>
          </p:nvSpPr>
          <p:spPr>
            <a:xfrm>
              <a:off x="2035891" y="3199322"/>
              <a:ext cx="38057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Folhas: alternas, digitadas e pecioladas, com 5 a 8 folíolos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374BA22-BE45-4740-BA7D-691030A71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286" y="2754618"/>
              <a:ext cx="1681172" cy="2099388"/>
            </a:xfrm>
            <a:prstGeom prst="rect">
              <a:avLst/>
            </a:prstGeom>
          </p:spPr>
        </p:pic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74DA59DE-ED22-4C67-9E17-B1D621E6E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109" y="3340359"/>
              <a:ext cx="681132" cy="22302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BF41793-E4E6-4188-8BEF-41A9AD3768D2}"/>
              </a:ext>
            </a:extLst>
          </p:cNvPr>
          <p:cNvSpPr txBox="1"/>
          <p:nvPr/>
        </p:nvSpPr>
        <p:spPr>
          <a:xfrm>
            <a:off x="6279501" y="5402395"/>
            <a:ext cx="391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Fruto: cápsulas de até 17 cm contendo numerosas sementes envoltas por painas brancas. </a:t>
            </a:r>
          </a:p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6D00213-8642-4589-9839-049717167D56}"/>
              </a:ext>
            </a:extLst>
          </p:cNvPr>
          <p:cNvCxnSpPr/>
          <p:nvPr/>
        </p:nvCxnSpPr>
        <p:spPr>
          <a:xfrm flipH="1" flipV="1">
            <a:off x="9718296" y="6092890"/>
            <a:ext cx="657345" cy="65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99EC590-2604-4F1F-A72D-B0A6BDE23049}"/>
              </a:ext>
            </a:extLst>
          </p:cNvPr>
          <p:cNvGrpSpPr/>
          <p:nvPr/>
        </p:nvGrpSpPr>
        <p:grpSpPr>
          <a:xfrm>
            <a:off x="3116427" y="1670185"/>
            <a:ext cx="8726820" cy="2195993"/>
            <a:chOff x="2603241" y="1203647"/>
            <a:chExt cx="8726820" cy="219599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9A35495-2B6C-44B2-8C97-CDE94A9EF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715" y="1203647"/>
              <a:ext cx="1399346" cy="2103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368F07D-6657-4EE3-B002-503AD7F15BC4}"/>
                </a:ext>
              </a:extLst>
            </p:cNvPr>
            <p:cNvSpPr txBox="1"/>
            <p:nvPr/>
          </p:nvSpPr>
          <p:spPr>
            <a:xfrm>
              <a:off x="2603241" y="2476310"/>
              <a:ext cx="723122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Tronco: retilíneo e cilíndrico, geralmente com engrossamento próximo à base; com casca externa estriada de coloração verde-escura, com acúleos cônicos principalmente na fase jovem.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0895B77-7D30-4C9E-A588-A1127389F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7874" y="2696597"/>
              <a:ext cx="620484" cy="102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FDB21C-1949-4246-B1DA-AB4895000AF8}"/>
              </a:ext>
            </a:extLst>
          </p:cNvPr>
          <p:cNvGrpSpPr/>
          <p:nvPr/>
        </p:nvGrpSpPr>
        <p:grpSpPr>
          <a:xfrm>
            <a:off x="174582" y="1966017"/>
            <a:ext cx="9754763" cy="1325115"/>
            <a:chOff x="174582" y="1891369"/>
            <a:chExt cx="9754763" cy="1325115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803D178-0522-44BC-ABCD-B62926558EDB}"/>
                </a:ext>
              </a:extLst>
            </p:cNvPr>
            <p:cNvSpPr txBox="1"/>
            <p:nvPr/>
          </p:nvSpPr>
          <p:spPr>
            <a:xfrm>
              <a:off x="1018409" y="2094691"/>
              <a:ext cx="89109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Altura: Pode atingir até 30 metros (árvore de grande porte)</a:t>
              </a:r>
            </a:p>
            <a:p>
              <a:pPr algn="ctr"/>
              <a:r>
                <a:rPr lang="pt-BR" dirty="0"/>
                <a:t>Copa: ampla e muito ramificada</a:t>
              </a:r>
            </a:p>
          </p:txBody>
        </p:sp>
        <p:pic>
          <p:nvPicPr>
            <p:cNvPr id="1032" name="Picture 8" descr="Ceiba speciosa">
              <a:extLst>
                <a:ext uri="{FF2B5EF4-FFF2-40B4-BE49-F238E27FC236}">
                  <a16:creationId xmlns:a16="http://schemas.microsoft.com/office/drawing/2014/main" id="{7062D9F6-48A7-4F1E-9303-6DDA68463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582" y="1891369"/>
              <a:ext cx="2360256" cy="1325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94029F3-96D4-444D-BCDF-9E8B9984608A}"/>
                </a:ext>
              </a:extLst>
            </p:cNvPr>
            <p:cNvCxnSpPr/>
            <p:nvPr/>
          </p:nvCxnSpPr>
          <p:spPr>
            <a:xfrm flipV="1">
              <a:off x="2262675" y="2417856"/>
              <a:ext cx="508517" cy="241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901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</dc:creator>
  <cp:lastModifiedBy>Larissa</cp:lastModifiedBy>
  <cp:revision>4</cp:revision>
  <dcterms:created xsi:type="dcterms:W3CDTF">2021-04-22T01:47:08Z</dcterms:created>
  <dcterms:modified xsi:type="dcterms:W3CDTF">2021-04-22T02:20:13Z</dcterms:modified>
</cp:coreProperties>
</file>