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Roboto Black" panose="02000000000000000000" pitchFamily="2" charset="0"/>
      <p:bold r:id="rId16"/>
      <p:italic r:id="rId17"/>
      <p:boldItalic r:id="rId18"/>
    </p:embeddedFont>
    <p:embeddedFont>
      <p:font typeface="Roboto Medium" panose="02000000000000000000" pitchFamily="2" charset="0"/>
      <p:regular r:id="rId19"/>
      <p:italic r:id="rId20"/>
    </p:embeddedFont>
    <p:embeddedFont>
      <p:font typeface="Saira Medium" pitchFamily="2" charset="77"/>
      <p:regular r:id="rId21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40"/>
    <p:restoredTop sz="94610"/>
  </p:normalViewPr>
  <p:slideViewPr>
    <p:cSldViewPr snapToGrid="0" snapToObjects="1">
      <p:cViewPr varScale="1">
        <p:scale>
          <a:sx n="102" d="100"/>
          <a:sy n="102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6161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4895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0331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Construindo Interfaces no Flutter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561034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Este conjunto de slides fornece </a:t>
            </a:r>
            <a:r>
              <a:rPr lang="en-US" sz="1750" b="1" dirty="0">
                <a:solidFill>
                  <a:srgbClr val="E5E0DF"/>
                </a:solidFill>
                <a:latin typeface="Roboto Black" pitchFamily="34" charset="0"/>
                <a:ea typeface="Roboto Black" pitchFamily="34" charset="-122"/>
                <a:cs typeface="Roboto Black" pitchFamily="34" charset="-120"/>
              </a:rPr>
              <a:t>uma base teórica e prática bem estruturada</a:t>
            </a: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, facilitando o aprendizado sobre os conceitos fundamentais do Flutter. Vamos demonstrar na prática o uso de </a:t>
            </a:r>
            <a:r>
              <a:rPr lang="en-US" sz="1750" b="1" dirty="0">
                <a:solidFill>
                  <a:srgbClr val="E5E0DF"/>
                </a:solidFill>
                <a:latin typeface="Roboto Black" pitchFamily="34" charset="0"/>
                <a:ea typeface="Roboto Black" pitchFamily="34" charset="-122"/>
                <a:cs typeface="Roboto Black" pitchFamily="34" charset="-120"/>
              </a:rPr>
              <a:t>StatelessWidget</a:t>
            </a: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 e </a:t>
            </a:r>
            <a:r>
              <a:rPr lang="en-US" sz="1750" b="1" dirty="0">
                <a:solidFill>
                  <a:srgbClr val="E5E0DF"/>
                </a:solidFill>
                <a:latin typeface="Roboto Black" pitchFamily="34" charset="0"/>
                <a:ea typeface="Roboto Black" pitchFamily="34" charset="-122"/>
                <a:cs typeface="Roboto Black" pitchFamily="34" charset="-120"/>
              </a:rPr>
              <a:t>StatefulWidget</a:t>
            </a: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, além de ensinar como estruturar a tela inicial do aplicativo MyFinance.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630698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Vamos explorar os fundamentos do Flutter e como aplicá-los na construção de interfaces. Começaremos com uma introdução ao framework, passando pelos componentes principais e diferentes tipos de widgets.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6337459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Em seguida, veremos exemplos práticos de StatelessWidget e StatefulWidget, finalizando com a implementação da tela inicial do nosso aplicativo MyFinance. 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5089" y="562689"/>
            <a:ext cx="8111847" cy="638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Principais Componentes do Flutter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715089" y="2207538"/>
            <a:ext cx="4296013" cy="22877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O Flutter é composto por elementos essenciais que trabalham em conjunto para criar experiências de usuário excepcionais. O </a:t>
            </a:r>
            <a:r>
              <a:rPr lang="en-US" sz="1600" b="1" dirty="0">
                <a:solidFill>
                  <a:srgbClr val="E5E0DF"/>
                </a:solidFill>
                <a:latin typeface="Roboto Black" pitchFamily="34" charset="0"/>
                <a:ea typeface="Roboto Black" pitchFamily="34" charset="-122"/>
                <a:cs typeface="Roboto Black" pitchFamily="34" charset="-120"/>
              </a:rPr>
              <a:t>Dart</a:t>
            </a:r>
            <a:r>
              <a:rPr lang="en-US" sz="160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 é a linguagem de programação utilizada, especialmente otimizada para o desenvolvimento de interfaces gráficas com desempenho superior.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715089" y="4679156"/>
            <a:ext cx="4296013" cy="22877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Os </a:t>
            </a:r>
            <a:r>
              <a:rPr lang="en-US" sz="1600" b="1" dirty="0">
                <a:solidFill>
                  <a:srgbClr val="E5E0DF"/>
                </a:solidFill>
                <a:latin typeface="Roboto Black" pitchFamily="34" charset="0"/>
                <a:ea typeface="Roboto Black" pitchFamily="34" charset="-122"/>
                <a:cs typeface="Roboto Black" pitchFamily="34" charset="-120"/>
              </a:rPr>
              <a:t>Widgets</a:t>
            </a:r>
            <a:r>
              <a:rPr lang="en-US" sz="160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 são a base de tudo no Flutter - desde textos e botões até imagens e layouts complexos. O framework também oferece implementações dos padrões </a:t>
            </a:r>
            <a:r>
              <a:rPr lang="en-US" sz="1600" b="1" dirty="0">
                <a:solidFill>
                  <a:srgbClr val="E5E0DF"/>
                </a:solidFill>
                <a:latin typeface="Roboto Black" pitchFamily="34" charset="0"/>
                <a:ea typeface="Roboto Black" pitchFamily="34" charset="-122"/>
                <a:cs typeface="Roboto Black" pitchFamily="34" charset="-120"/>
              </a:rPr>
              <a:t>Material Design e Cupertino</a:t>
            </a:r>
            <a:r>
              <a:rPr lang="en-US" sz="160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, permitindo criar interfaces que seguem as diretrizes visuais do Android e iOS respectivamente.</a:t>
            </a:r>
            <a:endParaRPr lang="en-US" sz="16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387" y="1737360"/>
            <a:ext cx="1040130" cy="125896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7474744" y="2345412"/>
            <a:ext cx="287298" cy="359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22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1</a:t>
            </a:r>
            <a:endParaRPr lang="en-US" sz="2250" dirty="0"/>
          </a:p>
        </p:txBody>
      </p:sp>
      <p:sp>
        <p:nvSpPr>
          <p:cNvPr id="7" name="Text 4"/>
          <p:cNvSpPr/>
          <p:nvPr/>
        </p:nvSpPr>
        <p:spPr>
          <a:xfrm>
            <a:off x="8342828" y="1941671"/>
            <a:ext cx="2553891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Aplicativos</a:t>
            </a:r>
            <a:endParaRPr lang="en-US" sz="2000" dirty="0"/>
          </a:p>
        </p:txBody>
      </p:sp>
      <p:sp>
        <p:nvSpPr>
          <p:cNvPr id="8" name="Text 5"/>
          <p:cNvSpPr/>
          <p:nvPr/>
        </p:nvSpPr>
        <p:spPr>
          <a:xfrm>
            <a:off x="8342828" y="2465189"/>
            <a:ext cx="2885480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Produtos finais multiplataforma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8189595" y="3012281"/>
            <a:ext cx="5682139" cy="11430"/>
          </a:xfrm>
          <a:prstGeom prst="roundRect">
            <a:avLst>
              <a:gd name="adj" fmla="val 1608784"/>
            </a:avLst>
          </a:prstGeom>
          <a:solidFill>
            <a:srgbClr val="FC8337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322" y="3047405"/>
            <a:ext cx="2080379" cy="1258967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7474744" y="3497342"/>
            <a:ext cx="287298" cy="359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22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2</a:t>
            </a:r>
            <a:endParaRPr lang="en-US" sz="2250" dirty="0"/>
          </a:p>
        </p:txBody>
      </p:sp>
      <p:sp>
        <p:nvSpPr>
          <p:cNvPr id="12" name="Text 8"/>
          <p:cNvSpPr/>
          <p:nvPr/>
        </p:nvSpPr>
        <p:spPr>
          <a:xfrm>
            <a:off x="8863013" y="3251716"/>
            <a:ext cx="2553891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Widgets</a:t>
            </a:r>
            <a:endParaRPr lang="en-US" sz="2000" dirty="0"/>
          </a:p>
        </p:txBody>
      </p:sp>
      <p:sp>
        <p:nvSpPr>
          <p:cNvPr id="13" name="Text 9"/>
          <p:cNvSpPr/>
          <p:nvPr/>
        </p:nvSpPr>
        <p:spPr>
          <a:xfrm>
            <a:off x="8863013" y="3775234"/>
            <a:ext cx="3104198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Blocos de construção da interface</a:t>
            </a:r>
            <a:endParaRPr lang="en-US" sz="1600" dirty="0"/>
          </a:p>
        </p:txBody>
      </p:sp>
      <p:sp>
        <p:nvSpPr>
          <p:cNvPr id="14" name="Shape 10"/>
          <p:cNvSpPr/>
          <p:nvPr/>
        </p:nvSpPr>
        <p:spPr>
          <a:xfrm>
            <a:off x="8709779" y="4322326"/>
            <a:ext cx="5161955" cy="11430"/>
          </a:xfrm>
          <a:prstGeom prst="roundRect">
            <a:avLst>
              <a:gd name="adj" fmla="val 1608784"/>
            </a:avLst>
          </a:prstGeom>
          <a:solidFill>
            <a:srgbClr val="FC8337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8138" y="4357449"/>
            <a:ext cx="3120509" cy="1258967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7474744" y="4807387"/>
            <a:ext cx="287298" cy="359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22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3</a:t>
            </a:r>
            <a:endParaRPr lang="en-US" sz="2250" dirty="0"/>
          </a:p>
        </p:txBody>
      </p:sp>
      <p:sp>
        <p:nvSpPr>
          <p:cNvPr id="17" name="Text 12"/>
          <p:cNvSpPr/>
          <p:nvPr/>
        </p:nvSpPr>
        <p:spPr>
          <a:xfrm>
            <a:off x="9382958" y="4561761"/>
            <a:ext cx="2350651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Framework Flutter</a:t>
            </a:r>
            <a:endParaRPr lang="en-US" sz="2000" dirty="0"/>
          </a:p>
        </p:txBody>
      </p:sp>
      <p:sp>
        <p:nvSpPr>
          <p:cNvPr id="18" name="Text 13"/>
          <p:cNvSpPr/>
          <p:nvPr/>
        </p:nvSpPr>
        <p:spPr>
          <a:xfrm>
            <a:off x="9382958" y="5085278"/>
            <a:ext cx="2350651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Ferramentas e bibliotecas</a:t>
            </a:r>
            <a:endParaRPr lang="en-US" sz="1600" dirty="0"/>
          </a:p>
        </p:txBody>
      </p:sp>
      <p:sp>
        <p:nvSpPr>
          <p:cNvPr id="19" name="Shape 14"/>
          <p:cNvSpPr/>
          <p:nvPr/>
        </p:nvSpPr>
        <p:spPr>
          <a:xfrm>
            <a:off x="9229725" y="5632371"/>
            <a:ext cx="4642009" cy="11430"/>
          </a:xfrm>
          <a:prstGeom prst="roundRect">
            <a:avLst>
              <a:gd name="adj" fmla="val 1608784"/>
            </a:avLst>
          </a:prstGeom>
          <a:solidFill>
            <a:srgbClr val="FC8337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8073" y="5667494"/>
            <a:ext cx="4160758" cy="1258967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7474744" y="6117431"/>
            <a:ext cx="287298" cy="359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22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4</a:t>
            </a:r>
            <a:endParaRPr lang="en-US" sz="2250" dirty="0"/>
          </a:p>
        </p:txBody>
      </p:sp>
      <p:sp>
        <p:nvSpPr>
          <p:cNvPr id="22" name="Text 16"/>
          <p:cNvSpPr/>
          <p:nvPr/>
        </p:nvSpPr>
        <p:spPr>
          <a:xfrm>
            <a:off x="9903143" y="5871805"/>
            <a:ext cx="2553891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Dart</a:t>
            </a:r>
            <a:endParaRPr lang="en-US" sz="2000" dirty="0"/>
          </a:p>
        </p:txBody>
      </p:sp>
      <p:sp>
        <p:nvSpPr>
          <p:cNvPr id="23" name="Text 17"/>
          <p:cNvSpPr/>
          <p:nvPr/>
        </p:nvSpPr>
        <p:spPr>
          <a:xfrm>
            <a:off x="9903143" y="6395323"/>
            <a:ext cx="3041333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Linguagem de programação base</a:t>
            </a:r>
            <a:endParaRPr lang="en-US" sz="1600" dirty="0"/>
          </a:p>
        </p:txBody>
      </p:sp>
      <p:sp>
        <p:nvSpPr>
          <p:cNvPr id="24" name="Text 18"/>
          <p:cNvSpPr/>
          <p:nvPr/>
        </p:nvSpPr>
        <p:spPr>
          <a:xfrm>
            <a:off x="5517118" y="7156252"/>
            <a:ext cx="8405693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0445" y="550902"/>
            <a:ext cx="9209603" cy="625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0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O Que São Widgets e Como Funcionam?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00445" y="1656397"/>
            <a:ext cx="4312920" cy="25612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Widgets são os </a:t>
            </a:r>
            <a:r>
              <a:rPr lang="en-US" sz="1550" b="1" dirty="0">
                <a:solidFill>
                  <a:srgbClr val="E5E0DF"/>
                </a:solidFill>
                <a:latin typeface="Roboto Black" pitchFamily="34" charset="0"/>
                <a:ea typeface="Roboto Black" pitchFamily="34" charset="-122"/>
                <a:cs typeface="Roboto Black" pitchFamily="34" charset="-120"/>
              </a:rPr>
              <a:t>blocos de construção</a:t>
            </a:r>
            <a:r>
              <a:rPr lang="en-US" sz="15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 fundamentais de qualquer aplicativo Flutter. Eles definem desde elementos visuais simples até estruturas complexas de layout. No Flutter, existem três categorias principais: </a:t>
            </a:r>
            <a:r>
              <a:rPr lang="en-US" sz="1550" b="1" dirty="0">
                <a:solidFill>
                  <a:srgbClr val="E5E0DF"/>
                </a:solidFill>
                <a:latin typeface="Roboto Black" pitchFamily="34" charset="0"/>
                <a:ea typeface="Roboto Black" pitchFamily="34" charset="-122"/>
                <a:cs typeface="Roboto Black" pitchFamily="34" charset="-120"/>
              </a:rPr>
              <a:t>Widgets visuais</a:t>
            </a:r>
            <a:r>
              <a:rPr lang="en-US" sz="15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 (como Text e Button), </a:t>
            </a:r>
            <a:r>
              <a:rPr lang="en-US" sz="1550" b="1" dirty="0">
                <a:solidFill>
                  <a:srgbClr val="E5E0DF"/>
                </a:solidFill>
                <a:latin typeface="Roboto Black" pitchFamily="34" charset="0"/>
                <a:ea typeface="Roboto Black" pitchFamily="34" charset="-122"/>
                <a:cs typeface="Roboto Black" pitchFamily="34" charset="-120"/>
              </a:rPr>
              <a:t>estruturais</a:t>
            </a:r>
            <a:r>
              <a:rPr lang="en-US" sz="15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 (como Column e Row) e </a:t>
            </a:r>
            <a:r>
              <a:rPr lang="en-US" sz="1550" b="1" dirty="0">
                <a:solidFill>
                  <a:srgbClr val="E5E0DF"/>
                </a:solidFill>
                <a:latin typeface="Roboto Black" pitchFamily="34" charset="0"/>
                <a:ea typeface="Roboto Black" pitchFamily="34" charset="-122"/>
                <a:cs typeface="Roboto Black" pitchFamily="34" charset="-120"/>
              </a:rPr>
              <a:t>funcionais</a:t>
            </a:r>
            <a:r>
              <a:rPr lang="en-US" sz="15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 (como GestureDetector).</a:t>
            </a:r>
            <a:endParaRPr lang="en-US" sz="1550" dirty="0"/>
          </a:p>
        </p:txBody>
      </p:sp>
      <p:sp>
        <p:nvSpPr>
          <p:cNvPr id="4" name="Text 2"/>
          <p:cNvSpPr/>
          <p:nvPr/>
        </p:nvSpPr>
        <p:spPr>
          <a:xfrm>
            <a:off x="700445" y="4397693"/>
            <a:ext cx="4312920" cy="19209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A interface de um aplicativo Flutter é organizada em uma </a:t>
            </a:r>
            <a:r>
              <a:rPr lang="en-US" sz="1550" b="1" dirty="0">
                <a:solidFill>
                  <a:srgbClr val="E5E0DF"/>
                </a:solidFill>
                <a:latin typeface="Roboto Black" pitchFamily="34" charset="0"/>
                <a:ea typeface="Roboto Black" pitchFamily="34" charset="-122"/>
                <a:cs typeface="Roboto Black" pitchFamily="34" charset="-120"/>
              </a:rPr>
              <a:t>árvore de Widgets</a:t>
            </a:r>
            <a:r>
              <a:rPr lang="en-US" sz="15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, onde cada elemento é um nó que pode conter outros widgets como filhos. Esta estrutura hierárquica permite criar interfaces complexas de forma organizada e facilita a reutilização de componentes.</a:t>
            </a:r>
            <a:endParaRPr lang="en-US" sz="15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141" y="1701522"/>
            <a:ext cx="1000601" cy="155305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809899" y="1901547"/>
            <a:ext cx="2501741" cy="3126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Widget Raiz</a:t>
            </a:r>
            <a:endParaRPr lang="en-US" sz="1950" dirty="0"/>
          </a:p>
        </p:txBody>
      </p:sp>
      <p:sp>
        <p:nvSpPr>
          <p:cNvPr id="7" name="Text 4"/>
          <p:cNvSpPr/>
          <p:nvPr/>
        </p:nvSpPr>
        <p:spPr>
          <a:xfrm>
            <a:off x="6809899" y="2414230"/>
            <a:ext cx="7127557" cy="6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MaterialApp ou CupertinoApp que define o tema e comportamento global do aplicativo.</a:t>
            </a:r>
            <a:endParaRPr lang="en-US" sz="15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9141" y="3254573"/>
            <a:ext cx="1000601" cy="123289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809899" y="3454598"/>
            <a:ext cx="2501741" cy="3126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Widgets de Estrutura</a:t>
            </a:r>
            <a:endParaRPr lang="en-US" sz="1950" dirty="0"/>
          </a:p>
        </p:txBody>
      </p:sp>
      <p:sp>
        <p:nvSpPr>
          <p:cNvPr id="10" name="Text 6"/>
          <p:cNvSpPr/>
          <p:nvPr/>
        </p:nvSpPr>
        <p:spPr>
          <a:xfrm>
            <a:off x="6809899" y="3967282"/>
            <a:ext cx="7127557" cy="3201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Scaffold, AppBar, Drawer que definem a estrutura básica das telas.</a:t>
            </a:r>
            <a:endParaRPr lang="en-US" sz="15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9141" y="4487466"/>
            <a:ext cx="1000601" cy="123289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6809899" y="4687491"/>
            <a:ext cx="2501741" cy="3126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Widgets de Layout</a:t>
            </a:r>
            <a:endParaRPr lang="en-US" sz="1950" dirty="0"/>
          </a:p>
        </p:txBody>
      </p:sp>
      <p:sp>
        <p:nvSpPr>
          <p:cNvPr id="13" name="Text 8"/>
          <p:cNvSpPr/>
          <p:nvPr/>
        </p:nvSpPr>
        <p:spPr>
          <a:xfrm>
            <a:off x="6809899" y="5200174"/>
            <a:ext cx="7127557" cy="3201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Row, Column, Stack que organizam outros widgets na tela.</a:t>
            </a:r>
            <a:endParaRPr lang="en-US" sz="15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9141" y="5720358"/>
            <a:ext cx="1000601" cy="1232892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6809899" y="5920383"/>
            <a:ext cx="2501741" cy="3126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Widgets Básicos</a:t>
            </a:r>
            <a:endParaRPr lang="en-US" sz="1950" dirty="0"/>
          </a:p>
        </p:txBody>
      </p:sp>
      <p:sp>
        <p:nvSpPr>
          <p:cNvPr id="16" name="Text 10"/>
          <p:cNvSpPr/>
          <p:nvPr/>
        </p:nvSpPr>
        <p:spPr>
          <a:xfrm>
            <a:off x="6809899" y="6433066"/>
            <a:ext cx="7127557" cy="3201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Text, Image, Button que representam os elementos visuais finais.</a:t>
            </a:r>
            <a:endParaRPr lang="en-US" sz="1550" dirty="0"/>
          </a:p>
        </p:txBody>
      </p:sp>
      <p:sp>
        <p:nvSpPr>
          <p:cNvPr id="17" name="Text 11"/>
          <p:cNvSpPr/>
          <p:nvPr/>
        </p:nvSpPr>
        <p:spPr>
          <a:xfrm>
            <a:off x="5509141" y="7178397"/>
            <a:ext cx="8428315" cy="3201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endParaRPr lang="en-US" sz="15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61655"/>
            <a:ext cx="934271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StatelessWidget vs. StatefulWidget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024063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No Flutter, existem dois tipos principais de widgets para construção de interfaces: </a:t>
            </a:r>
            <a:r>
              <a:rPr lang="en-US" sz="1750" b="1" dirty="0">
                <a:solidFill>
                  <a:srgbClr val="E5E0DF"/>
                </a:solidFill>
                <a:latin typeface="Roboto Black" pitchFamily="34" charset="0"/>
                <a:ea typeface="Roboto Black" pitchFamily="34" charset="-122"/>
                <a:cs typeface="Roboto Black" pitchFamily="34" charset="-120"/>
              </a:rPr>
              <a:t>StatelessWidget</a:t>
            </a: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 e </a:t>
            </a:r>
            <a:r>
              <a:rPr lang="en-US" sz="1750" b="1" dirty="0">
                <a:solidFill>
                  <a:srgbClr val="E5E0DF"/>
                </a:solidFill>
                <a:latin typeface="Roboto Black" pitchFamily="34" charset="0"/>
                <a:ea typeface="Roboto Black" pitchFamily="34" charset="-122"/>
                <a:cs typeface="Roboto Black" pitchFamily="34" charset="-120"/>
              </a:rPr>
              <a:t>StatefulWidget</a:t>
            </a: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. O primeiro é </a:t>
            </a:r>
            <a:r>
              <a:rPr lang="en-US" sz="1750" b="1" dirty="0">
                <a:solidFill>
                  <a:srgbClr val="E5E0DF"/>
                </a:solidFill>
                <a:latin typeface="Roboto Black" pitchFamily="34" charset="0"/>
                <a:ea typeface="Roboto Black" pitchFamily="34" charset="-122"/>
                <a:cs typeface="Roboto Black" pitchFamily="34" charset="-120"/>
              </a:rPr>
              <a:t>imutável</a:t>
            </a: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, ideal para elementos fixos da interface que não mudam após serem renderizados, como textos estáticos ou ícones.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005018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Já o </a:t>
            </a:r>
            <a:r>
              <a:rPr lang="en-US" sz="1750" b="1" dirty="0">
                <a:solidFill>
                  <a:srgbClr val="E5E0DF"/>
                </a:solidFill>
                <a:latin typeface="Roboto Black" pitchFamily="34" charset="0"/>
                <a:ea typeface="Roboto Black" pitchFamily="34" charset="-122"/>
                <a:cs typeface="Roboto Black" pitchFamily="34" charset="-120"/>
              </a:rPr>
              <a:t>StatefulWidget</a:t>
            </a: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 é </a:t>
            </a:r>
            <a:r>
              <a:rPr lang="en-US" sz="1750" b="1" dirty="0">
                <a:solidFill>
                  <a:srgbClr val="E5E0DF"/>
                </a:solidFill>
                <a:latin typeface="Roboto Black" pitchFamily="34" charset="0"/>
                <a:ea typeface="Roboto Black" pitchFamily="34" charset="-122"/>
                <a:cs typeface="Roboto Black" pitchFamily="34" charset="-120"/>
              </a:rPr>
              <a:t>mutável</a:t>
            </a: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, permitindo que a interface seja atualizada dinamicamente em resposta às interações do usuário ou outros eventos. Um exemplo prático é um contador simples, onde o número exibido muda cada vez que um botão é pressionado, demonstrando o poder do gerenciamento de estado no Flutter.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5756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StatelessWidget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515683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Imutável após construção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59903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Mais leve e eficiente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604123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Ideal para conteúdo estático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648342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Método principal: build()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692562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Exemplo: texto fixo, ícones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45756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StatefulWidget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7599521" y="515683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Pode mudar durante o ciclo de vida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559903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Gerencia seu próprio estado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99521" y="604123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Usado para interfaces interativas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99521" y="648342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Métodos: createState() e setState()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599521" y="692562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Exemplo: formulários, contadores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06291"/>
            <a:ext cx="884372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Exemplo Prático: StatelessWidget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059305"/>
            <a:ext cx="624470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O </a:t>
            </a:r>
            <a:r>
              <a:rPr lang="en-US" sz="1750" b="1" dirty="0">
                <a:solidFill>
                  <a:srgbClr val="E5E0DF"/>
                </a:solidFill>
                <a:latin typeface="Roboto Black" pitchFamily="34" charset="0"/>
                <a:ea typeface="Roboto Black" pitchFamily="34" charset="-122"/>
                <a:cs typeface="Roboto Black" pitchFamily="34" charset="-120"/>
              </a:rPr>
              <a:t>StatelessWidget</a:t>
            </a: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 é perfeito para componentes de interface que não precisam mudar seu estado interno. No exemplo abaixo, criamos um widget simples que exibe um texto centralizado na tela com o conteúdo "Olá, Flutter!" em um tamanho de fonte específico.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077891"/>
            <a:ext cx="624470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Como podemos observar, o método </a:t>
            </a:r>
            <a:r>
              <a:rPr lang="en-US" sz="1750" b="1" dirty="0">
                <a:solidFill>
                  <a:srgbClr val="E5E0DF"/>
                </a:solidFill>
                <a:latin typeface="Roboto Black" pitchFamily="34" charset="0"/>
                <a:ea typeface="Roboto Black" pitchFamily="34" charset="-122"/>
                <a:cs typeface="Roboto Black" pitchFamily="34" charset="-120"/>
              </a:rPr>
              <a:t>build</a:t>
            </a: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 é o coração de qualquer StatelessWidget, sendo responsável por retornar a árvore de widgets que define a aparência do componente. Uma vez renderizado, este widget permanecerá inalterado até que seja reconstruído por completo.</a:t>
            </a:r>
            <a:endParaRPr lang="en-US" sz="1750" dirty="0"/>
          </a:p>
        </p:txBody>
      </p:sp>
      <p:sp>
        <p:nvSpPr>
          <p:cNvPr id="5" name="Shape 3"/>
          <p:cNvSpPr/>
          <p:nvPr/>
        </p:nvSpPr>
        <p:spPr>
          <a:xfrm>
            <a:off x="7599521" y="2110383"/>
            <a:ext cx="6244709" cy="5057775"/>
          </a:xfrm>
          <a:prstGeom prst="roundRect">
            <a:avLst>
              <a:gd name="adj" fmla="val 4036"/>
            </a:avLst>
          </a:prstGeom>
          <a:solidFill>
            <a:srgbClr val="4B1E0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Shape 4"/>
          <p:cNvSpPr/>
          <p:nvPr/>
        </p:nvSpPr>
        <p:spPr>
          <a:xfrm>
            <a:off x="7588210" y="2110383"/>
            <a:ext cx="6267331" cy="5057775"/>
          </a:xfrm>
          <a:prstGeom prst="roundRect">
            <a:avLst>
              <a:gd name="adj" fmla="val 673"/>
            </a:avLst>
          </a:prstGeom>
          <a:solidFill>
            <a:srgbClr val="4B1E0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Text 5"/>
          <p:cNvSpPr/>
          <p:nvPr/>
        </p:nvSpPr>
        <p:spPr>
          <a:xfrm>
            <a:off x="7815024" y="2280404"/>
            <a:ext cx="5813703" cy="47177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MyStatelessWidget 
      extends StatelessWidget {
  @override
  Widget build(BuildContext context) {
    return Center(
      child: Text(
        'Olá, Flutter!',
        style: TextStyle(fontSize: 24),
      ),
    );
  }
}
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51046"/>
            <a:ext cx="884372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Exemplo Prático: StatelessWidget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00406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2622113"/>
            <a:ext cx="170021" cy="1306949"/>
          </a:xfrm>
          <a:prstGeom prst="roundRect">
            <a:avLst>
              <a:gd name="adj" fmla="val 120071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5" name="Text 3"/>
          <p:cNvSpPr/>
          <p:nvPr/>
        </p:nvSpPr>
        <p:spPr>
          <a:xfrm>
            <a:off x="1303973" y="26221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Criar Classe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303973" y="3203258"/>
            <a:ext cx="573452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Estender StatelessWidget e implementar o método build obrigatório.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1133951" y="4155877"/>
            <a:ext cx="170021" cy="1306949"/>
          </a:xfrm>
          <a:prstGeom prst="roundRect">
            <a:avLst>
              <a:gd name="adj" fmla="val 120071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8" name="Text 6"/>
          <p:cNvSpPr/>
          <p:nvPr/>
        </p:nvSpPr>
        <p:spPr>
          <a:xfrm>
            <a:off x="1644134" y="41558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Definir Interface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1644134" y="4737021"/>
            <a:ext cx="539436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Retornar widgets que compõem a interface visual desejada.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1474232" y="5689640"/>
            <a:ext cx="170021" cy="1306949"/>
          </a:xfrm>
          <a:prstGeom prst="roundRect">
            <a:avLst>
              <a:gd name="adj" fmla="val 120071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1" name="Text 9"/>
          <p:cNvSpPr/>
          <p:nvPr/>
        </p:nvSpPr>
        <p:spPr>
          <a:xfrm>
            <a:off x="1984415" y="56896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Utilizar Widget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1984415" y="6270784"/>
            <a:ext cx="505408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Incorporar o widget criado em qualquer parte da árvore de widgets do aplicativo.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7599521" y="2055138"/>
            <a:ext cx="6244709" cy="5057775"/>
          </a:xfrm>
          <a:prstGeom prst="roundRect">
            <a:avLst>
              <a:gd name="adj" fmla="val 4036"/>
            </a:avLst>
          </a:prstGeom>
          <a:solidFill>
            <a:srgbClr val="4B1E0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4" name="Shape 12"/>
          <p:cNvSpPr/>
          <p:nvPr/>
        </p:nvSpPr>
        <p:spPr>
          <a:xfrm>
            <a:off x="7588210" y="2055138"/>
            <a:ext cx="6267331" cy="5057775"/>
          </a:xfrm>
          <a:prstGeom prst="roundRect">
            <a:avLst>
              <a:gd name="adj" fmla="val 673"/>
            </a:avLst>
          </a:prstGeom>
          <a:solidFill>
            <a:srgbClr val="4B1E0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5" name="Text 13"/>
          <p:cNvSpPr/>
          <p:nvPr/>
        </p:nvSpPr>
        <p:spPr>
          <a:xfrm>
            <a:off x="7815024" y="2225159"/>
            <a:ext cx="5813703" cy="47177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MyStatelessWidget 
      extends StatelessWidget {
  @override
  Widget build(BuildContext context) {
    return Center(
      child: Text(
        'Olá, Flutter!',
        style: TextStyle(fontSize: 24),
      ),
    );
  }
}
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1397" y="551259"/>
            <a:ext cx="7529274" cy="6262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0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Exemplo Prático: StatefulWidget</a:t>
            </a:r>
            <a:endParaRPr lang="en-US" sz="3900" dirty="0"/>
          </a:p>
        </p:txBody>
      </p:sp>
      <p:sp>
        <p:nvSpPr>
          <p:cNvPr id="3" name="Shape 1"/>
          <p:cNvSpPr/>
          <p:nvPr/>
        </p:nvSpPr>
        <p:spPr>
          <a:xfrm>
            <a:off x="701397" y="1703546"/>
            <a:ext cx="6369368" cy="5108258"/>
          </a:xfrm>
          <a:prstGeom prst="roundRect">
            <a:avLst>
              <a:gd name="adj" fmla="val 3531"/>
            </a:avLst>
          </a:prstGeom>
          <a:solidFill>
            <a:srgbClr val="4B1E0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Shape 2"/>
          <p:cNvSpPr/>
          <p:nvPr/>
        </p:nvSpPr>
        <p:spPr>
          <a:xfrm>
            <a:off x="691396" y="1703546"/>
            <a:ext cx="6389370" cy="5108258"/>
          </a:xfrm>
          <a:prstGeom prst="roundRect">
            <a:avLst>
              <a:gd name="adj" fmla="val 589"/>
            </a:avLst>
          </a:prstGeom>
          <a:solidFill>
            <a:srgbClr val="4B1E0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Text 3"/>
          <p:cNvSpPr/>
          <p:nvPr/>
        </p:nvSpPr>
        <p:spPr>
          <a:xfrm>
            <a:off x="891778" y="1853803"/>
            <a:ext cx="5988606" cy="4807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MyStatefulWidget 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extends StatefulWidget {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@override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_MyStatefulWidgetState createState() 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=&gt; _MyStatefulWidgetState();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_MyStatefulWidgetState extends State {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int contador = 0;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void incrementar() {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setState(() {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contador++;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});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}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701397" y="7037189"/>
            <a:ext cx="6369368" cy="3205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endParaRPr lang="en-US" sz="1550" dirty="0"/>
          </a:p>
        </p:txBody>
      </p:sp>
      <p:sp>
        <p:nvSpPr>
          <p:cNvPr id="7" name="Shape 5"/>
          <p:cNvSpPr/>
          <p:nvPr/>
        </p:nvSpPr>
        <p:spPr>
          <a:xfrm>
            <a:off x="7567255" y="1703546"/>
            <a:ext cx="6369368" cy="5749290"/>
          </a:xfrm>
          <a:prstGeom prst="roundRect">
            <a:avLst>
              <a:gd name="adj" fmla="val 3137"/>
            </a:avLst>
          </a:prstGeom>
          <a:solidFill>
            <a:srgbClr val="4B1E0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Shape 6"/>
          <p:cNvSpPr/>
          <p:nvPr/>
        </p:nvSpPr>
        <p:spPr>
          <a:xfrm>
            <a:off x="7557254" y="1703546"/>
            <a:ext cx="6389370" cy="5749290"/>
          </a:xfrm>
          <a:prstGeom prst="roundRect">
            <a:avLst>
              <a:gd name="adj" fmla="val 523"/>
            </a:avLst>
          </a:prstGeom>
          <a:solidFill>
            <a:srgbClr val="4B1E0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Text 7"/>
          <p:cNvSpPr/>
          <p:nvPr/>
        </p:nvSpPr>
        <p:spPr>
          <a:xfrm>
            <a:off x="7757636" y="1853803"/>
            <a:ext cx="5988606" cy="54487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@override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Widget build(BuildContext context) {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return Column(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mainAxisAlignment: 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MainAxisAlignment.center,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children: [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Text('Contagem: $contador', 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style: 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 TextStyle(fontSize: 24)),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ElevatedButton(onPressed: 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incrementar, 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child: 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 Text('Incrementar')),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],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);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}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5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8669" y="611862"/>
            <a:ext cx="8357711" cy="6953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Exemplo Prático: StatefulWidget</a:t>
            </a:r>
            <a:endParaRPr lang="en-US" sz="4350" dirty="0"/>
          </a:p>
        </p:txBody>
      </p:sp>
      <p:sp>
        <p:nvSpPr>
          <p:cNvPr id="3" name="Text 1"/>
          <p:cNvSpPr/>
          <p:nvPr/>
        </p:nvSpPr>
        <p:spPr>
          <a:xfrm>
            <a:off x="778669" y="1752124"/>
            <a:ext cx="13073063" cy="10679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O </a:t>
            </a:r>
            <a:r>
              <a:rPr lang="en-US" sz="1750" b="1" dirty="0">
                <a:solidFill>
                  <a:srgbClr val="E5E0DF"/>
                </a:solidFill>
                <a:latin typeface="Roboto Black" pitchFamily="34" charset="0"/>
                <a:ea typeface="Roboto Black" pitchFamily="34" charset="-122"/>
                <a:cs typeface="Roboto Black" pitchFamily="34" charset="-120"/>
              </a:rPr>
              <a:t>StatefulWidget</a:t>
            </a: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 é composto por duas classes: o widget em si e uma classe State associada. No exemplo abaixo, criamos um contador que incrementa seu valor cada vez que o botão é pressionado, demonstrando como o estado pode ser alterado dinamicamente.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78669" y="3070384"/>
            <a:ext cx="13073063" cy="7119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O método </a:t>
            </a:r>
            <a:r>
              <a:rPr lang="en-US" sz="1750" b="1" dirty="0">
                <a:solidFill>
                  <a:srgbClr val="E5E0DF"/>
                </a:solidFill>
                <a:latin typeface="Roboto Black" pitchFamily="34" charset="0"/>
                <a:ea typeface="Roboto Black" pitchFamily="34" charset="-122"/>
                <a:cs typeface="Roboto Black" pitchFamily="34" charset="-120"/>
              </a:rPr>
              <a:t>setState()</a:t>
            </a: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 é fundamental, pois notifica o framework que o estado interno mudou, provocando uma reconstrução da interface para refletir o novo valor. Esta é a essência da reatividade no Flutter, permitindo interfaces dinâmicas e interativas.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2370058" y="4267676"/>
            <a:ext cx="2781181" cy="347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Criar StatefulWidget</a:t>
            </a: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778669" y="4748808"/>
            <a:ext cx="4372570" cy="7119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Implementar createState() que retorna o objeto de estado.</a:t>
            </a:r>
            <a:endParaRPr lang="en-US" sz="175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971" y="4032647"/>
            <a:ext cx="3660458" cy="3660458"/>
          </a:xfrm>
          <a:prstGeom prst="rect">
            <a:avLst/>
          </a:prstGeom>
        </p:spPr>
      </p:pic>
      <p:sp>
        <p:nvSpPr>
          <p:cNvPr id="8" name="Shape 5"/>
          <p:cNvSpPr/>
          <p:nvPr/>
        </p:nvSpPr>
        <p:spPr>
          <a:xfrm>
            <a:off x="5791379" y="4339054"/>
            <a:ext cx="556141" cy="556141"/>
          </a:xfrm>
          <a:prstGeom prst="roundRect">
            <a:avLst>
              <a:gd name="adj" fmla="val 1642543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9" name="Text 6"/>
          <p:cNvSpPr/>
          <p:nvPr/>
        </p:nvSpPr>
        <p:spPr>
          <a:xfrm>
            <a:off x="5944255" y="4460736"/>
            <a:ext cx="250269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19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1</a:t>
            </a:r>
            <a:endParaRPr lang="en-US" sz="1950" dirty="0"/>
          </a:p>
        </p:txBody>
      </p:sp>
      <p:sp>
        <p:nvSpPr>
          <p:cNvPr id="10" name="Text 7"/>
          <p:cNvSpPr/>
          <p:nvPr/>
        </p:nvSpPr>
        <p:spPr>
          <a:xfrm>
            <a:off x="9479161" y="4267676"/>
            <a:ext cx="2781181" cy="347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Definir Classe State</a:t>
            </a:r>
            <a:endParaRPr lang="en-US" sz="2150" dirty="0"/>
          </a:p>
        </p:txBody>
      </p:sp>
      <p:sp>
        <p:nvSpPr>
          <p:cNvPr id="11" name="Text 8"/>
          <p:cNvSpPr/>
          <p:nvPr/>
        </p:nvSpPr>
        <p:spPr>
          <a:xfrm>
            <a:off x="9479161" y="4748808"/>
            <a:ext cx="4372570" cy="7119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Criar classe que estende State com as variáveis de estado.</a:t>
            </a:r>
            <a:endParaRPr lang="en-US" sz="1750" dirty="0"/>
          </a:p>
        </p:txBody>
      </p:sp>
      <p:pic>
        <p:nvPicPr>
          <p:cNvPr id="12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4971" y="4032647"/>
            <a:ext cx="3660458" cy="3660458"/>
          </a:xfrm>
          <a:prstGeom prst="rect">
            <a:avLst/>
          </a:prstGeom>
        </p:spPr>
      </p:pic>
      <p:sp>
        <p:nvSpPr>
          <p:cNvPr id="13" name="Shape 9"/>
          <p:cNvSpPr/>
          <p:nvPr/>
        </p:nvSpPr>
        <p:spPr>
          <a:xfrm>
            <a:off x="8282761" y="4339054"/>
            <a:ext cx="556141" cy="556141"/>
          </a:xfrm>
          <a:prstGeom prst="roundRect">
            <a:avLst>
              <a:gd name="adj" fmla="val 1642543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4" name="Text 10"/>
          <p:cNvSpPr/>
          <p:nvPr/>
        </p:nvSpPr>
        <p:spPr>
          <a:xfrm>
            <a:off x="8435638" y="4460736"/>
            <a:ext cx="250269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19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2</a:t>
            </a:r>
            <a:endParaRPr lang="en-US" sz="1950" dirty="0"/>
          </a:p>
        </p:txBody>
      </p:sp>
      <p:sp>
        <p:nvSpPr>
          <p:cNvPr id="15" name="Text 11"/>
          <p:cNvSpPr/>
          <p:nvPr/>
        </p:nvSpPr>
        <p:spPr>
          <a:xfrm>
            <a:off x="9479161" y="6264831"/>
            <a:ext cx="2781181" cy="347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Implementar build()</a:t>
            </a:r>
            <a:endParaRPr lang="en-US" sz="2150" dirty="0"/>
          </a:p>
        </p:txBody>
      </p:sp>
      <p:sp>
        <p:nvSpPr>
          <p:cNvPr id="16" name="Text 12"/>
          <p:cNvSpPr/>
          <p:nvPr/>
        </p:nvSpPr>
        <p:spPr>
          <a:xfrm>
            <a:off x="9479161" y="6745962"/>
            <a:ext cx="4372570" cy="7119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Construir a interface baseada no estado atual.</a:t>
            </a:r>
            <a:endParaRPr lang="en-US" sz="1750" dirty="0"/>
          </a:p>
        </p:txBody>
      </p:sp>
      <p:pic>
        <p:nvPicPr>
          <p:cNvPr id="1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4971" y="4032647"/>
            <a:ext cx="3660458" cy="3660458"/>
          </a:xfrm>
          <a:prstGeom prst="rect">
            <a:avLst/>
          </a:prstGeom>
        </p:spPr>
      </p:pic>
      <p:sp>
        <p:nvSpPr>
          <p:cNvPr id="18" name="Shape 13"/>
          <p:cNvSpPr/>
          <p:nvPr/>
        </p:nvSpPr>
        <p:spPr>
          <a:xfrm>
            <a:off x="8282761" y="6830437"/>
            <a:ext cx="556141" cy="556141"/>
          </a:xfrm>
          <a:prstGeom prst="roundRect">
            <a:avLst>
              <a:gd name="adj" fmla="val 1642543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9" name="Text 14"/>
          <p:cNvSpPr/>
          <p:nvPr/>
        </p:nvSpPr>
        <p:spPr>
          <a:xfrm>
            <a:off x="8435638" y="6952119"/>
            <a:ext cx="250269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19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3</a:t>
            </a:r>
            <a:endParaRPr lang="en-US" sz="1950" dirty="0"/>
          </a:p>
        </p:txBody>
      </p:sp>
      <p:sp>
        <p:nvSpPr>
          <p:cNvPr id="20" name="Text 15"/>
          <p:cNvSpPr/>
          <p:nvPr/>
        </p:nvSpPr>
        <p:spPr>
          <a:xfrm>
            <a:off x="2370058" y="6264831"/>
            <a:ext cx="2781181" cy="347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Atualizar Estado</a:t>
            </a:r>
            <a:endParaRPr lang="en-US" sz="2150" dirty="0"/>
          </a:p>
        </p:txBody>
      </p:sp>
      <p:sp>
        <p:nvSpPr>
          <p:cNvPr id="21" name="Text 16"/>
          <p:cNvSpPr/>
          <p:nvPr/>
        </p:nvSpPr>
        <p:spPr>
          <a:xfrm>
            <a:off x="778669" y="6745962"/>
            <a:ext cx="4372570" cy="7119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Usar setState() para modificar variáveis e reconstruir a UI.</a:t>
            </a:r>
            <a:endParaRPr lang="en-US" sz="1750" dirty="0"/>
          </a:p>
        </p:txBody>
      </p:sp>
      <p:pic>
        <p:nvPicPr>
          <p:cNvPr id="2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4971" y="4032647"/>
            <a:ext cx="3660458" cy="3660458"/>
          </a:xfrm>
          <a:prstGeom prst="rect">
            <a:avLst/>
          </a:prstGeom>
        </p:spPr>
      </p:pic>
      <p:sp>
        <p:nvSpPr>
          <p:cNvPr id="23" name="Shape 17"/>
          <p:cNvSpPr/>
          <p:nvPr/>
        </p:nvSpPr>
        <p:spPr>
          <a:xfrm>
            <a:off x="5791379" y="6830437"/>
            <a:ext cx="556141" cy="556141"/>
          </a:xfrm>
          <a:prstGeom prst="roundRect">
            <a:avLst>
              <a:gd name="adj" fmla="val 1642543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24" name="Text 18"/>
          <p:cNvSpPr/>
          <p:nvPr/>
        </p:nvSpPr>
        <p:spPr>
          <a:xfrm>
            <a:off x="5944255" y="6952119"/>
            <a:ext cx="250269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19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4</a:t>
            </a:r>
            <a:endParaRPr lang="en-US" sz="19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>
                <a:extLst>
                  <a:ext uri="{FF2B5EF4-FFF2-40B4-BE49-F238E27FC236}">
                    <a16:creationId xmlns:a16="http://schemas.microsoft.com/office/drawing/2014/main" id="{67434655-9057-8C00-EA40-25B1C0443F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2039353"/>
                  </p:ext>
                </p:extLst>
              </p:nvPr>
            </p:nvGraphicFramePr>
            <p:xfrm>
              <a:off x="0" y="0"/>
              <a:ext cx="14630400" cy="82296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Suplemento 1">
                <a:extLst>
                  <a:ext uri="{FF2B5EF4-FFF2-40B4-BE49-F238E27FC236}">
                    <a16:creationId xmlns:a16="http://schemas.microsoft.com/office/drawing/2014/main" id="{67434655-9057-8C00-EA40-25B1C0443F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4630400" cy="822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530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webextension1.xml><?xml version="1.0" encoding="utf-8"?>
<we:webextension xmlns:we="http://schemas.microsoft.com/office/webextensions/webextension/2010/11" id="{9AA8C8BE-200C-1F46-9027-251DC0EC5219}">
  <we:reference id="wa200004824" version="2.0.1.0" store="pt-BR" storeType="OMEX"/>
  <we:alternateReferences>
    <we:reference id="wa200004824" version="2.0.1.0" store="wa200004824" storeType="OMEX"/>
  </we:alternateReferences>
  <we:properties>
    <we:property name="dataSlidePPT" value="{&quot;activePresentationId&quot;:6686528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1064</Words>
  <Application>Microsoft Macintosh PowerPoint</Application>
  <PresentationFormat>Personalizar</PresentationFormat>
  <Paragraphs>113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Roboto Medium</vt:lpstr>
      <vt:lpstr>Arial</vt:lpstr>
      <vt:lpstr>Consolas</vt:lpstr>
      <vt:lpstr>Roboto Black</vt:lpstr>
      <vt:lpstr>Saira Medium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Everton Coimbra de Araújo</cp:lastModifiedBy>
  <cp:revision>4</cp:revision>
  <dcterms:created xsi:type="dcterms:W3CDTF">2025-03-21T10:33:05Z</dcterms:created>
  <dcterms:modified xsi:type="dcterms:W3CDTF">2025-04-03T13:34:12Z</dcterms:modified>
</cp:coreProperties>
</file>