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ADLaM Display" panose="02010000000000000000" pitchFamily="2" charset="77"/>
      <p:regular r:id="rId12"/>
    </p:embeddedFont>
    <p:embeddedFont>
      <p:font typeface="Barlow" pitchFamily="2" charset="77"/>
      <p:regular r:id="rId13"/>
      <p:bold r:id="rId14"/>
      <p:italic r:id="rId15"/>
      <p:boldItalic r:id="rId16"/>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7"/>
    <p:restoredTop sz="94610"/>
  </p:normalViewPr>
  <p:slideViewPr>
    <p:cSldViewPr snapToGrid="0" snapToObjects="1">
      <p:cViewPr varScale="1">
        <p:scale>
          <a:sx n="102" d="100"/>
          <a:sy n="102"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27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1/relationships/webextension" Target="../webextensions/webextension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67462" y="1070610"/>
            <a:ext cx="7381875" cy="1398508"/>
          </a:xfrm>
          <a:prstGeom prst="rect">
            <a:avLst/>
          </a:prstGeom>
          <a:noFill/>
          <a:ln/>
        </p:spPr>
        <p:txBody>
          <a:bodyPr wrap="square" lIns="0" tIns="0" rIns="0" bIns="0" rtlCol="0" anchor="t"/>
          <a:lstStyle/>
          <a:p>
            <a:pPr marL="0" indent="0" algn="l">
              <a:lnSpc>
                <a:spcPts val="5500"/>
              </a:lnSpc>
              <a:buNone/>
            </a:pPr>
            <a:r>
              <a:rPr lang="en-US" sz="44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Introdução ao .NET e ao Desenvolvimento Backend</a:t>
            </a:r>
            <a:endParaRPr lang="en-US" sz="4400" dirty="0"/>
          </a:p>
        </p:txBody>
      </p:sp>
      <p:sp>
        <p:nvSpPr>
          <p:cNvPr id="4" name="Text 1"/>
          <p:cNvSpPr/>
          <p:nvPr/>
        </p:nvSpPr>
        <p:spPr>
          <a:xfrm>
            <a:off x="6367462" y="2846665"/>
            <a:ext cx="7381875" cy="1611630"/>
          </a:xfrm>
          <a:prstGeom prst="rect">
            <a:avLst/>
          </a:prstGeom>
          <a:noFill/>
          <a:ln/>
        </p:spPr>
        <p:txBody>
          <a:bodyPr wrap="square" lIns="0" tIns="0" rIns="0" bIns="0" rtlCol="0" anchor="t"/>
          <a:lstStyle/>
          <a:p>
            <a:pPr marL="0" indent="0" algn="l">
              <a:lnSpc>
                <a:spcPts val="3150"/>
              </a:lnSpc>
              <a:buNone/>
            </a:pPr>
            <a:r>
              <a:rPr lang="en-US" sz="1950" dirty="0">
                <a:solidFill>
                  <a:srgbClr val="E0E4E6"/>
                </a:solidFill>
                <a:latin typeface="Barlow" pitchFamily="34" charset="0"/>
                <a:ea typeface="Barlow" pitchFamily="34" charset="-122"/>
                <a:cs typeface="Barlow" pitchFamily="34" charset="-120"/>
              </a:rPr>
              <a:t>Bem-vindo ao guia completo sobre desenvolvimento backend com .NET. Esta apresentação explora os conceitos fundamentais da plataforma .NET, sua evolução histórica, componentes principais e vantagens para o desenvolvimento de aplicações de servidor.</a:t>
            </a:r>
            <a:endParaRPr lang="en-US" sz="1950" dirty="0"/>
          </a:p>
        </p:txBody>
      </p:sp>
      <p:sp>
        <p:nvSpPr>
          <p:cNvPr id="5" name="Text 2"/>
          <p:cNvSpPr/>
          <p:nvPr/>
        </p:nvSpPr>
        <p:spPr>
          <a:xfrm>
            <a:off x="6367462" y="4741426"/>
            <a:ext cx="7381875" cy="2417445"/>
          </a:xfrm>
          <a:prstGeom prst="rect">
            <a:avLst/>
          </a:prstGeom>
          <a:noFill/>
          <a:ln/>
        </p:spPr>
        <p:txBody>
          <a:bodyPr wrap="square" lIns="0" tIns="0" rIns="0" bIns="0" rtlCol="0" anchor="t"/>
          <a:lstStyle/>
          <a:p>
            <a:pPr marL="0" indent="0" algn="l">
              <a:lnSpc>
                <a:spcPts val="3150"/>
              </a:lnSpc>
              <a:buNone/>
            </a:pPr>
            <a:r>
              <a:rPr lang="en-US" sz="1950" dirty="0">
                <a:solidFill>
                  <a:srgbClr val="E0E4E6"/>
                </a:solidFill>
                <a:latin typeface="Barlow" pitchFamily="34" charset="0"/>
                <a:ea typeface="Barlow" pitchFamily="34" charset="-122"/>
                <a:cs typeface="Barlow" pitchFamily="34" charset="-120"/>
              </a:rPr>
              <a:t>O .NET é uma plataforma de desenvolvimento robusta e versátil criada pela Microsoft, que permite construir uma ampla gama de aplicações, incluindo sistemas para desktop, aplicações web, serviços backend, aplicativos móveis e soluções para nuvem. Trata-se de um ecossistema completo de ferramentas, bibliotecas e runtime que utiliza principalmente a linguagem C#.</a:t>
            </a:r>
            <a:endParaRPr lang="en-US" sz="1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67462" y="848558"/>
            <a:ext cx="4475798" cy="559356"/>
          </a:xfrm>
          <a:prstGeom prst="rect">
            <a:avLst/>
          </a:prstGeom>
          <a:noFill/>
          <a:ln/>
        </p:spPr>
        <p:txBody>
          <a:bodyPr wrap="none" lIns="0" tIns="0" rIns="0" bIns="0" rtlCol="0" anchor="t"/>
          <a:lstStyle/>
          <a:p>
            <a:pPr marL="0" indent="0" algn="l">
              <a:lnSpc>
                <a:spcPts val="4400"/>
              </a:lnSpc>
              <a:buNone/>
            </a:pPr>
            <a:r>
              <a:rPr lang="en-US" sz="35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O que é o .NET?</a:t>
            </a:r>
            <a:endParaRPr lang="en-US" sz="3500" dirty="0"/>
          </a:p>
        </p:txBody>
      </p:sp>
      <p:sp>
        <p:nvSpPr>
          <p:cNvPr id="4" name="Shape 1"/>
          <p:cNvSpPr/>
          <p:nvPr/>
        </p:nvSpPr>
        <p:spPr>
          <a:xfrm>
            <a:off x="6367462" y="1709976"/>
            <a:ext cx="3590330" cy="2460427"/>
          </a:xfrm>
          <a:prstGeom prst="roundRect">
            <a:avLst>
              <a:gd name="adj" fmla="val 12279"/>
            </a:avLst>
          </a:prstGeom>
          <a:solidFill>
            <a:srgbClr val="0A081B"/>
          </a:solidFill>
          <a:ln w="22860">
            <a:solidFill>
              <a:srgbClr val="16FFBB"/>
            </a:solidFill>
            <a:prstDash val="solid"/>
          </a:ln>
        </p:spPr>
        <p:txBody>
          <a:bodyPr/>
          <a:lstStyle/>
          <a:p>
            <a:endParaRPr lang="pt-BR"/>
          </a:p>
        </p:txBody>
      </p:sp>
      <p:sp>
        <p:nvSpPr>
          <p:cNvPr id="5" name="Text 2"/>
          <p:cNvSpPr/>
          <p:nvPr/>
        </p:nvSpPr>
        <p:spPr>
          <a:xfrm>
            <a:off x="6591657" y="1934170"/>
            <a:ext cx="2613898" cy="279797"/>
          </a:xfrm>
          <a:prstGeom prst="rect">
            <a:avLst/>
          </a:prstGeom>
          <a:noFill/>
          <a:ln/>
        </p:spPr>
        <p:txBody>
          <a:bodyPr wrap="none" lIns="0" tIns="0" rIns="0" bIns="0" rtlCol="0" anchor="t"/>
          <a:lstStyle/>
          <a:p>
            <a:pPr marL="0" indent="0" algn="l">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Plataforma Open-Source</a:t>
            </a:r>
            <a:endParaRPr lang="en-US" sz="1750" dirty="0"/>
          </a:p>
        </p:txBody>
      </p:sp>
      <p:sp>
        <p:nvSpPr>
          <p:cNvPr id="6" name="Text 3"/>
          <p:cNvSpPr/>
          <p:nvPr/>
        </p:nvSpPr>
        <p:spPr>
          <a:xfrm>
            <a:off x="6591657" y="2334697"/>
            <a:ext cx="3141940" cy="1611511"/>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O .NET é multiplataforma, permitindo que aplicações sejam executadas em diferentes sistemas operacionais como Windows, Linux e macOS.</a:t>
            </a:r>
            <a:endParaRPr lang="en-US" sz="1550" dirty="0"/>
          </a:p>
        </p:txBody>
      </p:sp>
      <p:sp>
        <p:nvSpPr>
          <p:cNvPr id="7" name="Shape 4"/>
          <p:cNvSpPr/>
          <p:nvPr/>
        </p:nvSpPr>
        <p:spPr>
          <a:xfrm>
            <a:off x="10159127" y="1709976"/>
            <a:ext cx="3590330" cy="2460427"/>
          </a:xfrm>
          <a:prstGeom prst="roundRect">
            <a:avLst>
              <a:gd name="adj" fmla="val 12279"/>
            </a:avLst>
          </a:prstGeom>
          <a:solidFill>
            <a:srgbClr val="0A081B"/>
          </a:solidFill>
          <a:ln w="22860">
            <a:solidFill>
              <a:srgbClr val="29DDDA"/>
            </a:solidFill>
            <a:prstDash val="solid"/>
          </a:ln>
        </p:spPr>
        <p:txBody>
          <a:bodyPr/>
          <a:lstStyle/>
          <a:p>
            <a:endParaRPr lang="pt-BR"/>
          </a:p>
        </p:txBody>
      </p:sp>
      <p:sp>
        <p:nvSpPr>
          <p:cNvPr id="8" name="Text 5"/>
          <p:cNvSpPr/>
          <p:nvPr/>
        </p:nvSpPr>
        <p:spPr>
          <a:xfrm>
            <a:off x="10383322" y="1934170"/>
            <a:ext cx="2958227" cy="279797"/>
          </a:xfrm>
          <a:prstGeom prst="rect">
            <a:avLst/>
          </a:prstGeom>
          <a:noFill/>
          <a:ln/>
        </p:spPr>
        <p:txBody>
          <a:bodyPr wrap="none" lIns="0" tIns="0" rIns="0" bIns="0" rtlCol="0" anchor="t"/>
          <a:lstStyle/>
          <a:p>
            <a:pPr marL="0" indent="0" algn="l">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Common Language Runtime</a:t>
            </a:r>
            <a:endParaRPr lang="en-US" sz="1750" dirty="0"/>
          </a:p>
        </p:txBody>
      </p:sp>
      <p:sp>
        <p:nvSpPr>
          <p:cNvPr id="9" name="Text 6"/>
          <p:cNvSpPr/>
          <p:nvPr/>
        </p:nvSpPr>
        <p:spPr>
          <a:xfrm>
            <a:off x="10383322" y="2334697"/>
            <a:ext cx="3141940" cy="1611511"/>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O CLR é responsável pela execução do código compilado em IL, proporcionando gerenciamento automático de memória, segurança de tipos e interoperabilidade.</a:t>
            </a:r>
            <a:endParaRPr lang="en-US" sz="1550" dirty="0"/>
          </a:p>
        </p:txBody>
      </p:sp>
      <p:sp>
        <p:nvSpPr>
          <p:cNvPr id="10" name="Shape 7"/>
          <p:cNvSpPr/>
          <p:nvPr/>
        </p:nvSpPr>
        <p:spPr>
          <a:xfrm>
            <a:off x="6367462" y="4371737"/>
            <a:ext cx="7381875" cy="1493520"/>
          </a:xfrm>
          <a:prstGeom prst="roundRect">
            <a:avLst>
              <a:gd name="adj" fmla="val 20229"/>
            </a:avLst>
          </a:prstGeom>
          <a:solidFill>
            <a:srgbClr val="0A081B"/>
          </a:solidFill>
          <a:ln w="22860">
            <a:solidFill>
              <a:srgbClr val="37A7E7"/>
            </a:solidFill>
            <a:prstDash val="solid"/>
          </a:ln>
        </p:spPr>
        <p:txBody>
          <a:bodyPr/>
          <a:lstStyle/>
          <a:p>
            <a:endParaRPr lang="pt-BR"/>
          </a:p>
        </p:txBody>
      </p:sp>
      <p:sp>
        <p:nvSpPr>
          <p:cNvPr id="11" name="Text 8"/>
          <p:cNvSpPr/>
          <p:nvPr/>
        </p:nvSpPr>
        <p:spPr>
          <a:xfrm>
            <a:off x="6591657" y="4595932"/>
            <a:ext cx="2237899" cy="279797"/>
          </a:xfrm>
          <a:prstGeom prst="rect">
            <a:avLst/>
          </a:prstGeom>
          <a:noFill/>
          <a:ln/>
        </p:spPr>
        <p:txBody>
          <a:bodyPr wrap="none" lIns="0" tIns="0" rIns="0" bIns="0" rtlCol="0" anchor="t"/>
          <a:lstStyle/>
          <a:p>
            <a:pPr marL="0" indent="0" algn="l">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Base Class Library</a:t>
            </a:r>
            <a:endParaRPr lang="en-US" sz="1750" dirty="0"/>
          </a:p>
        </p:txBody>
      </p:sp>
      <p:sp>
        <p:nvSpPr>
          <p:cNvPr id="12" name="Text 9"/>
          <p:cNvSpPr/>
          <p:nvPr/>
        </p:nvSpPr>
        <p:spPr>
          <a:xfrm>
            <a:off x="6591657" y="4996458"/>
            <a:ext cx="6933486" cy="644604"/>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Conjunto de bibliotecas fundamentais que fornecem funcionalidades básicas como manipulação de arquivos, conexões de rede e operações matemáticas.</a:t>
            </a:r>
            <a:endParaRPr lang="en-US" sz="1550" dirty="0"/>
          </a:p>
        </p:txBody>
      </p:sp>
      <p:sp>
        <p:nvSpPr>
          <p:cNvPr id="13" name="Text 10"/>
          <p:cNvSpPr/>
          <p:nvPr/>
        </p:nvSpPr>
        <p:spPr>
          <a:xfrm>
            <a:off x="6367462" y="6091833"/>
            <a:ext cx="7381875" cy="1289209"/>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O ecossistema .NET também conta com o </a:t>
            </a:r>
            <a:r>
              <a:rPr lang="en-US" sz="1550" b="1" dirty="0">
                <a:solidFill>
                  <a:srgbClr val="E0E4E6"/>
                </a:solidFill>
                <a:latin typeface="Barlow" pitchFamily="34" charset="0"/>
                <a:ea typeface="Barlow" pitchFamily="34" charset="-122"/>
                <a:cs typeface="Barlow" pitchFamily="34" charset="-120"/>
              </a:rPr>
              <a:t>NuGet</a:t>
            </a:r>
            <a:r>
              <a:rPr lang="en-US" sz="1550" dirty="0">
                <a:solidFill>
                  <a:srgbClr val="E0E4E6"/>
                </a:solidFill>
                <a:latin typeface="Barlow" pitchFamily="34" charset="0"/>
                <a:ea typeface="Barlow" pitchFamily="34" charset="-122"/>
                <a:cs typeface="Barlow" pitchFamily="34" charset="-120"/>
              </a:rPr>
              <a:t>, um gerenciador de pacotes que permite aos desenvolvedores adicionar facilmente bibliotecas e frameworks de terceiros aos seus projetos, expandindo significativamente as capacidades da plataforma.</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81063" y="863918"/>
            <a:ext cx="5560100" cy="559356"/>
          </a:xfrm>
          <a:prstGeom prst="rect">
            <a:avLst/>
          </a:prstGeom>
          <a:noFill/>
          <a:ln/>
        </p:spPr>
        <p:txBody>
          <a:bodyPr wrap="none" lIns="0" tIns="0" rIns="0" bIns="0" rtlCol="0" anchor="t"/>
          <a:lstStyle/>
          <a:p>
            <a:pPr marL="0" indent="0" algn="l">
              <a:lnSpc>
                <a:spcPts val="4400"/>
              </a:lnSpc>
              <a:buNone/>
            </a:pPr>
            <a:r>
              <a:rPr lang="en-US" sz="35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Evolução Histórica do .NET</a:t>
            </a:r>
            <a:endParaRPr lang="en-US" sz="3500" dirty="0"/>
          </a:p>
        </p:txBody>
      </p:sp>
      <p:sp>
        <p:nvSpPr>
          <p:cNvPr id="3" name="Shape 1"/>
          <p:cNvSpPr/>
          <p:nvPr/>
        </p:nvSpPr>
        <p:spPr>
          <a:xfrm>
            <a:off x="881063" y="3999071"/>
            <a:ext cx="12868275" cy="22860"/>
          </a:xfrm>
          <a:prstGeom prst="roundRect">
            <a:avLst>
              <a:gd name="adj" fmla="val 1321608"/>
            </a:avLst>
          </a:prstGeom>
          <a:solidFill>
            <a:srgbClr val="FFFFFF">
              <a:alpha val="24000"/>
            </a:srgbClr>
          </a:solidFill>
          <a:ln/>
        </p:spPr>
        <p:txBody>
          <a:bodyPr/>
          <a:lstStyle/>
          <a:p>
            <a:endParaRPr lang="pt-BR"/>
          </a:p>
        </p:txBody>
      </p:sp>
      <p:sp>
        <p:nvSpPr>
          <p:cNvPr id="4" name="Shape 2"/>
          <p:cNvSpPr/>
          <p:nvPr/>
        </p:nvSpPr>
        <p:spPr>
          <a:xfrm>
            <a:off x="4036338" y="3394948"/>
            <a:ext cx="22860" cy="604123"/>
          </a:xfrm>
          <a:prstGeom prst="roundRect">
            <a:avLst>
              <a:gd name="adj" fmla="val 1321608"/>
            </a:avLst>
          </a:prstGeom>
          <a:solidFill>
            <a:srgbClr val="16FFBB"/>
          </a:solidFill>
          <a:ln/>
        </p:spPr>
        <p:txBody>
          <a:bodyPr/>
          <a:lstStyle/>
          <a:p>
            <a:endParaRPr lang="pt-BR"/>
          </a:p>
        </p:txBody>
      </p:sp>
      <p:sp>
        <p:nvSpPr>
          <p:cNvPr id="5" name="Shape 3"/>
          <p:cNvSpPr/>
          <p:nvPr/>
        </p:nvSpPr>
        <p:spPr>
          <a:xfrm>
            <a:off x="3821192" y="3772495"/>
            <a:ext cx="453152" cy="453152"/>
          </a:xfrm>
          <a:prstGeom prst="roundRect">
            <a:avLst>
              <a:gd name="adj" fmla="val 66671"/>
            </a:avLst>
          </a:prstGeom>
          <a:solidFill>
            <a:srgbClr val="0A081B"/>
          </a:solidFill>
          <a:ln w="22860">
            <a:solidFill>
              <a:srgbClr val="16FFBB"/>
            </a:solidFill>
            <a:prstDash val="solid"/>
          </a:ln>
        </p:spPr>
        <p:txBody>
          <a:bodyPr/>
          <a:lstStyle/>
          <a:p>
            <a:endParaRPr lang="pt-BR"/>
          </a:p>
        </p:txBody>
      </p:sp>
      <p:sp>
        <p:nvSpPr>
          <p:cNvPr id="6" name="Text 4"/>
          <p:cNvSpPr/>
          <p:nvPr/>
        </p:nvSpPr>
        <p:spPr>
          <a:xfrm>
            <a:off x="3913525" y="3831253"/>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1</a:t>
            </a:r>
            <a:endParaRPr lang="en-US" sz="2100" dirty="0"/>
          </a:p>
        </p:txBody>
      </p:sp>
      <p:sp>
        <p:nvSpPr>
          <p:cNvPr id="7" name="Text 5"/>
          <p:cNvSpPr/>
          <p:nvPr/>
        </p:nvSpPr>
        <p:spPr>
          <a:xfrm>
            <a:off x="2526625" y="1826062"/>
            <a:ext cx="3042285" cy="279797"/>
          </a:xfrm>
          <a:prstGeom prst="rect">
            <a:avLst/>
          </a:prstGeom>
          <a:noFill/>
          <a:ln/>
        </p:spPr>
        <p:txBody>
          <a:bodyPr wrap="none" lIns="0" tIns="0" rIns="0" bIns="0" rtlCol="0" anchor="t"/>
          <a:lstStyle/>
          <a:p>
            <a:pPr marL="0" indent="0" algn="ctr">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.NET Framework (2002-2019)</a:t>
            </a:r>
            <a:endParaRPr lang="en-US" sz="1750" dirty="0"/>
          </a:p>
        </p:txBody>
      </p:sp>
      <p:sp>
        <p:nvSpPr>
          <p:cNvPr id="8" name="Text 6"/>
          <p:cNvSpPr/>
          <p:nvPr/>
        </p:nvSpPr>
        <p:spPr>
          <a:xfrm>
            <a:off x="1082397" y="2226588"/>
            <a:ext cx="5930741" cy="966907"/>
          </a:xfrm>
          <a:prstGeom prst="rect">
            <a:avLst/>
          </a:prstGeom>
          <a:noFill/>
          <a:ln/>
        </p:spPr>
        <p:txBody>
          <a:bodyPr wrap="square" lIns="0" tIns="0" rIns="0" bIns="0" rtlCol="0" anchor="t"/>
          <a:lstStyle/>
          <a:p>
            <a:pPr marL="0" indent="0" algn="ctr">
              <a:lnSpc>
                <a:spcPts val="2500"/>
              </a:lnSpc>
              <a:buNone/>
            </a:pPr>
            <a:r>
              <a:rPr lang="en-US" sz="1550" dirty="0">
                <a:solidFill>
                  <a:srgbClr val="E0E4E6"/>
                </a:solidFill>
                <a:latin typeface="Barlow" pitchFamily="34" charset="0"/>
                <a:ea typeface="Barlow" pitchFamily="34" charset="-122"/>
                <a:cs typeface="Barlow" pitchFamily="34" charset="-120"/>
              </a:rPr>
              <a:t>A versão original da plataforma, focada principalmente em desenvolvimento Windows. Introduziu o C# e o conceito de CLR. Embora poderoso, era limitado ao ecossistema Microsoft.</a:t>
            </a:r>
            <a:endParaRPr lang="en-US" sz="1550" dirty="0"/>
          </a:p>
        </p:txBody>
      </p:sp>
      <p:sp>
        <p:nvSpPr>
          <p:cNvPr id="9" name="Shape 7"/>
          <p:cNvSpPr/>
          <p:nvPr/>
        </p:nvSpPr>
        <p:spPr>
          <a:xfrm>
            <a:off x="7303651" y="3999071"/>
            <a:ext cx="22860" cy="604123"/>
          </a:xfrm>
          <a:prstGeom prst="roundRect">
            <a:avLst>
              <a:gd name="adj" fmla="val 1321608"/>
            </a:avLst>
          </a:prstGeom>
          <a:solidFill>
            <a:srgbClr val="29DDDA"/>
          </a:solidFill>
          <a:ln/>
        </p:spPr>
        <p:txBody>
          <a:bodyPr/>
          <a:lstStyle/>
          <a:p>
            <a:endParaRPr lang="pt-BR"/>
          </a:p>
        </p:txBody>
      </p:sp>
      <p:sp>
        <p:nvSpPr>
          <p:cNvPr id="10" name="Shape 8"/>
          <p:cNvSpPr/>
          <p:nvPr/>
        </p:nvSpPr>
        <p:spPr>
          <a:xfrm>
            <a:off x="7088505" y="3772495"/>
            <a:ext cx="453152" cy="453152"/>
          </a:xfrm>
          <a:prstGeom prst="roundRect">
            <a:avLst>
              <a:gd name="adj" fmla="val 66671"/>
            </a:avLst>
          </a:prstGeom>
          <a:solidFill>
            <a:srgbClr val="0A081B"/>
          </a:solidFill>
          <a:ln w="22860">
            <a:solidFill>
              <a:srgbClr val="29DDDA"/>
            </a:solidFill>
            <a:prstDash val="solid"/>
          </a:ln>
        </p:spPr>
        <p:txBody>
          <a:bodyPr/>
          <a:lstStyle/>
          <a:p>
            <a:endParaRPr lang="pt-BR"/>
          </a:p>
        </p:txBody>
      </p:sp>
      <p:sp>
        <p:nvSpPr>
          <p:cNvPr id="11" name="Text 9"/>
          <p:cNvSpPr/>
          <p:nvPr/>
        </p:nvSpPr>
        <p:spPr>
          <a:xfrm>
            <a:off x="7180838" y="3831253"/>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2</a:t>
            </a:r>
            <a:endParaRPr lang="en-US" sz="2100" dirty="0"/>
          </a:p>
        </p:txBody>
      </p:sp>
      <p:sp>
        <p:nvSpPr>
          <p:cNvPr id="12" name="Text 10"/>
          <p:cNvSpPr/>
          <p:nvPr/>
        </p:nvSpPr>
        <p:spPr>
          <a:xfrm>
            <a:off x="6143387" y="4804648"/>
            <a:ext cx="2343507" cy="279797"/>
          </a:xfrm>
          <a:prstGeom prst="rect">
            <a:avLst/>
          </a:prstGeom>
          <a:noFill/>
          <a:ln/>
        </p:spPr>
        <p:txBody>
          <a:bodyPr wrap="none" lIns="0" tIns="0" rIns="0" bIns="0" rtlCol="0" anchor="t"/>
          <a:lstStyle/>
          <a:p>
            <a:pPr marL="0" indent="0" algn="ctr">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.NET Core (2016-2020)</a:t>
            </a:r>
            <a:endParaRPr lang="en-US" sz="1750" dirty="0"/>
          </a:p>
        </p:txBody>
      </p:sp>
      <p:sp>
        <p:nvSpPr>
          <p:cNvPr id="13" name="Text 11"/>
          <p:cNvSpPr/>
          <p:nvPr/>
        </p:nvSpPr>
        <p:spPr>
          <a:xfrm>
            <a:off x="4349710" y="5205174"/>
            <a:ext cx="5930860" cy="966907"/>
          </a:xfrm>
          <a:prstGeom prst="rect">
            <a:avLst/>
          </a:prstGeom>
          <a:noFill/>
          <a:ln/>
        </p:spPr>
        <p:txBody>
          <a:bodyPr wrap="square" lIns="0" tIns="0" rIns="0" bIns="0" rtlCol="0" anchor="t"/>
          <a:lstStyle/>
          <a:p>
            <a:pPr marL="0" indent="0" algn="ctr">
              <a:lnSpc>
                <a:spcPts val="2500"/>
              </a:lnSpc>
              <a:buNone/>
            </a:pPr>
            <a:r>
              <a:rPr lang="en-US" sz="1550" dirty="0">
                <a:solidFill>
                  <a:srgbClr val="E0E4E6"/>
                </a:solidFill>
                <a:latin typeface="Barlow" pitchFamily="34" charset="0"/>
                <a:ea typeface="Barlow" pitchFamily="34" charset="-122"/>
                <a:cs typeface="Barlow" pitchFamily="34" charset="-120"/>
              </a:rPr>
              <a:t>Reimaginação completa do .NET com foco em ser multiplataforma, modular e de código aberto. Introduziu melhorias significativas de desempenho e a capacidade de executar em Linux e macOS.</a:t>
            </a:r>
            <a:endParaRPr lang="en-US" sz="1550" dirty="0"/>
          </a:p>
        </p:txBody>
      </p:sp>
      <p:sp>
        <p:nvSpPr>
          <p:cNvPr id="14" name="Shape 12"/>
          <p:cNvSpPr/>
          <p:nvPr/>
        </p:nvSpPr>
        <p:spPr>
          <a:xfrm>
            <a:off x="10571083" y="3394948"/>
            <a:ext cx="22860" cy="604123"/>
          </a:xfrm>
          <a:prstGeom prst="roundRect">
            <a:avLst>
              <a:gd name="adj" fmla="val 1321608"/>
            </a:avLst>
          </a:prstGeom>
          <a:solidFill>
            <a:srgbClr val="37A7E7"/>
          </a:solidFill>
          <a:ln/>
        </p:spPr>
        <p:txBody>
          <a:bodyPr/>
          <a:lstStyle/>
          <a:p>
            <a:endParaRPr lang="pt-BR"/>
          </a:p>
        </p:txBody>
      </p:sp>
      <p:sp>
        <p:nvSpPr>
          <p:cNvPr id="15" name="Shape 13"/>
          <p:cNvSpPr/>
          <p:nvPr/>
        </p:nvSpPr>
        <p:spPr>
          <a:xfrm>
            <a:off x="10355937" y="3772495"/>
            <a:ext cx="453152" cy="453152"/>
          </a:xfrm>
          <a:prstGeom prst="roundRect">
            <a:avLst>
              <a:gd name="adj" fmla="val 66671"/>
            </a:avLst>
          </a:prstGeom>
          <a:solidFill>
            <a:srgbClr val="0A081B"/>
          </a:solidFill>
          <a:ln w="22860">
            <a:solidFill>
              <a:srgbClr val="37A7E7"/>
            </a:solidFill>
            <a:prstDash val="solid"/>
          </a:ln>
        </p:spPr>
        <p:txBody>
          <a:bodyPr/>
          <a:lstStyle/>
          <a:p>
            <a:endParaRPr lang="pt-BR"/>
          </a:p>
        </p:txBody>
      </p:sp>
      <p:sp>
        <p:nvSpPr>
          <p:cNvPr id="16" name="Text 14"/>
          <p:cNvSpPr/>
          <p:nvPr/>
        </p:nvSpPr>
        <p:spPr>
          <a:xfrm>
            <a:off x="10448270" y="3831253"/>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3</a:t>
            </a:r>
            <a:endParaRPr lang="en-US" sz="2100" dirty="0"/>
          </a:p>
        </p:txBody>
      </p:sp>
      <p:sp>
        <p:nvSpPr>
          <p:cNvPr id="17" name="Text 15"/>
          <p:cNvSpPr/>
          <p:nvPr/>
        </p:nvSpPr>
        <p:spPr>
          <a:xfrm>
            <a:off x="9317712" y="1826062"/>
            <a:ext cx="2529721" cy="279797"/>
          </a:xfrm>
          <a:prstGeom prst="rect">
            <a:avLst/>
          </a:prstGeom>
          <a:noFill/>
          <a:ln/>
        </p:spPr>
        <p:txBody>
          <a:bodyPr wrap="none" lIns="0" tIns="0" rIns="0" bIns="0" rtlCol="0" anchor="t"/>
          <a:lstStyle/>
          <a:p>
            <a:pPr marL="0" indent="0" algn="ctr">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.NET 5+ (2020-Presente)</a:t>
            </a:r>
            <a:endParaRPr lang="en-US" sz="1750" dirty="0"/>
          </a:p>
        </p:txBody>
      </p:sp>
      <p:sp>
        <p:nvSpPr>
          <p:cNvPr id="18" name="Text 16"/>
          <p:cNvSpPr/>
          <p:nvPr/>
        </p:nvSpPr>
        <p:spPr>
          <a:xfrm>
            <a:off x="7617143" y="2226588"/>
            <a:ext cx="5930860" cy="966907"/>
          </a:xfrm>
          <a:prstGeom prst="rect">
            <a:avLst/>
          </a:prstGeom>
          <a:noFill/>
          <a:ln/>
        </p:spPr>
        <p:txBody>
          <a:bodyPr wrap="square" lIns="0" tIns="0" rIns="0" bIns="0" rtlCol="0" anchor="t"/>
          <a:lstStyle/>
          <a:p>
            <a:pPr marL="0" indent="0" algn="ctr">
              <a:lnSpc>
                <a:spcPts val="2500"/>
              </a:lnSpc>
              <a:buNone/>
            </a:pPr>
            <a:r>
              <a:rPr lang="en-US" sz="1550" dirty="0">
                <a:solidFill>
                  <a:srgbClr val="E0E4E6"/>
                </a:solidFill>
                <a:latin typeface="Barlow" pitchFamily="34" charset="0"/>
                <a:ea typeface="Barlow" pitchFamily="34" charset="-122"/>
                <a:cs typeface="Barlow" pitchFamily="34" charset="-120"/>
              </a:rPr>
              <a:t>Unificação do .NET Framework e .NET Core em uma única plataforma moderna. Eliminou a confusão entre as diferentes versões e trouxe melhorias adicionais em performance.</a:t>
            </a:r>
            <a:endParaRPr lang="en-US" sz="1550" dirty="0"/>
          </a:p>
        </p:txBody>
      </p:sp>
      <p:sp>
        <p:nvSpPr>
          <p:cNvPr id="19" name="Text 17"/>
          <p:cNvSpPr/>
          <p:nvPr/>
        </p:nvSpPr>
        <p:spPr>
          <a:xfrm>
            <a:off x="881063" y="6398657"/>
            <a:ext cx="12868275" cy="966907"/>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A jornada evolutiva do .NET representa a adaptação da Microsoft às mudanças no cenário de desenvolvimento de software. A partir do .NET 5, a Microsoft eliminou a confusão causada por múltiplas implementações, consolidando tudo em uma única plataforma unificada com ciclo de lançamentos anuais previsíveis.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74633" y="688062"/>
            <a:ext cx="11187708" cy="590074"/>
          </a:xfrm>
          <a:prstGeom prst="rect">
            <a:avLst/>
          </a:prstGeom>
          <a:noFill/>
          <a:ln/>
        </p:spPr>
        <p:txBody>
          <a:bodyPr wrap="none" lIns="0" tIns="0" rIns="0" bIns="0" rtlCol="0" anchor="t"/>
          <a:lstStyle/>
          <a:p>
            <a:pPr marL="0" indent="0" algn="l">
              <a:lnSpc>
                <a:spcPts val="4600"/>
              </a:lnSpc>
              <a:buNone/>
            </a:pPr>
            <a:r>
              <a:rPr lang="en-US" sz="37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Vantagens do .NET para Desenvolvimento Backend</a:t>
            </a:r>
            <a:endParaRPr lang="en-US" sz="3700" dirty="0"/>
          </a:p>
        </p:txBody>
      </p:sp>
      <p:pic>
        <p:nvPicPr>
          <p:cNvPr id="3" name="Image 0" descr="preencoded.png"/>
          <p:cNvPicPr>
            <a:picLocks noChangeAspect="1"/>
          </p:cNvPicPr>
          <p:nvPr/>
        </p:nvPicPr>
        <p:blipFill>
          <a:blip r:embed="rId3"/>
          <a:stretch>
            <a:fillRect/>
          </a:stretch>
        </p:blipFill>
        <p:spPr>
          <a:xfrm>
            <a:off x="874633" y="1740098"/>
            <a:ext cx="531019" cy="531019"/>
          </a:xfrm>
          <a:prstGeom prst="rect">
            <a:avLst/>
          </a:prstGeom>
        </p:spPr>
      </p:pic>
      <p:sp>
        <p:nvSpPr>
          <p:cNvPr id="4" name="Text 1"/>
          <p:cNvSpPr/>
          <p:nvPr/>
        </p:nvSpPr>
        <p:spPr>
          <a:xfrm>
            <a:off x="1618059" y="1702951"/>
            <a:ext cx="2360295" cy="294918"/>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Alto Desempenho</a:t>
            </a:r>
            <a:endParaRPr lang="en-US" sz="1850" dirty="0"/>
          </a:p>
        </p:txBody>
      </p:sp>
      <p:sp>
        <p:nvSpPr>
          <p:cNvPr id="5" name="Text 2"/>
          <p:cNvSpPr/>
          <p:nvPr/>
        </p:nvSpPr>
        <p:spPr>
          <a:xfrm>
            <a:off x="1618059" y="2125266"/>
            <a:ext cx="12137708" cy="679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O runtime otimizado do .NET proporciona execução rápida e eficiente, com compilação JIT e alocação de memória gerenciada. Benchmarks recentes mostram que o ASP.NET Core está entre os frameworks web mais rápidos disponíveis.</a:t>
            </a:r>
            <a:endParaRPr lang="en-US" sz="1650" dirty="0"/>
          </a:p>
        </p:txBody>
      </p:sp>
      <p:pic>
        <p:nvPicPr>
          <p:cNvPr id="6" name="Image 1" descr="preencoded.png"/>
          <p:cNvPicPr>
            <a:picLocks noChangeAspect="1"/>
          </p:cNvPicPr>
          <p:nvPr/>
        </p:nvPicPr>
        <p:blipFill>
          <a:blip r:embed="rId4"/>
          <a:stretch>
            <a:fillRect/>
          </a:stretch>
        </p:blipFill>
        <p:spPr>
          <a:xfrm>
            <a:off x="874633" y="3479244"/>
            <a:ext cx="531019" cy="531019"/>
          </a:xfrm>
          <a:prstGeom prst="rect">
            <a:avLst/>
          </a:prstGeom>
        </p:spPr>
      </p:pic>
      <p:sp>
        <p:nvSpPr>
          <p:cNvPr id="7" name="Text 3"/>
          <p:cNvSpPr/>
          <p:nvPr/>
        </p:nvSpPr>
        <p:spPr>
          <a:xfrm>
            <a:off x="1618059" y="3442097"/>
            <a:ext cx="2360295" cy="294918"/>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Multiplataforma</a:t>
            </a:r>
            <a:endParaRPr lang="en-US" sz="1850" dirty="0"/>
          </a:p>
        </p:txBody>
      </p:sp>
      <p:sp>
        <p:nvSpPr>
          <p:cNvPr id="8" name="Text 4"/>
          <p:cNvSpPr/>
          <p:nvPr/>
        </p:nvSpPr>
        <p:spPr>
          <a:xfrm>
            <a:off x="1618059" y="3864412"/>
            <a:ext cx="12137708" cy="679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Com suporte nativo para Windows, Linux e macOS, as aplicações backend em .NET podem ser implantadas em praticamente qualquer ambiente, de servidores on-premises a containers Docker e ambientes de nuvem.</a:t>
            </a:r>
            <a:endParaRPr lang="en-US" sz="1650" dirty="0"/>
          </a:p>
        </p:txBody>
      </p:sp>
      <p:pic>
        <p:nvPicPr>
          <p:cNvPr id="9" name="Image 2" descr="preencoded.png"/>
          <p:cNvPicPr>
            <a:picLocks noChangeAspect="1"/>
          </p:cNvPicPr>
          <p:nvPr/>
        </p:nvPicPr>
        <p:blipFill>
          <a:blip r:embed="rId5"/>
          <a:stretch>
            <a:fillRect/>
          </a:stretch>
        </p:blipFill>
        <p:spPr>
          <a:xfrm>
            <a:off x="874633" y="5218390"/>
            <a:ext cx="531019" cy="531019"/>
          </a:xfrm>
          <a:prstGeom prst="rect">
            <a:avLst/>
          </a:prstGeom>
        </p:spPr>
      </p:pic>
      <p:sp>
        <p:nvSpPr>
          <p:cNvPr id="10" name="Text 5"/>
          <p:cNvSpPr/>
          <p:nvPr/>
        </p:nvSpPr>
        <p:spPr>
          <a:xfrm>
            <a:off x="1618059" y="5181243"/>
            <a:ext cx="2360295" cy="294918"/>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Segurança Integrada</a:t>
            </a:r>
            <a:endParaRPr lang="en-US" sz="1850" dirty="0"/>
          </a:p>
        </p:txBody>
      </p:sp>
      <p:sp>
        <p:nvSpPr>
          <p:cNvPr id="11" name="Text 6"/>
          <p:cNvSpPr/>
          <p:nvPr/>
        </p:nvSpPr>
        <p:spPr>
          <a:xfrm>
            <a:off x="1618059" y="5603558"/>
            <a:ext cx="12137708" cy="679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A plataforma inclui bibliotecas e frameworks para autenticação, autorização, criptografia e proteção de dados. A integração com Identity Server e o suporte a padrões como OAuth e JWT facilitam a implementação de sistemas seguros.</a:t>
            </a:r>
            <a:endParaRPr lang="en-US" sz="1650" dirty="0"/>
          </a:p>
        </p:txBody>
      </p:sp>
      <p:sp>
        <p:nvSpPr>
          <p:cNvPr id="12" name="Text 7"/>
          <p:cNvSpPr/>
          <p:nvPr/>
        </p:nvSpPr>
        <p:spPr>
          <a:xfrm>
            <a:off x="874633" y="6522125"/>
            <a:ext cx="12881134" cy="1019413"/>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Além dessas vantagens principais, o .NET para backend se beneficia de uma rica biblioteca de componentes para acesso a dados, como o Entity Framework Core, que implementa o padrão ORM. A produtividade do desenvolvedor também é significativamente melhorada graças a ferramentas como o Visual Studio.</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75467" y="688658"/>
            <a:ext cx="9656802" cy="521137"/>
          </a:xfrm>
          <a:prstGeom prst="rect">
            <a:avLst/>
          </a:prstGeom>
          <a:noFill/>
          <a:ln/>
        </p:spPr>
        <p:txBody>
          <a:bodyPr wrap="none" lIns="0" tIns="0" rIns="0" bIns="0" rtlCol="0" anchor="t"/>
          <a:lstStyle/>
          <a:p>
            <a:pPr marL="0" indent="0" algn="l">
              <a:lnSpc>
                <a:spcPts val="4100"/>
              </a:lnSpc>
              <a:buNone/>
            </a:pPr>
            <a:r>
              <a:rPr lang="en-US" sz="325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Estrutura e Componentes de um Backend em .NET</a:t>
            </a:r>
            <a:endParaRPr lang="en-US" sz="3250" dirty="0"/>
          </a:p>
        </p:txBody>
      </p:sp>
      <p:pic>
        <p:nvPicPr>
          <p:cNvPr id="3" name="Image 0" descr="preencoded.png"/>
          <p:cNvPicPr>
            <a:picLocks noChangeAspect="1"/>
          </p:cNvPicPr>
          <p:nvPr/>
        </p:nvPicPr>
        <p:blipFill>
          <a:blip r:embed="rId3"/>
          <a:stretch>
            <a:fillRect/>
          </a:stretch>
        </p:blipFill>
        <p:spPr>
          <a:xfrm>
            <a:off x="3298388" y="1584960"/>
            <a:ext cx="1593771" cy="1048226"/>
          </a:xfrm>
          <a:prstGeom prst="rect">
            <a:avLst/>
          </a:prstGeom>
        </p:spPr>
      </p:pic>
      <p:pic>
        <p:nvPicPr>
          <p:cNvPr id="4" name="Image 1" descr="preencoded.png"/>
          <p:cNvPicPr>
            <a:picLocks noChangeAspect="1"/>
          </p:cNvPicPr>
          <p:nvPr/>
        </p:nvPicPr>
        <p:blipFill>
          <a:blip r:embed="rId4"/>
          <a:stretch>
            <a:fillRect/>
          </a:stretch>
        </p:blipFill>
        <p:spPr>
          <a:xfrm>
            <a:off x="3963352" y="2073235"/>
            <a:ext cx="263723" cy="329684"/>
          </a:xfrm>
          <a:prstGeom prst="rect">
            <a:avLst/>
          </a:prstGeom>
        </p:spPr>
      </p:pic>
      <p:sp>
        <p:nvSpPr>
          <p:cNvPr id="5" name="Text 1"/>
          <p:cNvSpPr/>
          <p:nvPr/>
        </p:nvSpPr>
        <p:spPr>
          <a:xfrm>
            <a:off x="5079683" y="1772483"/>
            <a:ext cx="2084427" cy="260509"/>
          </a:xfrm>
          <a:prstGeom prst="rect">
            <a:avLst/>
          </a:prstGeom>
          <a:noFill/>
          <a:ln/>
        </p:spPr>
        <p:txBody>
          <a:bodyPr wrap="none" lIns="0" tIns="0" rIns="0" bIns="0" rtlCol="0" anchor="t"/>
          <a:lstStyle/>
          <a:p>
            <a:pPr marL="0" indent="0" algn="l">
              <a:lnSpc>
                <a:spcPts val="2050"/>
              </a:lnSpc>
              <a:buNone/>
            </a:pPr>
            <a:r>
              <a:rPr lang="en-US" sz="16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Controllers</a:t>
            </a:r>
            <a:endParaRPr lang="en-US" sz="1600" dirty="0"/>
          </a:p>
        </p:txBody>
      </p:sp>
      <p:sp>
        <p:nvSpPr>
          <p:cNvPr id="6" name="Text 2"/>
          <p:cNvSpPr/>
          <p:nvPr/>
        </p:nvSpPr>
        <p:spPr>
          <a:xfrm>
            <a:off x="5079683" y="2145506"/>
            <a:ext cx="4046934" cy="300157"/>
          </a:xfrm>
          <a:prstGeom prst="rect">
            <a:avLst/>
          </a:prstGeom>
          <a:noFill/>
          <a:ln/>
        </p:spPr>
        <p:txBody>
          <a:bodyPr wrap="non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Recebem requisições HTTP e formatam respostas</a:t>
            </a:r>
            <a:endParaRPr lang="en-US" sz="1450" dirty="0"/>
          </a:p>
        </p:txBody>
      </p:sp>
      <p:sp>
        <p:nvSpPr>
          <p:cNvPr id="7" name="Shape 3"/>
          <p:cNvSpPr/>
          <p:nvPr/>
        </p:nvSpPr>
        <p:spPr>
          <a:xfrm>
            <a:off x="4938951" y="2646998"/>
            <a:ext cx="8769191" cy="11430"/>
          </a:xfrm>
          <a:prstGeom prst="roundRect">
            <a:avLst>
              <a:gd name="adj" fmla="val 2462056"/>
            </a:avLst>
          </a:prstGeom>
          <a:solidFill>
            <a:srgbClr val="16FFBB"/>
          </a:solidFill>
          <a:ln/>
        </p:spPr>
        <p:txBody>
          <a:bodyPr/>
          <a:lstStyle/>
          <a:p>
            <a:endParaRPr lang="pt-BR"/>
          </a:p>
        </p:txBody>
      </p:sp>
      <p:pic>
        <p:nvPicPr>
          <p:cNvPr id="8" name="Image 2" descr="preencoded.png"/>
          <p:cNvPicPr>
            <a:picLocks noChangeAspect="1"/>
          </p:cNvPicPr>
          <p:nvPr/>
        </p:nvPicPr>
        <p:blipFill>
          <a:blip r:embed="rId5"/>
          <a:stretch>
            <a:fillRect/>
          </a:stretch>
        </p:blipFill>
        <p:spPr>
          <a:xfrm>
            <a:off x="2501384" y="2679978"/>
            <a:ext cx="3187660" cy="1048226"/>
          </a:xfrm>
          <a:prstGeom prst="rect">
            <a:avLst/>
          </a:prstGeom>
        </p:spPr>
      </p:pic>
      <p:pic>
        <p:nvPicPr>
          <p:cNvPr id="9" name="Image 3" descr="preencoded.png"/>
          <p:cNvPicPr>
            <a:picLocks noChangeAspect="1"/>
          </p:cNvPicPr>
          <p:nvPr/>
        </p:nvPicPr>
        <p:blipFill>
          <a:blip r:embed="rId6"/>
          <a:stretch>
            <a:fillRect/>
          </a:stretch>
        </p:blipFill>
        <p:spPr>
          <a:xfrm>
            <a:off x="3963352" y="3039189"/>
            <a:ext cx="263723" cy="329684"/>
          </a:xfrm>
          <a:prstGeom prst="rect">
            <a:avLst/>
          </a:prstGeom>
        </p:spPr>
      </p:pic>
      <p:sp>
        <p:nvSpPr>
          <p:cNvPr id="10" name="Text 4"/>
          <p:cNvSpPr/>
          <p:nvPr/>
        </p:nvSpPr>
        <p:spPr>
          <a:xfrm>
            <a:off x="5876568" y="2867501"/>
            <a:ext cx="2084427" cy="260509"/>
          </a:xfrm>
          <a:prstGeom prst="rect">
            <a:avLst/>
          </a:prstGeom>
          <a:noFill/>
          <a:ln/>
        </p:spPr>
        <p:txBody>
          <a:bodyPr wrap="none" lIns="0" tIns="0" rIns="0" bIns="0" rtlCol="0" anchor="t"/>
          <a:lstStyle/>
          <a:p>
            <a:pPr marL="0" indent="0" algn="l">
              <a:lnSpc>
                <a:spcPts val="2050"/>
              </a:lnSpc>
              <a:buNone/>
            </a:pPr>
            <a:r>
              <a:rPr lang="en-US" sz="16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Services</a:t>
            </a:r>
            <a:endParaRPr lang="en-US" sz="1600" dirty="0"/>
          </a:p>
        </p:txBody>
      </p:sp>
      <p:sp>
        <p:nvSpPr>
          <p:cNvPr id="11" name="Text 5"/>
          <p:cNvSpPr/>
          <p:nvPr/>
        </p:nvSpPr>
        <p:spPr>
          <a:xfrm>
            <a:off x="5876568" y="3240524"/>
            <a:ext cx="3627120" cy="300157"/>
          </a:xfrm>
          <a:prstGeom prst="rect">
            <a:avLst/>
          </a:prstGeom>
          <a:noFill/>
          <a:ln/>
        </p:spPr>
        <p:txBody>
          <a:bodyPr wrap="non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Encapsulam a lógica de negócio da aplicação</a:t>
            </a:r>
            <a:endParaRPr lang="en-US" sz="1450" dirty="0"/>
          </a:p>
        </p:txBody>
      </p:sp>
      <p:sp>
        <p:nvSpPr>
          <p:cNvPr id="12" name="Shape 6"/>
          <p:cNvSpPr/>
          <p:nvPr/>
        </p:nvSpPr>
        <p:spPr>
          <a:xfrm>
            <a:off x="5735836" y="3742015"/>
            <a:ext cx="7972306" cy="11430"/>
          </a:xfrm>
          <a:prstGeom prst="roundRect">
            <a:avLst>
              <a:gd name="adj" fmla="val 2462056"/>
            </a:avLst>
          </a:prstGeom>
          <a:solidFill>
            <a:srgbClr val="29DDDA"/>
          </a:solidFill>
          <a:ln/>
        </p:spPr>
        <p:txBody>
          <a:bodyPr/>
          <a:lstStyle/>
          <a:p>
            <a:endParaRPr lang="pt-BR"/>
          </a:p>
        </p:txBody>
      </p:sp>
      <p:pic>
        <p:nvPicPr>
          <p:cNvPr id="13" name="Image 4" descr="preencoded.png"/>
          <p:cNvPicPr>
            <a:picLocks noChangeAspect="1"/>
          </p:cNvPicPr>
          <p:nvPr/>
        </p:nvPicPr>
        <p:blipFill>
          <a:blip r:embed="rId7"/>
          <a:stretch>
            <a:fillRect/>
          </a:stretch>
        </p:blipFill>
        <p:spPr>
          <a:xfrm>
            <a:off x="1704499" y="3774996"/>
            <a:ext cx="4781431" cy="1048226"/>
          </a:xfrm>
          <a:prstGeom prst="rect">
            <a:avLst/>
          </a:prstGeom>
        </p:spPr>
      </p:pic>
      <p:pic>
        <p:nvPicPr>
          <p:cNvPr id="14" name="Image 5" descr="preencoded.png"/>
          <p:cNvPicPr>
            <a:picLocks noChangeAspect="1"/>
          </p:cNvPicPr>
          <p:nvPr/>
        </p:nvPicPr>
        <p:blipFill>
          <a:blip r:embed="rId8"/>
          <a:stretch>
            <a:fillRect/>
          </a:stretch>
        </p:blipFill>
        <p:spPr>
          <a:xfrm>
            <a:off x="3963352" y="4134207"/>
            <a:ext cx="263723" cy="329684"/>
          </a:xfrm>
          <a:prstGeom prst="rect">
            <a:avLst/>
          </a:prstGeom>
        </p:spPr>
      </p:pic>
      <p:sp>
        <p:nvSpPr>
          <p:cNvPr id="15" name="Text 7"/>
          <p:cNvSpPr/>
          <p:nvPr/>
        </p:nvSpPr>
        <p:spPr>
          <a:xfrm>
            <a:off x="6673453" y="3962519"/>
            <a:ext cx="2084427" cy="260509"/>
          </a:xfrm>
          <a:prstGeom prst="rect">
            <a:avLst/>
          </a:prstGeom>
          <a:noFill/>
          <a:ln/>
        </p:spPr>
        <p:txBody>
          <a:bodyPr wrap="none" lIns="0" tIns="0" rIns="0" bIns="0" rtlCol="0" anchor="t"/>
          <a:lstStyle/>
          <a:p>
            <a:pPr marL="0" indent="0" algn="l">
              <a:lnSpc>
                <a:spcPts val="2050"/>
              </a:lnSpc>
              <a:buNone/>
            </a:pPr>
            <a:r>
              <a:rPr lang="en-US" sz="16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Repositories</a:t>
            </a:r>
            <a:endParaRPr lang="en-US" sz="1600" dirty="0"/>
          </a:p>
        </p:txBody>
      </p:sp>
      <p:sp>
        <p:nvSpPr>
          <p:cNvPr id="16" name="Text 8"/>
          <p:cNvSpPr/>
          <p:nvPr/>
        </p:nvSpPr>
        <p:spPr>
          <a:xfrm>
            <a:off x="6673453" y="4335542"/>
            <a:ext cx="3461861" cy="300157"/>
          </a:xfrm>
          <a:prstGeom prst="rect">
            <a:avLst/>
          </a:prstGeom>
          <a:noFill/>
          <a:ln/>
        </p:spPr>
        <p:txBody>
          <a:bodyPr wrap="non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Comunicação direta com o banco de dados</a:t>
            </a:r>
            <a:endParaRPr lang="en-US" sz="1450" dirty="0"/>
          </a:p>
        </p:txBody>
      </p:sp>
      <p:sp>
        <p:nvSpPr>
          <p:cNvPr id="17" name="Shape 9"/>
          <p:cNvSpPr/>
          <p:nvPr/>
        </p:nvSpPr>
        <p:spPr>
          <a:xfrm>
            <a:off x="6532721" y="4837033"/>
            <a:ext cx="7175421" cy="11430"/>
          </a:xfrm>
          <a:prstGeom prst="roundRect">
            <a:avLst>
              <a:gd name="adj" fmla="val 2462056"/>
            </a:avLst>
          </a:prstGeom>
          <a:solidFill>
            <a:srgbClr val="37A7E7"/>
          </a:solidFill>
          <a:ln/>
        </p:spPr>
        <p:txBody>
          <a:bodyPr/>
          <a:lstStyle/>
          <a:p>
            <a:endParaRPr lang="pt-BR"/>
          </a:p>
        </p:txBody>
      </p:sp>
      <p:pic>
        <p:nvPicPr>
          <p:cNvPr id="18" name="Image 6" descr="preencoded.png"/>
          <p:cNvPicPr>
            <a:picLocks noChangeAspect="1"/>
          </p:cNvPicPr>
          <p:nvPr/>
        </p:nvPicPr>
        <p:blipFill>
          <a:blip r:embed="rId9"/>
          <a:stretch>
            <a:fillRect/>
          </a:stretch>
        </p:blipFill>
        <p:spPr>
          <a:xfrm>
            <a:off x="907613" y="4870013"/>
            <a:ext cx="6375321" cy="1048226"/>
          </a:xfrm>
          <a:prstGeom prst="rect">
            <a:avLst/>
          </a:prstGeom>
        </p:spPr>
      </p:pic>
      <p:pic>
        <p:nvPicPr>
          <p:cNvPr id="19" name="Image 7" descr="preencoded.png"/>
          <p:cNvPicPr>
            <a:picLocks noChangeAspect="1"/>
          </p:cNvPicPr>
          <p:nvPr/>
        </p:nvPicPr>
        <p:blipFill>
          <a:blip r:embed="rId10"/>
          <a:stretch>
            <a:fillRect/>
          </a:stretch>
        </p:blipFill>
        <p:spPr>
          <a:xfrm>
            <a:off x="3963352" y="5229225"/>
            <a:ext cx="263723" cy="329684"/>
          </a:xfrm>
          <a:prstGeom prst="rect">
            <a:avLst/>
          </a:prstGeom>
        </p:spPr>
      </p:pic>
      <p:sp>
        <p:nvSpPr>
          <p:cNvPr id="20" name="Text 10"/>
          <p:cNvSpPr/>
          <p:nvPr/>
        </p:nvSpPr>
        <p:spPr>
          <a:xfrm>
            <a:off x="7470458" y="5057537"/>
            <a:ext cx="2084427" cy="260509"/>
          </a:xfrm>
          <a:prstGeom prst="rect">
            <a:avLst/>
          </a:prstGeom>
          <a:noFill/>
          <a:ln/>
        </p:spPr>
        <p:txBody>
          <a:bodyPr wrap="none" lIns="0" tIns="0" rIns="0" bIns="0" rtlCol="0" anchor="t"/>
          <a:lstStyle/>
          <a:p>
            <a:pPr marL="0" indent="0" algn="l">
              <a:lnSpc>
                <a:spcPts val="2050"/>
              </a:lnSpc>
              <a:buNone/>
            </a:pPr>
            <a:r>
              <a:rPr lang="en-US" sz="16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Data Access/Models</a:t>
            </a:r>
            <a:endParaRPr lang="en-US" sz="1600" dirty="0"/>
          </a:p>
        </p:txBody>
      </p:sp>
      <p:sp>
        <p:nvSpPr>
          <p:cNvPr id="21" name="Text 11"/>
          <p:cNvSpPr/>
          <p:nvPr/>
        </p:nvSpPr>
        <p:spPr>
          <a:xfrm>
            <a:off x="7470458" y="5430560"/>
            <a:ext cx="3079909" cy="300157"/>
          </a:xfrm>
          <a:prstGeom prst="rect">
            <a:avLst/>
          </a:prstGeom>
          <a:noFill/>
          <a:ln/>
        </p:spPr>
        <p:txBody>
          <a:bodyPr wrap="non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Definem entidades e objetos de dados</a:t>
            </a:r>
            <a:endParaRPr lang="en-US" sz="1450" dirty="0"/>
          </a:p>
        </p:txBody>
      </p:sp>
      <p:sp>
        <p:nvSpPr>
          <p:cNvPr id="22" name="Text 12"/>
          <p:cNvSpPr/>
          <p:nvPr/>
        </p:nvSpPr>
        <p:spPr>
          <a:xfrm>
            <a:off x="875467" y="6129218"/>
            <a:ext cx="12879467" cy="600313"/>
          </a:xfrm>
          <a:prstGeom prst="rect">
            <a:avLst/>
          </a:prstGeom>
          <a:noFill/>
          <a:ln/>
        </p:spPr>
        <p:txBody>
          <a:bodyPr wrap="squar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A injeção de dependências, um recurso nativo do ASP.NET Core, desempenha um papel fundamental nesta arquitetura, permitindo o acoplamento fraco entre componentes e facilitando a substituição de implementações para testes ou mudanças de requisitos.</a:t>
            </a:r>
            <a:endParaRPr lang="en-US" sz="1450" dirty="0"/>
          </a:p>
        </p:txBody>
      </p:sp>
      <p:sp>
        <p:nvSpPr>
          <p:cNvPr id="23" name="Text 13"/>
          <p:cNvSpPr/>
          <p:nvPr/>
        </p:nvSpPr>
        <p:spPr>
          <a:xfrm>
            <a:off x="875467" y="6940510"/>
            <a:ext cx="12879467" cy="600313"/>
          </a:xfrm>
          <a:prstGeom prst="rect">
            <a:avLst/>
          </a:prstGeom>
          <a:noFill/>
          <a:ln/>
        </p:spPr>
        <p:txBody>
          <a:bodyPr wrap="squar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Para bancos de dados, o .NET oferece suporte a uma ampla variedade de opções, desde sistemas relacionais como SQL Server, PostgreSQL e MySQL até soluções NoSQL como MongoDB e CosmosDB.</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81063" y="816888"/>
            <a:ext cx="5622250" cy="489466"/>
          </a:xfrm>
          <a:prstGeom prst="rect">
            <a:avLst/>
          </a:prstGeom>
          <a:noFill/>
          <a:ln/>
        </p:spPr>
        <p:txBody>
          <a:bodyPr wrap="none" lIns="0" tIns="0" rIns="0" bIns="0" rtlCol="0" anchor="t"/>
          <a:lstStyle/>
          <a:p>
            <a:pPr marL="0" indent="0" algn="l">
              <a:lnSpc>
                <a:spcPts val="3850"/>
              </a:lnSpc>
              <a:buNone/>
            </a:pPr>
            <a:r>
              <a:rPr lang="en-US" sz="305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Conceitos de API REST em .NET</a:t>
            </a:r>
            <a:endParaRPr lang="en-US" sz="3050" dirty="0"/>
          </a:p>
        </p:txBody>
      </p:sp>
      <p:pic>
        <p:nvPicPr>
          <p:cNvPr id="3" name="Image 0" descr="preencoded.png"/>
          <p:cNvPicPr>
            <a:picLocks noChangeAspect="1"/>
          </p:cNvPicPr>
          <p:nvPr/>
        </p:nvPicPr>
        <p:blipFill>
          <a:blip r:embed="rId3"/>
          <a:stretch>
            <a:fillRect/>
          </a:stretch>
        </p:blipFill>
        <p:spPr>
          <a:xfrm>
            <a:off x="881063" y="1658779"/>
            <a:ext cx="881063" cy="1057394"/>
          </a:xfrm>
          <a:prstGeom prst="rect">
            <a:avLst/>
          </a:prstGeom>
        </p:spPr>
      </p:pic>
      <p:sp>
        <p:nvSpPr>
          <p:cNvPr id="4" name="Text 1"/>
          <p:cNvSpPr/>
          <p:nvPr/>
        </p:nvSpPr>
        <p:spPr>
          <a:xfrm>
            <a:off x="2026444" y="1834991"/>
            <a:ext cx="1958102" cy="244793"/>
          </a:xfrm>
          <a:prstGeom prst="rect">
            <a:avLst/>
          </a:prstGeom>
          <a:noFill/>
          <a:ln/>
        </p:spPr>
        <p:txBody>
          <a:bodyPr wrap="none" lIns="0" tIns="0" rIns="0" bIns="0" rtlCol="0" anchor="t"/>
          <a:lstStyle/>
          <a:p>
            <a:pPr marL="0" indent="0" algn="l">
              <a:lnSpc>
                <a:spcPts val="1900"/>
              </a:lnSpc>
              <a:buNone/>
            </a:pPr>
            <a:r>
              <a:rPr lang="en-US" sz="1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Métodos HTTP</a:t>
            </a:r>
            <a:endParaRPr lang="en-US" sz="1500" dirty="0"/>
          </a:p>
        </p:txBody>
      </p:sp>
      <p:sp>
        <p:nvSpPr>
          <p:cNvPr id="5" name="Text 2"/>
          <p:cNvSpPr/>
          <p:nvPr/>
        </p:nvSpPr>
        <p:spPr>
          <a:xfrm>
            <a:off x="2026444" y="2185511"/>
            <a:ext cx="11722894" cy="281940"/>
          </a:xfrm>
          <a:prstGeom prst="rect">
            <a:avLst/>
          </a:prstGeom>
          <a:noFill/>
          <a:ln/>
        </p:spPr>
        <p:txBody>
          <a:bodyPr wrap="non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Utiliza métodos padrão (GET, POST, PUT, DELETE) para operações sobre recursos</a:t>
            </a:r>
            <a:endParaRPr lang="en-US" sz="1350" dirty="0"/>
          </a:p>
        </p:txBody>
      </p:sp>
      <p:pic>
        <p:nvPicPr>
          <p:cNvPr id="6" name="Image 1" descr="preencoded.png"/>
          <p:cNvPicPr>
            <a:picLocks noChangeAspect="1"/>
          </p:cNvPicPr>
          <p:nvPr/>
        </p:nvPicPr>
        <p:blipFill>
          <a:blip r:embed="rId4"/>
          <a:stretch>
            <a:fillRect/>
          </a:stretch>
        </p:blipFill>
        <p:spPr>
          <a:xfrm>
            <a:off x="881063" y="2716173"/>
            <a:ext cx="881063" cy="1057394"/>
          </a:xfrm>
          <a:prstGeom prst="rect">
            <a:avLst/>
          </a:prstGeom>
        </p:spPr>
      </p:pic>
      <p:sp>
        <p:nvSpPr>
          <p:cNvPr id="7" name="Text 3"/>
          <p:cNvSpPr/>
          <p:nvPr/>
        </p:nvSpPr>
        <p:spPr>
          <a:xfrm>
            <a:off x="2026444" y="2892385"/>
            <a:ext cx="1958102" cy="244793"/>
          </a:xfrm>
          <a:prstGeom prst="rect">
            <a:avLst/>
          </a:prstGeom>
          <a:noFill/>
          <a:ln/>
        </p:spPr>
        <p:txBody>
          <a:bodyPr wrap="none" lIns="0" tIns="0" rIns="0" bIns="0" rtlCol="0" anchor="t"/>
          <a:lstStyle/>
          <a:p>
            <a:pPr marL="0" indent="0" algn="l">
              <a:lnSpc>
                <a:spcPts val="1900"/>
              </a:lnSpc>
              <a:buNone/>
            </a:pPr>
            <a:r>
              <a:rPr lang="en-US" sz="1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URLs de Recursos</a:t>
            </a:r>
            <a:endParaRPr lang="en-US" sz="1500" dirty="0"/>
          </a:p>
        </p:txBody>
      </p:sp>
      <p:sp>
        <p:nvSpPr>
          <p:cNvPr id="8" name="Text 4"/>
          <p:cNvSpPr/>
          <p:nvPr/>
        </p:nvSpPr>
        <p:spPr>
          <a:xfrm>
            <a:off x="2026444" y="3242905"/>
            <a:ext cx="11722894" cy="281940"/>
          </a:xfrm>
          <a:prstGeom prst="rect">
            <a:avLst/>
          </a:prstGeom>
          <a:noFill/>
          <a:ln/>
        </p:spPr>
        <p:txBody>
          <a:bodyPr wrap="non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Trabalha com URLs que identificam recursos de forma clara e hierárquica</a:t>
            </a:r>
            <a:endParaRPr lang="en-US" sz="1350" dirty="0"/>
          </a:p>
        </p:txBody>
      </p:sp>
      <p:pic>
        <p:nvPicPr>
          <p:cNvPr id="9" name="Image 2" descr="preencoded.png"/>
          <p:cNvPicPr>
            <a:picLocks noChangeAspect="1"/>
          </p:cNvPicPr>
          <p:nvPr/>
        </p:nvPicPr>
        <p:blipFill>
          <a:blip r:embed="rId5"/>
          <a:stretch>
            <a:fillRect/>
          </a:stretch>
        </p:blipFill>
        <p:spPr>
          <a:xfrm>
            <a:off x="881063" y="3773567"/>
            <a:ext cx="881063" cy="1057394"/>
          </a:xfrm>
          <a:prstGeom prst="rect">
            <a:avLst/>
          </a:prstGeom>
        </p:spPr>
      </p:pic>
      <p:sp>
        <p:nvSpPr>
          <p:cNvPr id="10" name="Text 5"/>
          <p:cNvSpPr/>
          <p:nvPr/>
        </p:nvSpPr>
        <p:spPr>
          <a:xfrm>
            <a:off x="2026444" y="3949779"/>
            <a:ext cx="1958102" cy="244793"/>
          </a:xfrm>
          <a:prstGeom prst="rect">
            <a:avLst/>
          </a:prstGeom>
          <a:noFill/>
          <a:ln/>
        </p:spPr>
        <p:txBody>
          <a:bodyPr wrap="none" lIns="0" tIns="0" rIns="0" bIns="0" rtlCol="0" anchor="t"/>
          <a:lstStyle/>
          <a:p>
            <a:pPr marL="0" indent="0" algn="l">
              <a:lnSpc>
                <a:spcPts val="1900"/>
              </a:lnSpc>
              <a:buNone/>
            </a:pPr>
            <a:r>
              <a:rPr lang="en-US" sz="1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Formato JSON</a:t>
            </a:r>
            <a:endParaRPr lang="en-US" sz="1500" dirty="0"/>
          </a:p>
        </p:txBody>
      </p:sp>
      <p:sp>
        <p:nvSpPr>
          <p:cNvPr id="11" name="Text 6"/>
          <p:cNvSpPr/>
          <p:nvPr/>
        </p:nvSpPr>
        <p:spPr>
          <a:xfrm>
            <a:off x="2026444" y="4300299"/>
            <a:ext cx="11722894" cy="281940"/>
          </a:xfrm>
          <a:prstGeom prst="rect">
            <a:avLst/>
          </a:prstGeom>
          <a:noFill/>
          <a:ln/>
        </p:spPr>
        <p:txBody>
          <a:bodyPr wrap="non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Usa JSON como formato principal para troca de dados</a:t>
            </a:r>
            <a:endParaRPr lang="en-US" sz="1350" dirty="0"/>
          </a:p>
        </p:txBody>
      </p:sp>
      <p:pic>
        <p:nvPicPr>
          <p:cNvPr id="12" name="Image 3" descr="preencoded.png"/>
          <p:cNvPicPr>
            <a:picLocks noChangeAspect="1"/>
          </p:cNvPicPr>
          <p:nvPr/>
        </p:nvPicPr>
        <p:blipFill>
          <a:blip r:embed="rId6"/>
          <a:stretch>
            <a:fillRect/>
          </a:stretch>
        </p:blipFill>
        <p:spPr>
          <a:xfrm>
            <a:off x="881063" y="4830961"/>
            <a:ext cx="881063" cy="1057394"/>
          </a:xfrm>
          <a:prstGeom prst="rect">
            <a:avLst/>
          </a:prstGeom>
        </p:spPr>
      </p:pic>
      <p:sp>
        <p:nvSpPr>
          <p:cNvPr id="13" name="Text 7"/>
          <p:cNvSpPr/>
          <p:nvPr/>
        </p:nvSpPr>
        <p:spPr>
          <a:xfrm>
            <a:off x="2026444" y="5007173"/>
            <a:ext cx="2171224" cy="244793"/>
          </a:xfrm>
          <a:prstGeom prst="rect">
            <a:avLst/>
          </a:prstGeom>
          <a:noFill/>
          <a:ln/>
        </p:spPr>
        <p:txBody>
          <a:bodyPr wrap="none" lIns="0" tIns="0" rIns="0" bIns="0" rtlCol="0" anchor="t"/>
          <a:lstStyle/>
          <a:p>
            <a:pPr marL="0" indent="0" algn="l">
              <a:lnSpc>
                <a:spcPts val="1900"/>
              </a:lnSpc>
              <a:buNone/>
            </a:pPr>
            <a:r>
              <a:rPr lang="en-US" sz="1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Comunicação Stateless</a:t>
            </a:r>
            <a:endParaRPr lang="en-US" sz="1500" dirty="0"/>
          </a:p>
        </p:txBody>
      </p:sp>
      <p:sp>
        <p:nvSpPr>
          <p:cNvPr id="14" name="Text 8"/>
          <p:cNvSpPr/>
          <p:nvPr/>
        </p:nvSpPr>
        <p:spPr>
          <a:xfrm>
            <a:off x="2026444" y="5357693"/>
            <a:ext cx="11722894" cy="281940"/>
          </a:xfrm>
          <a:prstGeom prst="rect">
            <a:avLst/>
          </a:prstGeom>
          <a:noFill/>
          <a:ln/>
        </p:spPr>
        <p:txBody>
          <a:bodyPr wrap="non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Implementa comunicação sem estado entre cliente e servidor</a:t>
            </a:r>
            <a:endParaRPr lang="en-US" sz="1350" dirty="0"/>
          </a:p>
        </p:txBody>
      </p:sp>
      <p:sp>
        <p:nvSpPr>
          <p:cNvPr id="15" name="Text 9"/>
          <p:cNvSpPr/>
          <p:nvPr/>
        </p:nvSpPr>
        <p:spPr>
          <a:xfrm>
            <a:off x="881063" y="6086594"/>
            <a:ext cx="12868275" cy="563880"/>
          </a:xfrm>
          <a:prstGeom prst="rect">
            <a:avLst/>
          </a:prstGeom>
          <a:noFill/>
          <a:ln/>
        </p:spPr>
        <p:txBody>
          <a:bodyPr wrap="squar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No ASP.NET Core, as APIs REST são implementadas através de controllers que herdam da classe ControllerBase. Cada método público em um controller pode representar um endpoint da API, com atributos específicos definindo a rota HTTP, o verbo e outras características.</a:t>
            </a:r>
            <a:endParaRPr lang="en-US" sz="1350" dirty="0"/>
          </a:p>
        </p:txBody>
      </p:sp>
      <p:sp>
        <p:nvSpPr>
          <p:cNvPr id="16" name="Text 10"/>
          <p:cNvSpPr/>
          <p:nvPr/>
        </p:nvSpPr>
        <p:spPr>
          <a:xfrm>
            <a:off x="881063" y="6848713"/>
            <a:ext cx="12868275" cy="563880"/>
          </a:xfrm>
          <a:prstGeom prst="rect">
            <a:avLst/>
          </a:prstGeom>
          <a:noFill/>
          <a:ln/>
        </p:spPr>
        <p:txBody>
          <a:bodyPr wrap="squar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Para documentação automática de APIs, o .NET integra-se facilmente com o Swagger/OpenAPI através do pacote Swashbuckle, gerando uma interface interativa para visualizar e testar todos os endpoints.</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81063" y="764143"/>
            <a:ext cx="8908494" cy="594360"/>
          </a:xfrm>
          <a:prstGeom prst="rect">
            <a:avLst/>
          </a:prstGeom>
          <a:noFill/>
          <a:ln/>
        </p:spPr>
        <p:txBody>
          <a:bodyPr wrap="none" lIns="0" tIns="0" rIns="0" bIns="0" rtlCol="0" anchor="t"/>
          <a:lstStyle/>
          <a:p>
            <a:pPr marL="0" indent="0" algn="l">
              <a:lnSpc>
                <a:spcPts val="4650"/>
              </a:lnSpc>
              <a:buNone/>
            </a:pPr>
            <a:r>
              <a:rPr lang="en-US" sz="37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O Padrão MVC no Desenvolvimento .NET</a:t>
            </a:r>
            <a:endParaRPr lang="en-US" sz="3700" dirty="0"/>
          </a:p>
        </p:txBody>
      </p:sp>
      <p:sp>
        <p:nvSpPr>
          <p:cNvPr id="3" name="Text 1"/>
          <p:cNvSpPr/>
          <p:nvPr/>
        </p:nvSpPr>
        <p:spPr>
          <a:xfrm>
            <a:off x="2595443" y="3145393"/>
            <a:ext cx="2377678" cy="297180"/>
          </a:xfrm>
          <a:prstGeom prst="rect">
            <a:avLst/>
          </a:prstGeom>
          <a:noFill/>
          <a:ln/>
        </p:spPr>
        <p:txBody>
          <a:bodyPr wrap="none" lIns="0" tIns="0" rIns="0" bIns="0" rtlCol="0" anchor="t"/>
          <a:lstStyle/>
          <a:p>
            <a:pPr marL="0" indent="0" algn="r">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Model</a:t>
            </a:r>
            <a:endParaRPr lang="en-US" sz="1850" dirty="0"/>
          </a:p>
        </p:txBody>
      </p:sp>
      <p:sp>
        <p:nvSpPr>
          <p:cNvPr id="4" name="Text 2"/>
          <p:cNvSpPr/>
          <p:nvPr/>
        </p:nvSpPr>
        <p:spPr>
          <a:xfrm>
            <a:off x="881063" y="3570923"/>
            <a:ext cx="4092059" cy="684609"/>
          </a:xfrm>
          <a:prstGeom prst="rect">
            <a:avLst/>
          </a:prstGeom>
          <a:noFill/>
          <a:ln/>
        </p:spPr>
        <p:txBody>
          <a:bodyPr wrap="square" lIns="0" tIns="0" rIns="0" bIns="0" rtlCol="0" anchor="t"/>
          <a:lstStyle/>
          <a:p>
            <a:pPr marL="0" indent="0" algn="r">
              <a:lnSpc>
                <a:spcPts val="2650"/>
              </a:lnSpc>
              <a:buNone/>
            </a:pPr>
            <a:r>
              <a:rPr lang="en-US" sz="1650" dirty="0">
                <a:solidFill>
                  <a:srgbClr val="E0E4E6"/>
                </a:solidFill>
                <a:latin typeface="Barlow" pitchFamily="34" charset="0"/>
                <a:ea typeface="Barlow" pitchFamily="34" charset="-122"/>
                <a:cs typeface="Barlow" pitchFamily="34" charset="-120"/>
              </a:rPr>
              <a:t>Representa os dados e a lógica de negócios da aplicação</a:t>
            </a:r>
            <a:endParaRPr lang="en-US" sz="1650" dirty="0"/>
          </a:p>
        </p:txBody>
      </p:sp>
      <p:pic>
        <p:nvPicPr>
          <p:cNvPr id="5" name="Image 0" descr="preencoded.png"/>
          <p:cNvPicPr>
            <a:picLocks noChangeAspect="1"/>
          </p:cNvPicPr>
          <p:nvPr/>
        </p:nvPicPr>
        <p:blipFill>
          <a:blip r:embed="rId3"/>
          <a:stretch>
            <a:fillRect/>
          </a:stretch>
        </p:blipFill>
        <p:spPr>
          <a:xfrm>
            <a:off x="5401032" y="1786414"/>
            <a:ext cx="3828217" cy="3828217"/>
          </a:xfrm>
          <a:prstGeom prst="rect">
            <a:avLst/>
          </a:prstGeom>
        </p:spPr>
      </p:pic>
      <p:sp>
        <p:nvSpPr>
          <p:cNvPr id="6" name="Text 3"/>
          <p:cNvSpPr/>
          <p:nvPr/>
        </p:nvSpPr>
        <p:spPr>
          <a:xfrm>
            <a:off x="5835075" y="3269992"/>
            <a:ext cx="320159" cy="400169"/>
          </a:xfrm>
          <a:prstGeom prst="rect">
            <a:avLst/>
          </a:prstGeom>
          <a:noFill/>
          <a:ln/>
        </p:spPr>
        <p:txBody>
          <a:bodyPr wrap="none" lIns="0" tIns="0" rIns="0" bIns="0" rtlCol="0" anchor="t"/>
          <a:lstStyle/>
          <a:p>
            <a:pPr marL="0" indent="0" algn="l">
              <a:lnSpc>
                <a:spcPts val="4000"/>
              </a:lnSpc>
              <a:buNone/>
            </a:pPr>
            <a:r>
              <a:rPr lang="en-US" sz="2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1</a:t>
            </a:r>
            <a:endParaRPr lang="en-US" sz="2500" dirty="0"/>
          </a:p>
        </p:txBody>
      </p:sp>
      <p:sp>
        <p:nvSpPr>
          <p:cNvPr id="7" name="Text 4"/>
          <p:cNvSpPr/>
          <p:nvPr/>
        </p:nvSpPr>
        <p:spPr>
          <a:xfrm>
            <a:off x="9550241" y="2108121"/>
            <a:ext cx="2377678" cy="297180"/>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View</a:t>
            </a:r>
            <a:endParaRPr lang="en-US" sz="1850" dirty="0"/>
          </a:p>
        </p:txBody>
      </p:sp>
      <p:sp>
        <p:nvSpPr>
          <p:cNvPr id="8" name="Text 5"/>
          <p:cNvSpPr/>
          <p:nvPr/>
        </p:nvSpPr>
        <p:spPr>
          <a:xfrm>
            <a:off x="9550241" y="2533650"/>
            <a:ext cx="4199096" cy="684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Responsável pela apresentação visual ou formatação de dados</a:t>
            </a:r>
            <a:endParaRPr lang="en-US" sz="1650" dirty="0"/>
          </a:p>
        </p:txBody>
      </p:sp>
      <p:pic>
        <p:nvPicPr>
          <p:cNvPr id="9" name="Image 1" descr="preencoded.png"/>
          <p:cNvPicPr>
            <a:picLocks noChangeAspect="1"/>
          </p:cNvPicPr>
          <p:nvPr/>
        </p:nvPicPr>
        <p:blipFill>
          <a:blip r:embed="rId4"/>
          <a:stretch>
            <a:fillRect/>
          </a:stretch>
        </p:blipFill>
        <p:spPr>
          <a:xfrm>
            <a:off x="5401032" y="1786414"/>
            <a:ext cx="3828217" cy="3828217"/>
          </a:xfrm>
          <a:prstGeom prst="rect">
            <a:avLst/>
          </a:prstGeom>
        </p:spPr>
      </p:pic>
      <p:pic>
        <p:nvPicPr>
          <p:cNvPr id="10" name="Image 2" descr="preencoded.png"/>
          <p:cNvPicPr>
            <a:picLocks noChangeAspect="1"/>
          </p:cNvPicPr>
          <p:nvPr/>
        </p:nvPicPr>
        <p:blipFill>
          <a:blip r:embed="rId5"/>
          <a:stretch>
            <a:fillRect/>
          </a:stretch>
        </p:blipFill>
        <p:spPr>
          <a:xfrm>
            <a:off x="8014514" y="2472511"/>
            <a:ext cx="320159" cy="400169"/>
          </a:xfrm>
          <a:prstGeom prst="rect">
            <a:avLst/>
          </a:prstGeom>
        </p:spPr>
      </p:pic>
      <p:sp>
        <p:nvSpPr>
          <p:cNvPr id="11" name="Text 6"/>
          <p:cNvSpPr/>
          <p:nvPr/>
        </p:nvSpPr>
        <p:spPr>
          <a:xfrm>
            <a:off x="9550241" y="4182666"/>
            <a:ext cx="2377678" cy="297180"/>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Controller</a:t>
            </a:r>
            <a:endParaRPr lang="en-US" sz="1850" dirty="0"/>
          </a:p>
        </p:txBody>
      </p:sp>
      <p:sp>
        <p:nvSpPr>
          <p:cNvPr id="12" name="Text 7"/>
          <p:cNvSpPr/>
          <p:nvPr/>
        </p:nvSpPr>
        <p:spPr>
          <a:xfrm>
            <a:off x="9550241" y="4608195"/>
            <a:ext cx="4199096" cy="684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Intermediário entre o Model e a View, processando solicitações</a:t>
            </a:r>
            <a:endParaRPr lang="en-US" sz="1650" dirty="0"/>
          </a:p>
        </p:txBody>
      </p:sp>
      <p:pic>
        <p:nvPicPr>
          <p:cNvPr id="13" name="Image 3" descr="preencoded.png"/>
          <p:cNvPicPr>
            <a:picLocks noChangeAspect="1"/>
          </p:cNvPicPr>
          <p:nvPr/>
        </p:nvPicPr>
        <p:blipFill>
          <a:blip r:embed="rId6"/>
          <a:stretch>
            <a:fillRect/>
          </a:stretch>
        </p:blipFill>
        <p:spPr>
          <a:xfrm>
            <a:off x="5401032" y="1786414"/>
            <a:ext cx="3828217" cy="3828217"/>
          </a:xfrm>
          <a:prstGeom prst="rect">
            <a:avLst/>
          </a:prstGeom>
        </p:spPr>
      </p:pic>
      <p:pic>
        <p:nvPicPr>
          <p:cNvPr id="14" name="Image 4" descr="preencoded.png"/>
          <p:cNvPicPr>
            <a:picLocks noChangeAspect="1"/>
          </p:cNvPicPr>
          <p:nvPr/>
        </p:nvPicPr>
        <p:blipFill>
          <a:blip r:embed="rId7"/>
          <a:stretch>
            <a:fillRect/>
          </a:stretch>
        </p:blipFill>
        <p:spPr>
          <a:xfrm>
            <a:off x="7615416" y="4758630"/>
            <a:ext cx="320159" cy="400169"/>
          </a:xfrm>
          <a:prstGeom prst="rect">
            <a:avLst/>
          </a:prstGeom>
        </p:spPr>
      </p:pic>
      <p:sp>
        <p:nvSpPr>
          <p:cNvPr id="15" name="Text 8"/>
          <p:cNvSpPr/>
          <p:nvPr/>
        </p:nvSpPr>
        <p:spPr>
          <a:xfrm>
            <a:off x="881063" y="5855375"/>
            <a:ext cx="12868275" cy="684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A implementação do MVC no ASP.NET Core vai além dessa tríade básica, incorporando conceitos adicionais como ViewModels, Tag Helpers, Areas e Filters que enriquecem a arquitetura.</a:t>
            </a:r>
            <a:endParaRPr lang="en-US" sz="1650" dirty="0"/>
          </a:p>
        </p:txBody>
      </p:sp>
      <p:sp>
        <p:nvSpPr>
          <p:cNvPr id="16" name="Text 9"/>
          <p:cNvSpPr/>
          <p:nvPr/>
        </p:nvSpPr>
        <p:spPr>
          <a:xfrm>
            <a:off x="881063" y="6780728"/>
            <a:ext cx="12868275" cy="684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Mesmo em APIs REST, onde o foco está no backend sem interfaces visuais tradicionais, os princípios do MVC continuam relevantes, com os controllers gerenciando as requisições e respostas, e os models definindo a estrutura dos dados.</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81063" y="785574"/>
            <a:ext cx="11886605" cy="629364"/>
          </a:xfrm>
          <a:prstGeom prst="rect">
            <a:avLst/>
          </a:prstGeom>
          <a:noFill/>
          <a:ln/>
        </p:spPr>
        <p:txBody>
          <a:bodyPr wrap="none" lIns="0" tIns="0" rIns="0" bIns="0" rtlCol="0" anchor="t"/>
          <a:lstStyle/>
          <a:p>
            <a:pPr marL="0" indent="0" algn="l">
              <a:lnSpc>
                <a:spcPts val="4950"/>
              </a:lnSpc>
              <a:buNone/>
            </a:pPr>
            <a:r>
              <a:rPr lang="en-US" sz="395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Preparando o Ambiente e Criando sua Primeira API</a:t>
            </a:r>
            <a:endParaRPr lang="en-US" sz="3950" dirty="0"/>
          </a:p>
        </p:txBody>
      </p:sp>
      <p:sp>
        <p:nvSpPr>
          <p:cNvPr id="3" name="Shape 1"/>
          <p:cNvSpPr/>
          <p:nvPr/>
        </p:nvSpPr>
        <p:spPr>
          <a:xfrm>
            <a:off x="881063" y="2887742"/>
            <a:ext cx="2962156" cy="226576"/>
          </a:xfrm>
          <a:prstGeom prst="roundRect">
            <a:avLst>
              <a:gd name="adj" fmla="val 150009"/>
            </a:avLst>
          </a:prstGeom>
          <a:solidFill>
            <a:srgbClr val="0A081B"/>
          </a:solidFill>
          <a:ln w="22860">
            <a:solidFill>
              <a:srgbClr val="16FFBB"/>
            </a:solidFill>
            <a:prstDash val="solid"/>
          </a:ln>
        </p:spPr>
        <p:txBody>
          <a:bodyPr/>
          <a:lstStyle/>
          <a:p>
            <a:endParaRPr lang="pt-BR"/>
          </a:p>
        </p:txBody>
      </p:sp>
      <p:sp>
        <p:nvSpPr>
          <p:cNvPr id="4" name="Text 2"/>
          <p:cNvSpPr/>
          <p:nvPr/>
        </p:nvSpPr>
        <p:spPr>
          <a:xfrm>
            <a:off x="881063" y="3454122"/>
            <a:ext cx="2566511" cy="314682"/>
          </a:xfrm>
          <a:prstGeom prst="rect">
            <a:avLst/>
          </a:prstGeom>
          <a:noFill/>
          <a:ln/>
        </p:spPr>
        <p:txBody>
          <a:bodyPr wrap="none" lIns="0" tIns="0" rIns="0" bIns="0" rtlCol="0" anchor="t"/>
          <a:lstStyle/>
          <a:p>
            <a:pPr marL="0" indent="0" algn="l">
              <a:lnSpc>
                <a:spcPts val="2450"/>
              </a:lnSpc>
              <a:buNone/>
            </a:pPr>
            <a:r>
              <a:rPr lang="en-US" sz="19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Instalar o SDK do .NET</a:t>
            </a:r>
            <a:endParaRPr lang="en-US" sz="1950" dirty="0"/>
          </a:p>
        </p:txBody>
      </p:sp>
      <p:sp>
        <p:nvSpPr>
          <p:cNvPr id="5" name="Text 3"/>
          <p:cNvSpPr/>
          <p:nvPr/>
        </p:nvSpPr>
        <p:spPr>
          <a:xfrm>
            <a:off x="881063" y="3904655"/>
            <a:ext cx="2962156" cy="1812131"/>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Baixe e instale o SDK mais recente do site oficial da Microsoft, que inclui todas as ferramentas necessárias para desenvolver aplicações .NET.</a:t>
            </a:r>
            <a:endParaRPr lang="en-US" sz="1750" dirty="0"/>
          </a:p>
        </p:txBody>
      </p:sp>
      <p:sp>
        <p:nvSpPr>
          <p:cNvPr id="6" name="Shape 4"/>
          <p:cNvSpPr/>
          <p:nvPr/>
        </p:nvSpPr>
        <p:spPr>
          <a:xfrm>
            <a:off x="4183023" y="2547818"/>
            <a:ext cx="2962275" cy="226576"/>
          </a:xfrm>
          <a:prstGeom prst="roundRect">
            <a:avLst>
              <a:gd name="adj" fmla="val 150009"/>
            </a:avLst>
          </a:prstGeom>
          <a:solidFill>
            <a:srgbClr val="0A081B"/>
          </a:solidFill>
          <a:ln w="22860">
            <a:solidFill>
              <a:srgbClr val="29DDDA"/>
            </a:solidFill>
            <a:prstDash val="solid"/>
          </a:ln>
        </p:spPr>
        <p:txBody>
          <a:bodyPr/>
          <a:lstStyle/>
          <a:p>
            <a:endParaRPr lang="pt-BR"/>
          </a:p>
        </p:txBody>
      </p:sp>
      <p:sp>
        <p:nvSpPr>
          <p:cNvPr id="7" name="Text 5"/>
          <p:cNvSpPr/>
          <p:nvPr/>
        </p:nvSpPr>
        <p:spPr>
          <a:xfrm>
            <a:off x="4183023" y="3114199"/>
            <a:ext cx="2517577" cy="314682"/>
          </a:xfrm>
          <a:prstGeom prst="rect">
            <a:avLst/>
          </a:prstGeom>
          <a:noFill/>
          <a:ln/>
        </p:spPr>
        <p:txBody>
          <a:bodyPr wrap="none" lIns="0" tIns="0" rIns="0" bIns="0" rtlCol="0" anchor="t"/>
          <a:lstStyle/>
          <a:p>
            <a:pPr marL="0" indent="0" algn="l">
              <a:lnSpc>
                <a:spcPts val="2450"/>
              </a:lnSpc>
              <a:buNone/>
            </a:pPr>
            <a:r>
              <a:rPr lang="en-US" sz="19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Escolher uma IDE</a:t>
            </a:r>
            <a:endParaRPr lang="en-US" sz="1950" dirty="0"/>
          </a:p>
        </p:txBody>
      </p:sp>
      <p:sp>
        <p:nvSpPr>
          <p:cNvPr id="8" name="Text 6"/>
          <p:cNvSpPr/>
          <p:nvPr/>
        </p:nvSpPr>
        <p:spPr>
          <a:xfrm>
            <a:off x="4183023" y="3564731"/>
            <a:ext cx="2962275" cy="2536984"/>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Instale o Visual Studio ou Visual Studio Code com a extensão C#. Ambas oferecem ferramentas poderosas com recursos como IntelliSense e depuração.</a:t>
            </a:r>
            <a:endParaRPr lang="en-US" sz="1750" dirty="0"/>
          </a:p>
        </p:txBody>
      </p:sp>
      <p:sp>
        <p:nvSpPr>
          <p:cNvPr id="9" name="Shape 7"/>
          <p:cNvSpPr/>
          <p:nvPr/>
        </p:nvSpPr>
        <p:spPr>
          <a:xfrm>
            <a:off x="7485102" y="2207895"/>
            <a:ext cx="2962156" cy="226576"/>
          </a:xfrm>
          <a:prstGeom prst="roundRect">
            <a:avLst>
              <a:gd name="adj" fmla="val 150009"/>
            </a:avLst>
          </a:prstGeom>
          <a:solidFill>
            <a:srgbClr val="0A081B"/>
          </a:solidFill>
          <a:ln w="22860">
            <a:solidFill>
              <a:srgbClr val="37A7E7"/>
            </a:solidFill>
            <a:prstDash val="solid"/>
          </a:ln>
        </p:spPr>
        <p:txBody>
          <a:bodyPr/>
          <a:lstStyle/>
          <a:p>
            <a:endParaRPr lang="pt-BR"/>
          </a:p>
        </p:txBody>
      </p:sp>
      <p:sp>
        <p:nvSpPr>
          <p:cNvPr id="10" name="Text 8"/>
          <p:cNvSpPr/>
          <p:nvPr/>
        </p:nvSpPr>
        <p:spPr>
          <a:xfrm>
            <a:off x="7485102" y="2774275"/>
            <a:ext cx="2962156" cy="629364"/>
          </a:xfrm>
          <a:prstGeom prst="rect">
            <a:avLst/>
          </a:prstGeom>
          <a:noFill/>
          <a:ln/>
        </p:spPr>
        <p:txBody>
          <a:bodyPr wrap="square" lIns="0" tIns="0" rIns="0" bIns="0" rtlCol="0" anchor="t"/>
          <a:lstStyle/>
          <a:p>
            <a:pPr marL="0" indent="0" algn="l">
              <a:lnSpc>
                <a:spcPts val="2450"/>
              </a:lnSpc>
              <a:buNone/>
            </a:pPr>
            <a:r>
              <a:rPr lang="en-US" sz="19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Criar um novo projeto API</a:t>
            </a:r>
            <a:endParaRPr lang="en-US" sz="1950" dirty="0"/>
          </a:p>
        </p:txBody>
      </p:sp>
      <p:sp>
        <p:nvSpPr>
          <p:cNvPr id="11" name="Text 9"/>
          <p:cNvSpPr/>
          <p:nvPr/>
        </p:nvSpPr>
        <p:spPr>
          <a:xfrm>
            <a:off x="7485102" y="3539490"/>
            <a:ext cx="2962156" cy="1812131"/>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Use o terminal ou a IDE para criar um projeto de API Web ASP.NET Core com o comando: "</a:t>
            </a:r>
            <a:r>
              <a:rPr lang="en-US" sz="1750" b="1" dirty="0">
                <a:solidFill>
                  <a:srgbClr val="E0E4E6"/>
                </a:solidFill>
                <a:latin typeface="Barlow" pitchFamily="34" charset="0"/>
                <a:ea typeface="Barlow" pitchFamily="34" charset="-122"/>
                <a:cs typeface="Barlow" pitchFamily="34" charset="-120"/>
              </a:rPr>
              <a:t>dotnet new webapi -n MinhaPrimeiraAPI</a:t>
            </a:r>
            <a:r>
              <a:rPr lang="en-US" sz="1750" dirty="0">
                <a:solidFill>
                  <a:srgbClr val="E0E4E6"/>
                </a:solidFill>
                <a:latin typeface="Barlow" pitchFamily="34" charset="0"/>
                <a:ea typeface="Barlow" pitchFamily="34" charset="-122"/>
                <a:cs typeface="Barlow" pitchFamily="34" charset="-120"/>
              </a:rPr>
              <a:t>".</a:t>
            </a:r>
            <a:endParaRPr lang="en-US" sz="1750" dirty="0"/>
          </a:p>
        </p:txBody>
      </p:sp>
      <p:sp>
        <p:nvSpPr>
          <p:cNvPr id="12" name="Shape 10"/>
          <p:cNvSpPr/>
          <p:nvPr/>
        </p:nvSpPr>
        <p:spPr>
          <a:xfrm>
            <a:off x="10787063" y="1868091"/>
            <a:ext cx="2962275" cy="226576"/>
          </a:xfrm>
          <a:prstGeom prst="roundRect">
            <a:avLst>
              <a:gd name="adj" fmla="val 150009"/>
            </a:avLst>
          </a:prstGeom>
          <a:solidFill>
            <a:srgbClr val="0A081B"/>
          </a:solidFill>
          <a:ln w="22860">
            <a:solidFill>
              <a:srgbClr val="091231"/>
            </a:solidFill>
            <a:prstDash val="solid"/>
          </a:ln>
        </p:spPr>
        <p:txBody>
          <a:bodyPr/>
          <a:lstStyle/>
          <a:p>
            <a:endParaRPr lang="pt-BR"/>
          </a:p>
        </p:txBody>
      </p:sp>
      <p:sp>
        <p:nvSpPr>
          <p:cNvPr id="13" name="Text 11"/>
          <p:cNvSpPr/>
          <p:nvPr/>
        </p:nvSpPr>
        <p:spPr>
          <a:xfrm>
            <a:off x="10787063" y="2434471"/>
            <a:ext cx="2962275" cy="629364"/>
          </a:xfrm>
          <a:prstGeom prst="rect">
            <a:avLst/>
          </a:prstGeom>
          <a:noFill/>
          <a:ln/>
        </p:spPr>
        <p:txBody>
          <a:bodyPr wrap="square" lIns="0" tIns="0" rIns="0" bIns="0" rtlCol="0" anchor="t"/>
          <a:lstStyle/>
          <a:p>
            <a:pPr marL="0" indent="0" algn="l">
              <a:lnSpc>
                <a:spcPts val="2450"/>
              </a:lnSpc>
              <a:buNone/>
            </a:pPr>
            <a:r>
              <a:rPr lang="en-US" sz="19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Explorar e executar o projeto</a:t>
            </a:r>
            <a:endParaRPr lang="en-US" sz="1950" dirty="0"/>
          </a:p>
        </p:txBody>
      </p:sp>
      <p:sp>
        <p:nvSpPr>
          <p:cNvPr id="14" name="Text 12"/>
          <p:cNvSpPr/>
          <p:nvPr/>
        </p:nvSpPr>
        <p:spPr>
          <a:xfrm>
            <a:off x="10787063" y="3199686"/>
            <a:ext cx="2962275" cy="1812131"/>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Familiarize-se com a estrutura, execute-o e acesse a documentação Swagger para ver os endpoints de exemplo gerados.</a:t>
            </a:r>
            <a:endParaRPr lang="en-US" sz="1750" dirty="0"/>
          </a:p>
        </p:txBody>
      </p:sp>
      <p:sp>
        <p:nvSpPr>
          <p:cNvPr id="15" name="Text 13"/>
          <p:cNvSpPr/>
          <p:nvPr/>
        </p:nvSpPr>
        <p:spPr>
          <a:xfrm>
            <a:off x="881063" y="6356628"/>
            <a:ext cx="12868275" cy="1087279"/>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Para testar sua API durante o desenvolvimento, você pode usar ferramentas como Postman, Insomnia ou o próprio Swagger integrado. Estas ferramentas permitem enviar requisições HTTP para seus endpoints e visualizar as respostas, facilitando a depuração e o refinamento da API.</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Suplemento 1">
                <a:extLst>
                  <a:ext uri="{FF2B5EF4-FFF2-40B4-BE49-F238E27FC236}">
                    <a16:creationId xmlns:a16="http://schemas.microsoft.com/office/drawing/2014/main" id="{3583705C-55F2-B935-EF24-6B90A4933A6F}"/>
                  </a:ext>
                </a:extLst>
              </p:cNvPr>
              <p:cNvGraphicFramePr>
                <a:graphicFrameLocks noGrp="1"/>
              </p:cNvGraphicFramePr>
              <p:nvPr>
                <p:extLst>
                  <p:ext uri="{D42A27DB-BD31-4B8C-83A1-F6EECF244321}">
                    <p14:modId xmlns:p14="http://schemas.microsoft.com/office/powerpoint/2010/main" val="524774578"/>
                  </p:ext>
                </p:extLst>
              </p:nvPr>
            </p:nvGraphicFramePr>
            <p:xfrm>
              <a:off x="0" y="0"/>
              <a:ext cx="14630400" cy="82296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Suplemento 1">
                <a:extLst>
                  <a:ext uri="{FF2B5EF4-FFF2-40B4-BE49-F238E27FC236}">
                    <a16:creationId xmlns:a16="http://schemas.microsoft.com/office/drawing/2014/main" id="{3583705C-55F2-B935-EF24-6B90A4933A6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600"/>
              </a:xfrm>
              <a:prstGeom prst="rect">
                <a:avLst/>
              </a:prstGeom>
            </p:spPr>
          </p:pic>
        </mc:Fallback>
      </mc:AlternateContent>
    </p:spTree>
    <p:extLst>
      <p:ext uri="{BB962C8B-B14F-4D97-AF65-F5344CB8AC3E}">
        <p14:creationId xmlns:p14="http://schemas.microsoft.com/office/powerpoint/2010/main" val="3292774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4.png"/></Relationships>
</file>

<file path=ppt/webextensions/webextension1.xml><?xml version="1.0" encoding="utf-8"?>
<we:webextension xmlns:we="http://schemas.microsoft.com/office/webextensions/webextension/2010/11" id="{5471C540-FB72-4447-8A84-69CC84AE1B23}">
  <we:reference id="wa200004824" version="2.0.1.0" store="pt-BR" storeType="OMEX"/>
  <we:alternateReferences>
    <we:reference id="wa200004824" version="2.0.1.0" store="wa200004824" storeType="OMEX"/>
  </we:alternateReferences>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10</TotalTime>
  <Words>1114</Words>
  <Application>Microsoft Macintosh PowerPoint</Application>
  <PresentationFormat>Personalizar</PresentationFormat>
  <Paragraphs>80</Paragraphs>
  <Slides>9</Slides>
  <Notes>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ADLaM Display</vt:lpstr>
      <vt:lpstr>Arial</vt:lpstr>
      <vt:lpstr>Barlow</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Everton Coimbra de Araújo</cp:lastModifiedBy>
  <cp:revision>2</cp:revision>
  <dcterms:created xsi:type="dcterms:W3CDTF">2025-03-19T17:46:53Z</dcterms:created>
  <dcterms:modified xsi:type="dcterms:W3CDTF">2025-03-19T18:00:41Z</dcterms:modified>
</cp:coreProperties>
</file>