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DLaM Display" panose="02010000000000000000" pitchFamily="2" charset="77"/>
      <p:regular r:id="rId12"/>
    </p:embeddedFont>
    <p:embeddedFont>
      <p:font typeface="Raleway Medium" panose="020F0502020204030204" pitchFamily="34" charset="0"/>
      <p:regular r:id="rId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2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50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1679615"/>
            <a:ext cx="7381875" cy="1118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Monolitos em Engenharia de Software: Uma Análise Crítica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367462" y="3100388"/>
            <a:ext cx="7381875" cy="1289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arquitetura monolítica representa uma das abordagens mais antigas e consolidadas no desenvolvimento de software. Apesar da crescente popularidade dos microsserviços, os monolitos continuam sendo relevantes e, em muitos cenários, a escolha mais sensata para diversos projetos.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367462" y="4616172"/>
            <a:ext cx="7381875" cy="1933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Nesta apresentação, exploraremos os diferentes tipos de arquiteturas monolíticas, analisaremos as controvérsias que cercam sua utilização e desmistificaremos concepções errôneas sobre essa abordagem. Veremos também casos reais de empresas que utilizam monolitos com sucesso, demonstrando que não existem soluções universais na engenharia de software.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02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3183731"/>
            <a:ext cx="4968121" cy="524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O Que São Monolitos?</a:t>
            </a:r>
            <a:endParaRPr lang="en-US" sz="3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3" y="3991332"/>
            <a:ext cx="4289346" cy="7552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69777" y="5029676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Conceito Base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1069777" y="5405080"/>
            <a:ext cx="3911918" cy="1510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Um monolito é um sistema único onde todos os componentes funcionais estão integrados em uma única unidade de implantação, compartilhando o mesmo ciclo de vida de desenvolvimento.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08" y="3991332"/>
            <a:ext cx="4289465" cy="7552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9122" y="5029676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Histórico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5359122" y="5405080"/>
            <a:ext cx="3912037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Por décadas, foi a abordagem padrão para construção de software, antes do surgimento de alternativas como microsserviços e sistemas distribuídos.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9873" y="3991332"/>
            <a:ext cx="4289465" cy="7552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648587" y="5029676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Contexto Atual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9648587" y="5405080"/>
            <a:ext cx="3912037" cy="1812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 debate entre monolitos versus microsserviços frequentemente é conduzido com base em generalizações e tendências, sem considerar adequadamente os contextos particulares de cada projeto.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9515" y="691515"/>
            <a:ext cx="4853345" cy="55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Monolito Tradicional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879515" y="1551384"/>
            <a:ext cx="3591997" cy="3697129"/>
          </a:xfrm>
          <a:prstGeom prst="roundRect">
            <a:avLst>
              <a:gd name="adj" fmla="val 839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1080492" y="1752362"/>
            <a:ext cx="2233732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Características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80492" y="2152174"/>
            <a:ext cx="3190042" cy="28953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Representa a forma mais básica de arquitetura monolítica, onde interface do usuário, lógica de negócios e acesso a dados compartilham o mesmo espaço de código. Qualquer alteração requer a reconstrução e reimplantação completa da aplicação.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4672489" y="1551384"/>
            <a:ext cx="3591997" cy="3697129"/>
          </a:xfrm>
          <a:prstGeom prst="roundRect">
            <a:avLst>
              <a:gd name="adj" fmla="val 839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4873466" y="1752362"/>
            <a:ext cx="2233732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Cenários Ideais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73466" y="2152174"/>
            <a:ext cx="3190042" cy="2573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Particularmente adequado para projetos menores ou em fase inicial, com complexidade reduzida e equipes pequenas. Também vantajoso quando o tempo de entrega é crítico e a divisão em serviços representaria um overhead desnecessário.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879515" y="5449491"/>
            <a:ext cx="7384971" cy="2088594"/>
          </a:xfrm>
          <a:prstGeom prst="roundRect">
            <a:avLst>
              <a:gd name="adj" fmla="val 14438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1080492" y="5650468"/>
            <a:ext cx="2233732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Desafios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80492" y="6050280"/>
            <a:ext cx="6983016" cy="1286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À medida que o sistema cresce, pode se tornar difícil de manter, apresentando problemas como código espaguete, conflitos de merge frequentes e dificuldade para novos desenvolvedores entenderem a base de código.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2252" y="685324"/>
            <a:ext cx="5261372" cy="657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Monolito Modular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2079188" y="1816418"/>
            <a:ext cx="2760345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Estrutura Separada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872252" y="2287310"/>
            <a:ext cx="3967282" cy="1515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5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Mantém a característica de implantação única, mas introduz rigorosa separação interna em módulos bem definidos.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578" y="1859637"/>
            <a:ext cx="4241244" cy="424124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84535" y="2544306"/>
            <a:ext cx="354211" cy="442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1</a:t>
            </a:r>
            <a:endParaRPr lang="en-US" sz="2750" dirty="0"/>
          </a:p>
        </p:txBody>
      </p:sp>
      <p:sp>
        <p:nvSpPr>
          <p:cNvPr id="7" name="Text 4"/>
          <p:cNvSpPr/>
          <p:nvPr/>
        </p:nvSpPr>
        <p:spPr>
          <a:xfrm>
            <a:off x="9790867" y="2005846"/>
            <a:ext cx="268402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Design Aprimorado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790867" y="2476738"/>
            <a:ext cx="3967282" cy="113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Aplica princípios de alta coesão e baixo acoplamento com interfaces claras entre módulos.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8" y="1859637"/>
            <a:ext cx="4241244" cy="424124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352532" y="2905304"/>
            <a:ext cx="354211" cy="442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2</a:t>
            </a:r>
            <a:endParaRPr lang="en-US" sz="2750" dirty="0"/>
          </a:p>
        </p:txBody>
      </p:sp>
      <p:sp>
        <p:nvSpPr>
          <p:cNvPr id="11" name="Text 7"/>
          <p:cNvSpPr/>
          <p:nvPr/>
        </p:nvSpPr>
        <p:spPr>
          <a:xfrm>
            <a:off x="9790867" y="4157782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Trabalho Paralelo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9790867" y="4628674"/>
            <a:ext cx="3967282" cy="1515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Permite que equipes trabalhem em paralelo em diferentes partes do sistema sem interferências constantes.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578" y="1859637"/>
            <a:ext cx="4241244" cy="424124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91535" y="4973300"/>
            <a:ext cx="354211" cy="442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3</a:t>
            </a:r>
            <a:endParaRPr lang="en-US" sz="2750" dirty="0"/>
          </a:p>
        </p:txBody>
      </p:sp>
      <p:sp>
        <p:nvSpPr>
          <p:cNvPr id="15" name="Text 10"/>
          <p:cNvSpPr/>
          <p:nvPr/>
        </p:nvSpPr>
        <p:spPr>
          <a:xfrm>
            <a:off x="2107287" y="4347210"/>
            <a:ext cx="273224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Evolução Facilitada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872252" y="4818102"/>
            <a:ext cx="3967282" cy="113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5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Facilita refatoração e possível extração de módulos para serviços separados no futuro.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578" y="1859637"/>
            <a:ext cx="4241244" cy="424124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23538" y="4612303"/>
            <a:ext cx="354211" cy="442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4</a:t>
            </a:r>
            <a:endParaRPr lang="en-US" sz="2750" dirty="0"/>
          </a:p>
        </p:txBody>
      </p:sp>
      <p:sp>
        <p:nvSpPr>
          <p:cNvPr id="19" name="Text 13"/>
          <p:cNvSpPr/>
          <p:nvPr/>
        </p:nvSpPr>
        <p:spPr>
          <a:xfrm>
            <a:off x="872252" y="6410444"/>
            <a:ext cx="12885896" cy="113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 monolito modular é particularmente adequado para sistemas de porte médio a grande, onde a complexidade justifica uma organização mais estruturada, mas a separação em microsserviços seria prematura. Também serve como um excelente passo intermediário na evolução de sistemas complexos.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843796"/>
            <a:ext cx="4862393" cy="559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Monolito Distribuído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805940"/>
            <a:ext cx="22860" cy="4386263"/>
          </a:xfrm>
          <a:prstGeom prst="roundRect">
            <a:avLst>
              <a:gd name="adj" fmla="val 1321608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507361" y="2247662"/>
            <a:ext cx="604123" cy="22860"/>
          </a:xfrm>
          <a:prstGeom prst="roundRect">
            <a:avLst>
              <a:gd name="adj" fmla="val 1321608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7088624" y="2032516"/>
            <a:ext cx="453152" cy="453152"/>
          </a:xfrm>
          <a:prstGeom prst="roundRect">
            <a:avLst>
              <a:gd name="adj" fmla="val 66671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7180957" y="2091273"/>
            <a:ext cx="26848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3964900" y="2007275"/>
            <a:ext cx="2343269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Abordagem Híbrida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81063" y="2407801"/>
            <a:ext cx="5427107" cy="1289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Equilibra a simplicidade operacional dos monolitos com algumas vantagens de sistemas distribuídos, mantendo a aplicação como unidade única de implantação, mas incorporando elementos de distribuição na infraestrutura.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518916" y="3254573"/>
            <a:ext cx="604123" cy="22860"/>
          </a:xfrm>
          <a:prstGeom prst="roundRect">
            <a:avLst>
              <a:gd name="adj" fmla="val 1321608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7088624" y="3039428"/>
            <a:ext cx="453152" cy="453152"/>
          </a:xfrm>
          <a:prstGeom prst="roundRect">
            <a:avLst>
              <a:gd name="adj" fmla="val 66671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180957" y="3098185"/>
            <a:ext cx="26848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322231" y="3014186"/>
            <a:ext cx="3039547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Infraestrutura Distribuída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322231" y="3414713"/>
            <a:ext cx="5427107" cy="1289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Utiliza tecnologias como filas de mensagens (Kafka, RabbitMQ), bancos de dados especializados ou réplicas de bancos para distribuir carga, mesmo mantendo a base de código unificada.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6507361" y="4541401"/>
            <a:ext cx="604123" cy="22860"/>
          </a:xfrm>
          <a:prstGeom prst="roundRect">
            <a:avLst>
              <a:gd name="adj" fmla="val 1321608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7088624" y="4326255"/>
            <a:ext cx="453152" cy="453152"/>
          </a:xfrm>
          <a:prstGeom prst="roundRect">
            <a:avLst>
              <a:gd name="adj" fmla="val 66671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7180957" y="4385012"/>
            <a:ext cx="26848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3584972" y="4301014"/>
            <a:ext cx="2723198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Escalabilidade Seletiva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1063" y="4701540"/>
            <a:ext cx="5427107" cy="1289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Permite escalar seletivamente partes específicas do sistema que representam gargalos, direcionando processamentos pesados para clusters dedicados ou distribuindo operações de leitura.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881063" y="6418778"/>
            <a:ext cx="12868275" cy="966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Esta arquitetura é valiosa para sistemas que enfrentam problemas específicos de escalabilidade em determinados componentes, mas que não justificam a migração completa para microsserviços. Ideal para organizações com recursos limitados que precisam escalar sem aumentar drasticamente a complexidade operacional.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786408"/>
            <a:ext cx="7551539" cy="524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Mitos e Verdades Sobre Monolitos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881063" y="1688425"/>
            <a:ext cx="12868275" cy="5754648"/>
          </a:xfrm>
          <a:prstGeom prst="roundRect">
            <a:avLst>
              <a:gd name="adj" fmla="val 492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888683" y="1696045"/>
            <a:ext cx="12853035" cy="5437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077397" y="1816894"/>
            <a:ext cx="604527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Mito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7507724" y="1816894"/>
            <a:ext cx="604527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Realidade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888683" y="2239804"/>
            <a:ext cx="12853035" cy="14499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1077397" y="2360652"/>
            <a:ext cx="604527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"Monolitos são sempre ruins"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507724" y="2360652"/>
            <a:ext cx="6045279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Existem inúmeros exemplos de sistemas monolíticos bem-sucedidos e altamente escaláveis. O GitHub manteve um monolito Rails por muitos anos enquanto crescia para servir milhões de desenvolvedores.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888683" y="3689747"/>
            <a:ext cx="12853035" cy="114788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077397" y="3810595"/>
            <a:ext cx="604527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"Microsserviços são sempre a melhor solução"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7507724" y="3810595"/>
            <a:ext cx="6045279" cy="906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Microsserviços introduzem complexidades significativas. Empresas como Basecamp relataram movimentos de "volta ao monolito" após experiências que introduziam mais problemas do que soluções.</a:t>
            </a:r>
            <a:endParaRPr lang="en-US" sz="1450" dirty="0"/>
          </a:p>
        </p:txBody>
      </p:sp>
      <p:sp>
        <p:nvSpPr>
          <p:cNvPr id="13" name="Shape 11"/>
          <p:cNvSpPr/>
          <p:nvPr/>
        </p:nvSpPr>
        <p:spPr>
          <a:xfrm>
            <a:off x="888683" y="4837628"/>
            <a:ext cx="12853035" cy="14499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1077397" y="4958477"/>
            <a:ext cx="604527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"Monolitos são difíceis de escalar"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7507724" y="4958477"/>
            <a:ext cx="6045279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Embora apresentem limitações, técnicas como caching em múltiplas camadas, bancos segmentados e balanceamento de carga permitem que monolitos bem projetados atendam a cargas substanciais.</a:t>
            </a:r>
            <a:endParaRPr lang="en-US" sz="1450" dirty="0"/>
          </a:p>
        </p:txBody>
      </p:sp>
      <p:sp>
        <p:nvSpPr>
          <p:cNvPr id="16" name="Shape 14"/>
          <p:cNvSpPr/>
          <p:nvPr/>
        </p:nvSpPr>
        <p:spPr>
          <a:xfrm>
            <a:off x="888683" y="6287572"/>
            <a:ext cx="12853035" cy="114788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5"/>
          <p:cNvSpPr/>
          <p:nvPr/>
        </p:nvSpPr>
        <p:spPr>
          <a:xfrm>
            <a:off x="1077397" y="6408420"/>
            <a:ext cx="6045279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"Toda grande empresa usa microsserviços"</a:t>
            </a:r>
            <a:endParaRPr lang="en-US" sz="1450" dirty="0"/>
          </a:p>
        </p:txBody>
      </p:sp>
      <p:sp>
        <p:nvSpPr>
          <p:cNvPr id="18" name="Text 16"/>
          <p:cNvSpPr/>
          <p:nvPr/>
        </p:nvSpPr>
        <p:spPr>
          <a:xfrm>
            <a:off x="7507724" y="6408420"/>
            <a:ext cx="6045279" cy="906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Muitas organizações de grande porte mantêm arquiteturas monolíticas em seus sistemas principais, mesmo aquelas frequentemente citadas como exemplos de microsserviços.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988695"/>
            <a:ext cx="9754195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Casos Reais de Sucesso com Monolitos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2010966"/>
            <a:ext cx="3464004" cy="21408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81063" y="4419243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Shopify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81063" y="4844772"/>
            <a:ext cx="4075390" cy="2396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Processa bilhões em transações anualmente com um monolito Ruby on Rails. Através de modularização interna rigorosa, otimização de performance e infraestrutura robusta, consegue escalar horizontalmente para atender a picos de tráfego como Black Friday.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45" y="2010966"/>
            <a:ext cx="3464004" cy="21408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77445" y="4419243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Basecamp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5277445" y="4844772"/>
            <a:ext cx="4075390" cy="2396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Após experimentar com microsserviços, optou por retornar a uma arquitetura monolítica para seu produto Hey (e-mail). Os benefícios teóricos dos microsserviços não se materializaram em seu contexto, enquanto os custos de complexidade eram significativos.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828" y="2010966"/>
            <a:ext cx="3464004" cy="21408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3828" y="4419243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GitLab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9673828" y="4844772"/>
            <a:ext cx="4075390" cy="2396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Plataforma de DevOps completa que adota uma arquitetura de monolito modular, suportando seu crescimento significativo. Demonstra como um monolito bem estruturado pode oferecer robustez e velocidade de desenvolvimento simultaneamente.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2252" y="685324"/>
            <a:ext cx="4047768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FFE14D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Considerações Finais</a:t>
            </a:r>
            <a:endParaRPr lang="en-US" sz="2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89" y="1459349"/>
            <a:ext cx="1275636" cy="9052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9664" y="1881068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1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893350" y="1621274"/>
            <a:ext cx="1830348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Decisão Contextual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4893350" y="1943457"/>
            <a:ext cx="3517583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escolha deve considerar contexto específico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4771906" y="2375297"/>
            <a:ext cx="8945761" cy="11430"/>
          </a:xfrm>
          <a:prstGeom prst="roundRect">
            <a:avLst>
              <a:gd name="adj" fmla="val 212596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71" y="2405063"/>
            <a:ext cx="2551390" cy="9052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9783" y="2715339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2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531287" y="2566988"/>
            <a:ext cx="1799868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Evolução Gradual</a:t>
            </a:r>
            <a:endParaRPr lang="en-US" sz="1400" dirty="0"/>
          </a:p>
        </p:txBody>
      </p:sp>
      <p:sp>
        <p:nvSpPr>
          <p:cNvPr id="11" name="Text 7"/>
          <p:cNvSpPr/>
          <p:nvPr/>
        </p:nvSpPr>
        <p:spPr>
          <a:xfrm>
            <a:off x="5531287" y="2889171"/>
            <a:ext cx="3738563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Monolitos podem evoluir para outras arquiteturas</a:t>
            </a:r>
            <a:endParaRPr lang="en-US" sz="1250" dirty="0"/>
          </a:p>
        </p:txBody>
      </p:sp>
      <p:sp>
        <p:nvSpPr>
          <p:cNvPr id="12" name="Shape 8"/>
          <p:cNvSpPr/>
          <p:nvPr/>
        </p:nvSpPr>
        <p:spPr>
          <a:xfrm>
            <a:off x="5409843" y="3321010"/>
            <a:ext cx="8307824" cy="11430"/>
          </a:xfrm>
          <a:prstGeom prst="roundRect">
            <a:avLst>
              <a:gd name="adj" fmla="val 212596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153" y="3350776"/>
            <a:ext cx="3827026" cy="90523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9664" y="3661053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3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6169104" y="3512701"/>
            <a:ext cx="2158841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Trade-offs Conscientes</a:t>
            </a:r>
            <a:endParaRPr lang="en-US" sz="1400" dirty="0"/>
          </a:p>
        </p:txBody>
      </p:sp>
      <p:sp>
        <p:nvSpPr>
          <p:cNvPr id="16" name="Text 11"/>
          <p:cNvSpPr/>
          <p:nvPr/>
        </p:nvSpPr>
        <p:spPr>
          <a:xfrm>
            <a:off x="6169104" y="3834884"/>
            <a:ext cx="3153370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Entenda os prós e contras para cada caso</a:t>
            </a:r>
            <a:endParaRPr lang="en-US" sz="1250" dirty="0"/>
          </a:p>
        </p:txBody>
      </p:sp>
      <p:sp>
        <p:nvSpPr>
          <p:cNvPr id="17" name="Shape 12"/>
          <p:cNvSpPr/>
          <p:nvPr/>
        </p:nvSpPr>
        <p:spPr>
          <a:xfrm>
            <a:off x="6047661" y="4266724"/>
            <a:ext cx="7670006" cy="11430"/>
          </a:xfrm>
          <a:prstGeom prst="roundRect">
            <a:avLst>
              <a:gd name="adj" fmla="val 212596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217" y="4296489"/>
            <a:ext cx="5102781" cy="90523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79664" y="4606766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4</a:t>
            </a:r>
            <a:endParaRPr lang="en-US" sz="1750" dirty="0"/>
          </a:p>
        </p:txBody>
      </p:sp>
      <p:sp>
        <p:nvSpPr>
          <p:cNvPr id="20" name="Text 14"/>
          <p:cNvSpPr/>
          <p:nvPr/>
        </p:nvSpPr>
        <p:spPr>
          <a:xfrm>
            <a:off x="6806922" y="4458414"/>
            <a:ext cx="1799868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Pragmatismo</a:t>
            </a:r>
            <a:endParaRPr lang="en-US" sz="1400" dirty="0"/>
          </a:p>
        </p:txBody>
      </p:sp>
      <p:sp>
        <p:nvSpPr>
          <p:cNvPr id="21" name="Text 15"/>
          <p:cNvSpPr/>
          <p:nvPr/>
        </p:nvSpPr>
        <p:spPr>
          <a:xfrm>
            <a:off x="6806922" y="4780598"/>
            <a:ext cx="3609023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Evite decisões baseadas apenas em tendências</a:t>
            </a:r>
            <a:endParaRPr lang="en-US" sz="1250" dirty="0"/>
          </a:p>
        </p:txBody>
      </p:sp>
      <p:sp>
        <p:nvSpPr>
          <p:cNvPr id="22" name="Shape 16"/>
          <p:cNvSpPr/>
          <p:nvPr/>
        </p:nvSpPr>
        <p:spPr>
          <a:xfrm>
            <a:off x="6685478" y="5212437"/>
            <a:ext cx="7032188" cy="11430"/>
          </a:xfrm>
          <a:prstGeom prst="roundRect">
            <a:avLst>
              <a:gd name="adj" fmla="val 212596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99" y="5242203"/>
            <a:ext cx="6378416" cy="905232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79664" y="5552480"/>
            <a:ext cx="227767" cy="284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5</a:t>
            </a:r>
            <a:endParaRPr lang="en-US" sz="1750" dirty="0"/>
          </a:p>
        </p:txBody>
      </p:sp>
      <p:sp>
        <p:nvSpPr>
          <p:cNvPr id="25" name="Text 18"/>
          <p:cNvSpPr/>
          <p:nvPr/>
        </p:nvSpPr>
        <p:spPr>
          <a:xfrm>
            <a:off x="7444740" y="5404128"/>
            <a:ext cx="1799868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D7D4CC"/>
                </a:solidFill>
                <a:latin typeface="ADLaM Display" panose="020F0502020204030204" pitchFamily="34" charset="0"/>
                <a:ea typeface="Comfortaa Bold" pitchFamily="34" charset="-122"/>
                <a:cs typeface="ADLaM Display" panose="020F0502020204030204" pitchFamily="34" charset="0"/>
              </a:rPr>
              <a:t>Foco no Valor</a:t>
            </a:r>
            <a:endParaRPr lang="en-US" sz="1400" dirty="0"/>
          </a:p>
        </p:txBody>
      </p:sp>
      <p:sp>
        <p:nvSpPr>
          <p:cNvPr id="26" name="Text 19"/>
          <p:cNvSpPr/>
          <p:nvPr/>
        </p:nvSpPr>
        <p:spPr>
          <a:xfrm>
            <a:off x="7444740" y="5726311"/>
            <a:ext cx="2733794" cy="259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arquitetura deve servir ao negócio</a:t>
            </a:r>
            <a:endParaRPr lang="en-US" sz="1250" dirty="0"/>
          </a:p>
        </p:txBody>
      </p:sp>
      <p:sp>
        <p:nvSpPr>
          <p:cNvPr id="27" name="Text 20"/>
          <p:cNvSpPr/>
          <p:nvPr/>
        </p:nvSpPr>
        <p:spPr>
          <a:xfrm>
            <a:off x="872252" y="6329601"/>
            <a:ext cx="12885896" cy="518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Monolitos continuam sendo uma opção viável em muitos cenários, especialmente quando bem estruturados. Não existe uma solução universal para todas as aplicações, e a decisão entre monolitos e microsserviços deve ser baseada nas necessidades reais do projeto, não em modismos tecnológicos.</a:t>
            </a:r>
            <a:endParaRPr lang="en-US" sz="1250" dirty="0"/>
          </a:p>
        </p:txBody>
      </p:sp>
      <p:sp>
        <p:nvSpPr>
          <p:cNvPr id="28" name="Text 21"/>
          <p:cNvSpPr/>
          <p:nvPr/>
        </p:nvSpPr>
        <p:spPr>
          <a:xfrm>
            <a:off x="872252" y="7030164"/>
            <a:ext cx="12885896" cy="518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Compreender os diferentes tipos de monolitos e as polêmicas ao seu redor permite uma escolha mais consciente, garantindo que a arquitetura adotada seja a mais adequada para o problema específico a ser resolvido, combinando simplicidade operacional com capacidade de evolução.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E0EDC0DB-62B1-A350-BF6B-1CF445D125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666248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E0EDC0DB-62B1-A350-BF6B-1CF445D125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1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E9AFD9A1-353F-254E-966E-3C1B9B2FCC35}">
  <we:reference id="wa200004824" version="2.0.1.0" store="pt-BR" storeType="OMEX"/>
  <we:alternateReferences>
    <we:reference id="wa200004824" version="2.0.1.0" store="wa200004824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960</Words>
  <Application>Microsoft Macintosh PowerPoint</Application>
  <PresentationFormat>Personalizar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Raleway Medium</vt:lpstr>
      <vt:lpstr>ADLaM Display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3</cp:revision>
  <dcterms:created xsi:type="dcterms:W3CDTF">2025-03-17T17:34:08Z</dcterms:created>
  <dcterms:modified xsi:type="dcterms:W3CDTF">2025-03-17T17:48:30Z</dcterms:modified>
</cp:coreProperties>
</file>