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9" r:id="rId4"/>
    <p:sldId id="260" r:id="rId5"/>
    <p:sldId id="265" r:id="rId6"/>
    <p:sldId id="263" r:id="rId7"/>
    <p:sldId id="264" r:id="rId8"/>
    <p:sldId id="261" r:id="rId9"/>
    <p:sldId id="291" r:id="rId10"/>
    <p:sldId id="257" r:id="rId11"/>
    <p:sldId id="258" r:id="rId12"/>
    <p:sldId id="274" r:id="rId13"/>
    <p:sldId id="275" r:id="rId14"/>
    <p:sldId id="281" r:id="rId15"/>
    <p:sldId id="279" r:id="rId16"/>
    <p:sldId id="269" r:id="rId17"/>
    <p:sldId id="280" r:id="rId18"/>
    <p:sldId id="283" r:id="rId19"/>
    <p:sldId id="285" r:id="rId20"/>
    <p:sldId id="284" r:id="rId21"/>
    <p:sldId id="266" r:id="rId22"/>
    <p:sldId id="267" r:id="rId23"/>
    <p:sldId id="282" r:id="rId24"/>
    <p:sldId id="272" r:id="rId25"/>
    <p:sldId id="290" r:id="rId26"/>
    <p:sldId id="271" r:id="rId27"/>
    <p:sldId id="276" r:id="rId28"/>
    <p:sldId id="277" r:id="rId29"/>
    <p:sldId id="286" r:id="rId30"/>
    <p:sldId id="292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-1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8" y="5873005"/>
            <a:ext cx="594692" cy="8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0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6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7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3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F856-B8C7-478D-B5DC-984282A3EBA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27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2233" y="3332840"/>
            <a:ext cx="6858000" cy="17907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UNIVERSIDADE FEDERAL DESERGIPE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2233" y="5192596"/>
            <a:ext cx="6858000" cy="1241822"/>
          </a:xfrm>
        </p:spPr>
        <p:txBody>
          <a:bodyPr/>
          <a:lstStyle/>
          <a:p>
            <a:r>
              <a:rPr lang="pt-BR" dirty="0" smtClean="0"/>
              <a:t>Departamento de Sistemas de Informação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14" y="1490457"/>
            <a:ext cx="1204171" cy="18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7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Mineração de dados</a:t>
            </a:r>
          </a:p>
          <a:p>
            <a:r>
              <a:rPr lang="pt-BR" dirty="0"/>
              <a:t>R</a:t>
            </a:r>
            <a:r>
              <a:rPr lang="pt-BR" dirty="0" smtClean="0"/>
              <a:t>econhecimento de padrões</a:t>
            </a:r>
          </a:p>
          <a:p>
            <a:r>
              <a:rPr lang="pt-BR" dirty="0" smtClean="0"/>
              <a:t>Processamento digital de sinais</a:t>
            </a:r>
          </a:p>
          <a:p>
            <a:r>
              <a:rPr lang="pt-BR" dirty="0" smtClean="0"/>
              <a:t>Classificação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4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redes neurais artificiais?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5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RNA’s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</a:t>
            </a:r>
            <a:r>
              <a:rPr lang="pt-BR" dirty="0" smtClean="0"/>
              <a:t>sistemas computacionais </a:t>
            </a:r>
            <a:r>
              <a:rPr lang="pt-BR" dirty="0"/>
              <a:t>constituído por unidades conhecidas como </a:t>
            </a:r>
            <a:r>
              <a:rPr lang="pt-BR" dirty="0" smtClean="0"/>
              <a:t>neurônio.</a:t>
            </a:r>
          </a:p>
          <a:p>
            <a:pPr lvl="1"/>
            <a:r>
              <a:rPr lang="pt-BR" dirty="0" smtClean="0"/>
              <a:t>Perceptron</a:t>
            </a:r>
          </a:p>
          <a:p>
            <a:pPr lvl="1"/>
            <a:r>
              <a:rPr lang="pt-BR" i="1" dirty="0" err="1"/>
              <a:t>Multi</a:t>
            </a:r>
            <a:r>
              <a:rPr lang="pt-BR" i="1" dirty="0"/>
              <a:t> </a:t>
            </a:r>
            <a:r>
              <a:rPr lang="pt-BR" i="1" dirty="0" err="1"/>
              <a:t>Layer</a:t>
            </a:r>
            <a:r>
              <a:rPr lang="pt-BR" i="1" dirty="0"/>
              <a:t> </a:t>
            </a:r>
            <a:r>
              <a:rPr lang="pt-BR" i="1" dirty="0" smtClean="0"/>
              <a:t>Perceptron (</a:t>
            </a:r>
            <a:r>
              <a:rPr lang="pt-BR" dirty="0" smtClean="0"/>
              <a:t>MLP)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7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Perceptron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/>
              <a:t>de aprendizado para resolver problemas linearmente separáveis e classificar as entradas em grupos </a:t>
            </a:r>
            <a:r>
              <a:rPr lang="pt-BR" dirty="0" smtClean="0"/>
              <a:t>diferentes.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7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4" y="1736103"/>
            <a:ext cx="6952129" cy="33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MLP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É um tipo de rede neural artificial onde sua arquitetura é organizada em camadas, podendo haver mais de uma camada intermediária.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3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3" y="1304365"/>
            <a:ext cx="6478394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MLP &gt; </a:t>
            </a:r>
            <a:r>
              <a:rPr lang="pt-BR" dirty="0" smtClean="0"/>
              <a:t>Back </a:t>
            </a:r>
            <a:r>
              <a:rPr lang="pt-BR" dirty="0" err="1" smtClean="0"/>
              <a:t>Propagation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algoritmo consiste basicamente em dois passos</a:t>
            </a:r>
            <a:r>
              <a:rPr lang="pt-BR" dirty="0" smtClean="0"/>
              <a:t>:</a:t>
            </a:r>
            <a:endParaRPr lang="pt-BR" dirty="0"/>
          </a:p>
          <a:p>
            <a:pPr lvl="1"/>
            <a:r>
              <a:rPr lang="pt-BR" dirty="0" smtClean="0"/>
              <a:t>Propagação </a:t>
            </a:r>
            <a:r>
              <a:rPr lang="pt-BR" dirty="0"/>
              <a:t>positiva do </a:t>
            </a:r>
            <a:r>
              <a:rPr lang="pt-BR" dirty="0" smtClean="0"/>
              <a:t>sinal;</a:t>
            </a:r>
            <a:endParaRPr lang="pt-BR" dirty="0"/>
          </a:p>
          <a:p>
            <a:pPr lvl="1"/>
            <a:r>
              <a:rPr lang="pt-BR" dirty="0" smtClean="0"/>
              <a:t>Retro </a:t>
            </a:r>
            <a:r>
              <a:rPr lang="pt-BR" dirty="0"/>
              <a:t>propagação do </a:t>
            </a:r>
            <a:r>
              <a:rPr lang="pt-BR" dirty="0" smtClean="0"/>
              <a:t>erro.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6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MLP &gt; </a:t>
            </a:r>
            <a:r>
              <a:rPr lang="pt-BR" dirty="0" smtClean="0"/>
              <a:t>Back </a:t>
            </a:r>
            <a:r>
              <a:rPr lang="pt-BR" dirty="0" err="1" smtClean="0"/>
              <a:t>Propagation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Retro </a:t>
                </a:r>
                <a:r>
                  <a:rPr lang="pt-BR" dirty="0"/>
                  <a:t>propagação do </a:t>
                </a:r>
                <a:r>
                  <a:rPr lang="pt-BR" dirty="0" smtClean="0"/>
                  <a:t>erro - </a:t>
                </a:r>
                <a:r>
                  <a:rPr lang="pt-BR" sz="1800" dirty="0">
                    <a:latin typeface="Open Sans"/>
                  </a:rPr>
                  <a:t>os pesos são ajustados de acordo com uma regra de correção do erro. Os pesos são reajustados de forma que a diferença entre a resposta da rede e a resposta desejada seja reduzida.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Diagnóstico Rápido Mamografia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81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MLP &gt; </a:t>
            </a:r>
            <a:r>
              <a:rPr lang="pt-BR" dirty="0" smtClean="0"/>
              <a:t>Back </a:t>
            </a:r>
            <a:r>
              <a:rPr lang="pt-BR" dirty="0" err="1" smtClean="0"/>
              <a:t>Propagation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Propagação </a:t>
                </a:r>
                <a:r>
                  <a:rPr lang="pt-BR" dirty="0"/>
                  <a:t>positiva do </a:t>
                </a:r>
                <a:r>
                  <a:rPr lang="pt-BR" dirty="0" smtClean="0"/>
                  <a:t>sinal - </a:t>
                </a:r>
                <a:r>
                  <a:rPr lang="pt-BR" sz="1800" dirty="0">
                    <a:latin typeface="Open Sans"/>
                  </a:rPr>
                  <a:t>os dados são aplicados aos neurônios de entrada, sendo que seu efeito se propaga camada a camada, sendo que os pesos das conexões são mantidos fixos. Um conjunto de dados de saída é produzido como resposta da rede</a:t>
                </a:r>
                <a:r>
                  <a:rPr lang="pt-BR" sz="1800" dirty="0" smtClean="0">
                    <a:latin typeface="Open Sans"/>
                  </a:rPr>
                  <a:t>.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𝑎𝑝𝑟𝑒𝑛𝑑𝑖𝑧𝑎𝑑𝑜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𝑔𝑟𝑎𝑑𝑖𝑒𝑛𝑡𝑒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76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7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Um sistema para diminuir o número de biopsia realizadas desnecessariamente e auxiliar ao médico na sua tomada de decisão sobre a realização de uma biopsia ou um tratamento com acompanhamento.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6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Diagnostico Rápido Mamografia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041390"/>
            <a:ext cx="1618569" cy="16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6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7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eficiência </a:t>
            </a:r>
            <a:r>
              <a:rPr lang="pt-BR" dirty="0"/>
              <a:t>da rede neural artificial de múltiplas camadas dependem fortemente </a:t>
            </a:r>
            <a:r>
              <a:rPr lang="pt-BR" dirty="0" smtClean="0"/>
              <a:t>do numero de camadas Intermediarias (</a:t>
            </a:r>
            <a:r>
              <a:rPr lang="pt-BR" dirty="0" err="1" smtClean="0"/>
              <a:t>Overfitting</a:t>
            </a:r>
            <a:r>
              <a:rPr lang="pt-BR" dirty="0" smtClean="0"/>
              <a:t>/superação ou </a:t>
            </a:r>
            <a:r>
              <a:rPr lang="pt-BR" dirty="0" err="1" smtClean="0"/>
              <a:t>Underfitting</a:t>
            </a:r>
            <a:r>
              <a:rPr lang="pt-BR" dirty="0" smtClean="0"/>
              <a:t>/inadequado), do algoritmo de Back </a:t>
            </a:r>
            <a:r>
              <a:rPr lang="pt-BR" dirty="0" err="1" smtClean="0"/>
              <a:t>Propagation</a:t>
            </a:r>
            <a:r>
              <a:rPr lang="pt-BR" dirty="0" smtClean="0"/>
              <a:t>, a taxa </a:t>
            </a:r>
            <a:r>
              <a:rPr lang="pt-BR" dirty="0"/>
              <a:t>de </a:t>
            </a:r>
            <a:r>
              <a:rPr lang="pt-BR" dirty="0" smtClean="0"/>
              <a:t>aprendizado, o valor </a:t>
            </a:r>
            <a:r>
              <a:rPr lang="pt-BR" dirty="0"/>
              <a:t>aceitável do </a:t>
            </a:r>
            <a:r>
              <a:rPr lang="pt-BR" dirty="0" smtClean="0"/>
              <a:t>erro e dos valores </a:t>
            </a:r>
            <a:r>
              <a:rPr lang="pt-BR" dirty="0"/>
              <a:t>iniciais nos </a:t>
            </a:r>
            <a:r>
              <a:rPr lang="pt-BR" dirty="0" smtClean="0"/>
              <a:t>pesos.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7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Duvidas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dirty="0"/>
              <a:t>Disponível em</a:t>
            </a:r>
            <a:r>
              <a:rPr lang="pt-BR" sz="1800" dirty="0" smtClean="0"/>
              <a:t>: </a:t>
            </a:r>
            <a:r>
              <a:rPr lang="pt-BR" dirty="0" smtClean="0"/>
              <a:t>https</a:t>
            </a:r>
            <a:r>
              <a:rPr lang="pt-BR" dirty="0"/>
              <a:t>://github.com/evertonlima07/redesNeurais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1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2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ELTER, </a:t>
            </a:r>
            <a:r>
              <a:rPr lang="pt-BR" dirty="0" err="1"/>
              <a:t>Matthias</a:t>
            </a:r>
            <a:r>
              <a:rPr lang="pt-BR" dirty="0"/>
              <a:t>. </a:t>
            </a:r>
            <a:r>
              <a:rPr lang="pt-BR" b="1" dirty="0" err="1"/>
              <a:t>Mammographic</a:t>
            </a:r>
            <a:r>
              <a:rPr lang="pt-BR" b="1" dirty="0"/>
              <a:t> Mass Data Set.</a:t>
            </a:r>
            <a:r>
              <a:rPr lang="pt-BR" dirty="0"/>
              <a:t> Disponível em: &lt;http://archive.ics.uci.edu/ml/datasets/Mammographic+Mass&gt;. Acesso em: 16 ago. 2017.</a:t>
            </a:r>
          </a:p>
          <a:p>
            <a:r>
              <a:rPr lang="pt-BR" dirty="0"/>
              <a:t>ANDRADE, Wesley Pereira. </a:t>
            </a:r>
            <a:r>
              <a:rPr lang="pt-BR" b="1" dirty="0"/>
              <a:t>Câncer de mama: Entenda a classificação BIRADS. </a:t>
            </a:r>
            <a:r>
              <a:rPr lang="pt-BR" dirty="0"/>
              <a:t>Disponível em: &lt;http://www.minhavida.com.br/saude/materias/18470-cancer-de-mama-entenda-a-classificacao-birads&gt;. Acesso em: 06 set. 2017.</a:t>
            </a:r>
          </a:p>
          <a:p>
            <a:r>
              <a:rPr lang="pt-BR" dirty="0"/>
              <a:t>TATIBANA, Cassia Yuri; KAETSU, </a:t>
            </a:r>
            <a:r>
              <a:rPr lang="pt-BR" dirty="0" err="1"/>
              <a:t>Deisi</a:t>
            </a:r>
            <a:r>
              <a:rPr lang="pt-BR" dirty="0"/>
              <a:t> </a:t>
            </a:r>
            <a:r>
              <a:rPr lang="pt-BR" dirty="0" err="1"/>
              <a:t>Yuki</a:t>
            </a:r>
            <a:r>
              <a:rPr lang="pt-BR" dirty="0"/>
              <a:t>. </a:t>
            </a:r>
            <a:r>
              <a:rPr lang="pt-BR" b="1" dirty="0"/>
              <a:t>Redes Neurais. </a:t>
            </a:r>
            <a:r>
              <a:rPr lang="pt-BR" dirty="0"/>
              <a:t>Disponível em: &lt;http://www.din.uem.br/ia/neurais/&gt;. Acesso em: 06 set. 2017.</a:t>
            </a:r>
          </a:p>
          <a:p>
            <a:r>
              <a:rPr lang="pt-BR" dirty="0"/>
              <a:t>ZUBEN, Prof. Fernando J. Von; ATTUX, </a:t>
            </a:r>
            <a:r>
              <a:rPr lang="pt-BR" dirty="0" err="1"/>
              <a:t>Romis</a:t>
            </a:r>
            <a:r>
              <a:rPr lang="pt-BR" dirty="0"/>
              <a:t> R. F. </a:t>
            </a:r>
            <a:r>
              <a:rPr lang="pt-BR" b="1" dirty="0"/>
              <a:t>Perceptron de Múltiplas Camadas*.</a:t>
            </a:r>
            <a:r>
              <a:rPr lang="pt-BR" dirty="0"/>
              <a:t> Disponível em: &lt;http://ftp://ftp.dca.fee.unicamp.br/pub/docs/vonzuben/ia353_1s07/topico5_07.pdf&gt;. Acesso em: 08 set. 2017.</a:t>
            </a:r>
          </a:p>
          <a:p>
            <a:r>
              <a:rPr lang="pt-BR" dirty="0"/>
              <a:t>MINISTÉRIO DA SAÚDE, INCA. </a:t>
            </a:r>
            <a:r>
              <a:rPr lang="pt-BR" b="1" dirty="0"/>
              <a:t>MAMA. </a:t>
            </a:r>
            <a:r>
              <a:rPr lang="pt-BR" dirty="0"/>
              <a:t>Disponível em: &lt;http://www2.inca.gov.br/wps/wcm/connect/tiposdecancer/site/home/mama/cancer_mama&gt;. Acesso em: 09 set. 2017.</a:t>
            </a:r>
          </a:p>
          <a:p>
            <a:r>
              <a:rPr lang="pt-BR" dirty="0"/>
              <a:t>PINHEIRO, </a:t>
            </a:r>
            <a:r>
              <a:rPr lang="pt-BR" dirty="0" err="1"/>
              <a:t>Dr</a:t>
            </a:r>
            <a:r>
              <a:rPr lang="pt-BR" dirty="0"/>
              <a:t> Pedro. </a:t>
            </a:r>
            <a:r>
              <a:rPr lang="pt-BR" b="1" dirty="0"/>
              <a:t>ENTENDA A CLASSIFICAÇÃO BI-RADS DA MAMOGRAFIA.</a:t>
            </a:r>
            <a:r>
              <a:rPr lang="pt-BR" dirty="0"/>
              <a:t> Disponível em: &lt;https://www.mdsaude.com/2016/12/classificacao-bi-rads.html&gt;. Acesso em: 09 set. 2017.</a:t>
            </a:r>
          </a:p>
          <a:p>
            <a:r>
              <a:rPr lang="pt-BR" dirty="0"/>
              <a:t>ICMC, </a:t>
            </a:r>
            <a:r>
              <a:rPr lang="pt-BR" dirty="0" err="1"/>
              <a:t>Andre</a:t>
            </a:r>
            <a:r>
              <a:rPr lang="pt-BR" dirty="0"/>
              <a:t>. </a:t>
            </a:r>
            <a:r>
              <a:rPr lang="pt-BR" b="1" dirty="0"/>
              <a:t>Perceptron </a:t>
            </a:r>
            <a:r>
              <a:rPr lang="pt-BR" b="1" dirty="0" err="1"/>
              <a:t>Multi-Camadas</a:t>
            </a:r>
            <a:r>
              <a:rPr lang="pt-BR" b="1" dirty="0"/>
              <a:t> (MLP). </a:t>
            </a:r>
            <a:r>
              <a:rPr lang="pt-BR" dirty="0"/>
              <a:t>Disponível em: &lt;http://conteudo.icmc.usp.br/pessoas/andre/research/neural/MLP.htm&gt;. Acesso em: 11 set. 2017.</a:t>
            </a:r>
          </a:p>
          <a:p>
            <a:r>
              <a:rPr lang="pt-BR" dirty="0"/>
              <a:t>ZUBEN, </a:t>
            </a:r>
            <a:r>
              <a:rPr lang="pt-BR" dirty="0" err="1"/>
              <a:t>Profs</a:t>
            </a:r>
            <a:r>
              <a:rPr lang="pt-BR" dirty="0"/>
              <a:t> Fernando J. Von; CASTRO, Prof. Leandro N. de. </a:t>
            </a:r>
            <a:r>
              <a:rPr lang="pt-BR" b="1" dirty="0"/>
              <a:t>Redes Neurais Artificiais.</a:t>
            </a:r>
            <a:r>
              <a:rPr lang="pt-BR" dirty="0"/>
              <a:t> Disponível em: &lt;http://ftp://ftp.dca.fee.unicamp.br/pub/docs/vonzuben/ia006_03/topico5_03.pdf&gt;. Acesso em: 14 set. 2017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Principais</a:t>
            </a:r>
          </a:p>
        </p:txBody>
      </p:sp>
    </p:spTree>
    <p:extLst>
      <p:ext uri="{BB962C8B-B14F-4D97-AF65-F5344CB8AC3E}">
        <p14:creationId xmlns:p14="http://schemas.microsoft.com/office/powerpoint/2010/main" val="31771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58472" y="3004001"/>
            <a:ext cx="14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/>
              <a:t>Amanda Rezende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65815" y="3287388"/>
            <a:ext cx="21961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amanda15.ita@hotmail.com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43132" y="3570775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201320019251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40077" y="3004001"/>
            <a:ext cx="1117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/>
              <a:t>Everton Lima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02384" y="3287388"/>
            <a:ext cx="22966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everton.lima07@hotmail.com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79701" y="3570775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201320021385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428348" y="2997613"/>
            <a:ext cx="1002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 err="1"/>
              <a:t>Layla</a:t>
            </a:r>
            <a:r>
              <a:rPr lang="pt-BR" sz="1350" b="1" dirty="0"/>
              <a:t> Joana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019751" y="3281000"/>
            <a:ext cx="1824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layla.joana@gmail.com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310769" y="3564387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201320021330</a:t>
            </a:r>
          </a:p>
        </p:txBody>
      </p:sp>
    </p:spTree>
    <p:extLst>
      <p:ext uri="{BB962C8B-B14F-4D97-AF65-F5344CB8AC3E}">
        <p14:creationId xmlns:p14="http://schemas.microsoft.com/office/powerpoint/2010/main" val="2154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1603"/>
            <a:ext cx="9144000" cy="42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2759"/>
            <a:ext cx="9144000" cy="185737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positiva do sinal</a:t>
            </a:r>
          </a:p>
        </p:txBody>
      </p:sp>
    </p:spTree>
    <p:extLst>
      <p:ext uri="{BB962C8B-B14F-4D97-AF65-F5344CB8AC3E}">
        <p14:creationId xmlns:p14="http://schemas.microsoft.com/office/powerpoint/2010/main" val="246862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 propagação do erro</a:t>
            </a: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781888"/>
            <a:ext cx="9144000" cy="15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218"/>
            <a:ext cx="9144000" cy="35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88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câncer de mama é o segundo tipo de câncer mais comum em todo o mundo e no Brasil.</a:t>
            </a:r>
          </a:p>
          <a:p>
            <a:pPr algn="just"/>
            <a:r>
              <a:rPr lang="pt-BR" dirty="0" smtClean="0"/>
              <a:t>Ele é a maior causa de mortes por câncer nas mulheres em todo o mundo.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0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Câncer de mama em homens?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3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da doença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Normalmente, a detecção da doença é feita pela mamografia, que permite detectar lesões ainda muito pequenas.</a:t>
            </a:r>
          </a:p>
          <a:p>
            <a:pPr algn="just"/>
            <a:r>
              <a:rPr lang="pt-BR" dirty="0" smtClean="0"/>
              <a:t>A confirmação do diagnóstico necessita de uma biopsia. </a:t>
            </a:r>
          </a:p>
          <a:p>
            <a:pPr algn="just"/>
            <a:r>
              <a:rPr lang="pt-BR" dirty="0" smtClean="0"/>
              <a:t>Porém, em 70% dos caso, essa biopsia se faz desnecessária.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38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Diagnostico Rápido Mamografia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041390"/>
            <a:ext cx="1618569" cy="16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602</Words>
  <Application>Microsoft Office PowerPoint</Application>
  <PresentationFormat>Apresentação na tela (4:3)</PresentationFormat>
  <Paragraphs>74</Paragraphs>
  <Slides>33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Open Sans</vt:lpstr>
      <vt:lpstr>Tema do Office</vt:lpstr>
      <vt:lpstr>UNIVERSIDADE FEDERAL DESERGIPE</vt:lpstr>
      <vt:lpstr>Redes Neurais Artificiais</vt:lpstr>
      <vt:lpstr>Componentes</vt:lpstr>
      <vt:lpstr>Problemática</vt:lpstr>
      <vt:lpstr>Apresentação do PowerPoint</vt:lpstr>
      <vt:lpstr>Câncer de mama em homens?</vt:lpstr>
      <vt:lpstr>Detecção da doença</vt:lpstr>
      <vt:lpstr>Apresentação do PowerPoint</vt:lpstr>
      <vt:lpstr>Diagnostico Rápido Mamografia</vt:lpstr>
      <vt:lpstr>Aplicações</vt:lpstr>
      <vt:lpstr>Apresentação do PowerPoint</vt:lpstr>
      <vt:lpstr>O que são redes neurais artificiais?</vt:lpstr>
      <vt:lpstr>RNA’s</vt:lpstr>
      <vt:lpstr>Perceptron</vt:lpstr>
      <vt:lpstr>Apresentação do PowerPoint</vt:lpstr>
      <vt:lpstr>MLP</vt:lpstr>
      <vt:lpstr>Apresentação do PowerPoint</vt:lpstr>
      <vt:lpstr>MLP &gt; Back Propagation</vt:lpstr>
      <vt:lpstr>MLP &gt; Back Propagation</vt:lpstr>
      <vt:lpstr>MLP &gt; Back Propagation</vt:lpstr>
      <vt:lpstr>Proposta</vt:lpstr>
      <vt:lpstr>Apresentação do PowerPoint</vt:lpstr>
      <vt:lpstr>Diagnostico Rápido Mamografia</vt:lpstr>
      <vt:lpstr>Conclusão</vt:lpstr>
      <vt:lpstr>Apresentação do PowerPoint</vt:lpstr>
      <vt:lpstr>Duvidas</vt:lpstr>
      <vt:lpstr>Referências</vt:lpstr>
      <vt:lpstr>Referências</vt:lpstr>
      <vt:lpstr>Métodos</vt:lpstr>
      <vt:lpstr>Treinar</vt:lpstr>
      <vt:lpstr>Propagação positiva do sinal</vt:lpstr>
      <vt:lpstr>Retro propagação do erro</vt:lpstr>
      <vt:lpstr>Classificação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</dc:title>
  <dc:creator>Éverton lima</dc:creator>
  <cp:lastModifiedBy>Éverton lima</cp:lastModifiedBy>
  <cp:revision>28</cp:revision>
  <dcterms:created xsi:type="dcterms:W3CDTF">2017-09-16T11:28:39Z</dcterms:created>
  <dcterms:modified xsi:type="dcterms:W3CDTF">2017-09-26T12:55:30Z</dcterms:modified>
</cp:coreProperties>
</file>