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sldIdLst>
    <p:sldId id="257" r:id="rId2"/>
    <p:sldId id="258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276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lson" initials="n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3" autoAdjust="0"/>
    <p:restoredTop sz="86400" autoAdjust="0"/>
  </p:normalViewPr>
  <p:slideViewPr>
    <p:cSldViewPr>
      <p:cViewPr varScale="1">
        <p:scale>
          <a:sx n="116" d="100"/>
          <a:sy n="116" d="100"/>
        </p:scale>
        <p:origin x="91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692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9B952-0D2C-44EB-8621-75601D42BC6F}" type="datetimeFigureOut">
              <a:rPr lang="pt-BR" smtClean="0"/>
              <a:pPr/>
              <a:t>03/12/2017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03DC4-1A82-4675-AF16-7094F20A639A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65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5" name="Picture 21" descr="Z:\cin\estudos\100709_ppt_cin_claro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14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188" y="3284538"/>
            <a:ext cx="6048375" cy="204152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09600" y="1143000"/>
            <a:ext cx="7772400" cy="1736725"/>
          </a:xfrm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2900" y="188913"/>
            <a:ext cx="1982788" cy="6135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4538" y="188913"/>
            <a:ext cx="5795962" cy="6135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538" y="188913"/>
            <a:ext cx="7283450" cy="739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1071546"/>
            <a:ext cx="7918450" cy="5253055"/>
          </a:xfrm>
        </p:spPr>
        <p:txBody>
          <a:bodyPr/>
          <a:lstStyle>
            <a:lvl2pPr>
              <a:buClr>
                <a:srgbClr val="00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7238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buClrTx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663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buClrTx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buClr>
                <a:schemeClr val="bg1">
                  <a:lumMod val="50000"/>
                </a:schemeClr>
              </a:buCl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buClr>
                <a:schemeClr val="bg1">
                  <a:lumMod val="50000"/>
                </a:schemeClr>
              </a:buCl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8" name="Picture 18" descr="Z:\cin\estudos\papelaria_institucional\ppt_cin_claro02_producao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44538" y="188913"/>
            <a:ext cx="72834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</a:t>
            </a:r>
            <a:br>
              <a:rPr lang="pt-BR"/>
            </a:br>
            <a:r>
              <a:rPr lang="pt-BR"/>
              <a:t>do título mestre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700213"/>
            <a:ext cx="7918450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2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73016"/>
            <a:ext cx="7772400" cy="1470025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/>
              <a:t>Trabalho de Replicação:</a:t>
            </a:r>
            <a:br>
              <a:rPr lang="pt-BR" sz="4000" dirty="0" smtClean="0"/>
            </a:b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en-US" sz="4000" dirty="0"/>
              <a:t>Evaluating and Improving </a:t>
            </a:r>
            <a:r>
              <a:rPr lang="en-US" sz="4000" dirty="0" err="1"/>
              <a:t>Semistructured</a:t>
            </a:r>
            <a:r>
              <a:rPr lang="en-US" sz="4000" dirty="0"/>
              <a:t> Merge</a:t>
            </a:r>
            <a:r>
              <a:rPr lang="pt-BR" sz="4000" dirty="0"/>
              <a:t/>
            </a:r>
            <a:br>
              <a:rPr lang="pt-BR" sz="4000" dirty="0"/>
            </a:br>
            <a:r>
              <a:rPr lang="pt-BR" sz="4000" dirty="0"/>
              <a:t/>
            </a:r>
            <a:br>
              <a:rPr lang="pt-BR" sz="4000" dirty="0"/>
            </a:br>
            <a:r>
              <a:rPr lang="pt-BR" sz="3200" dirty="0"/>
              <a:t>Aluno: Everton Oliveira</a:t>
            </a:r>
            <a:endParaRPr lang="pt-BR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Manual - </a:t>
            </a:r>
            <a:r>
              <a:rPr lang="pt-BR" dirty="0" err="1"/>
              <a:t>elasticsearch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65343" y="1760159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0000"/>
                </a:solidFill>
              </a:rPr>
              <a:t>Falso negativo da SS</a:t>
            </a:r>
            <a:endParaRPr lang="pt-BR" b="1" dirty="0">
              <a:solidFill>
                <a:srgbClr val="00000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87" y="816253"/>
            <a:ext cx="2858071" cy="225714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284984"/>
            <a:ext cx="4509896" cy="302433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3284984"/>
            <a:ext cx="4092935" cy="208823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06434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Manual - </a:t>
            </a:r>
            <a:r>
              <a:rPr lang="pt-BR" dirty="0" err="1"/>
              <a:t>jackson-databind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65343" y="1760159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0000"/>
                </a:solidFill>
              </a:rPr>
              <a:t>Falso positivo da UN</a:t>
            </a:r>
            <a:endParaRPr lang="pt-BR" b="1" dirty="0">
              <a:solidFill>
                <a:srgbClr val="00000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796107"/>
            <a:ext cx="3866135" cy="234486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501008"/>
            <a:ext cx="4417123" cy="266429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499473"/>
            <a:ext cx="4477565" cy="2089767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2281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Manual - </a:t>
            </a:r>
            <a:r>
              <a:rPr lang="pt-BR" dirty="0" err="1" smtClean="0"/>
              <a:t>databus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65343" y="1760159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0000"/>
                </a:solidFill>
              </a:rPr>
              <a:t>Falso positivo da UN</a:t>
            </a:r>
            <a:endParaRPr lang="pt-BR" b="1" dirty="0">
              <a:solidFill>
                <a:srgbClr val="00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218" y="836712"/>
            <a:ext cx="4956470" cy="230425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3933056"/>
            <a:ext cx="4702763" cy="195299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930265"/>
            <a:ext cx="3827061" cy="1955785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2" name="Seta para baixo 11"/>
          <p:cNvSpPr/>
          <p:nvPr/>
        </p:nvSpPr>
        <p:spPr>
          <a:xfrm rot="10800000">
            <a:off x="7667948" y="5805264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 rot="10800000">
            <a:off x="7667947" y="4005064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50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3768" y="3030051"/>
            <a:ext cx="4590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9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Fim</a:t>
            </a:r>
            <a:r>
              <a:rPr lang="en-US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9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dos Slides</a:t>
            </a:r>
          </a:p>
        </p:txBody>
      </p:sp>
    </p:spTree>
    <p:extLst>
      <p:ext uri="{BB962C8B-B14F-4D97-AF65-F5344CB8AC3E}">
        <p14:creationId xmlns:p14="http://schemas.microsoft.com/office/powerpoint/2010/main" val="395449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Objetivo</a:t>
            </a:r>
          </a:p>
        </p:txBody>
      </p:sp>
      <p:sp>
        <p:nvSpPr>
          <p:cNvPr id="3075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0" dirty="0" smtClean="0"/>
              <a:t>Executar experimento com 10 novos projetos</a:t>
            </a:r>
          </a:p>
          <a:p>
            <a:pPr algn="just"/>
            <a:r>
              <a:rPr lang="pt-BR" b="0" dirty="0" smtClean="0"/>
              <a:t>Reportar dificuldades no slack</a:t>
            </a:r>
          </a:p>
          <a:p>
            <a:pPr algn="just"/>
            <a:r>
              <a:rPr lang="pt-BR" b="0" dirty="0" smtClean="0"/>
              <a:t>Coletar achados e executar análise manual</a:t>
            </a:r>
          </a:p>
          <a:p>
            <a:pPr lvl="1" algn="just"/>
            <a:r>
              <a:rPr lang="pt-BR" dirty="0" smtClean="0"/>
              <a:t>Verificar se é FN(SS) ou FP(UM)</a:t>
            </a:r>
          </a:p>
          <a:p>
            <a:pPr algn="just"/>
            <a:r>
              <a:rPr lang="pt-BR" b="0" dirty="0" smtClean="0"/>
              <a:t>Apresentar resultados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projetos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534252"/>
              </p:ext>
            </p:extLst>
          </p:nvPr>
        </p:nvGraphicFramePr>
        <p:xfrm>
          <a:off x="755576" y="1637961"/>
          <a:ext cx="8065351" cy="3879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117"/>
                <a:gridCol w="3276917"/>
                <a:gridCol w="1671955"/>
                <a:gridCol w="1160362"/>
              </a:tblGrid>
              <a:tr h="31927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Projeto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link – github.com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Colaboradores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 smtClean="0"/>
                        <a:t>Commits</a:t>
                      </a:r>
                      <a:endParaRPr lang="pt-BR" sz="1600" dirty="0"/>
                    </a:p>
                  </a:txBody>
                  <a:tcPr anchor="ctr"/>
                </a:tc>
              </a:tr>
              <a:tr h="319273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databus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/</a:t>
                      </a:r>
                      <a:r>
                        <a:rPr lang="pt-BR" sz="1600" dirty="0" err="1" smtClean="0"/>
                        <a:t>linkedin</a:t>
                      </a:r>
                      <a:r>
                        <a:rPr lang="pt-BR" sz="1600" dirty="0" smtClean="0"/>
                        <a:t>/</a:t>
                      </a:r>
                      <a:r>
                        <a:rPr lang="pt-BR" sz="1600" dirty="0" err="1" smtClean="0"/>
                        <a:t>databus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11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324</a:t>
                      </a:r>
                      <a:endParaRPr lang="pt-BR" sz="1600" dirty="0"/>
                    </a:p>
                  </a:txBody>
                  <a:tcPr anchor="ctr"/>
                </a:tc>
              </a:tr>
              <a:tr h="31927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 smtClean="0"/>
                        <a:t>jackson-databind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/</a:t>
                      </a:r>
                      <a:r>
                        <a:rPr lang="pt-BR" sz="1600" dirty="0" err="1" smtClean="0"/>
                        <a:t>FasterXML</a:t>
                      </a:r>
                      <a:r>
                        <a:rPr lang="pt-BR" sz="1600" dirty="0" smtClean="0"/>
                        <a:t>/</a:t>
                      </a:r>
                      <a:r>
                        <a:rPr lang="pt-BR" sz="1600" dirty="0" err="1" smtClean="0"/>
                        <a:t>jackson-databind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dirty="0">
                          <a:effectLst/>
                        </a:rPr>
                        <a:t>121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dirty="0">
                          <a:effectLst/>
                        </a:rPr>
                        <a:t>4294</a:t>
                      </a:r>
                    </a:p>
                  </a:txBody>
                  <a:tcPr marL="28575" marR="28575" marT="19050" marB="19050" anchor="ctr"/>
                </a:tc>
              </a:tr>
              <a:tr h="319273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jmxtrans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/</a:t>
                      </a:r>
                      <a:r>
                        <a:rPr lang="pt-BR" sz="1600" dirty="0" err="1" smtClean="0"/>
                        <a:t>jmxtrans</a:t>
                      </a:r>
                      <a:r>
                        <a:rPr lang="pt-BR" sz="1600" dirty="0" smtClean="0"/>
                        <a:t>/</a:t>
                      </a:r>
                      <a:r>
                        <a:rPr lang="pt-BR" sz="1600" dirty="0" err="1" smtClean="0"/>
                        <a:t>jmxtrans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dirty="0">
                          <a:effectLst/>
                        </a:rPr>
                        <a:t>88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dirty="0">
                          <a:effectLst/>
                        </a:rPr>
                        <a:t>1277</a:t>
                      </a:r>
                    </a:p>
                  </a:txBody>
                  <a:tcPr marL="28575" marR="28575" marT="19050" marB="19050" anchor="ctr"/>
                </a:tc>
              </a:tr>
              <a:tr h="319273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astyanax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/</a:t>
                      </a:r>
                      <a:r>
                        <a:rPr lang="pt-BR" sz="1600" dirty="0" err="1" smtClean="0"/>
                        <a:t>Netflix</a:t>
                      </a:r>
                      <a:r>
                        <a:rPr lang="pt-BR" sz="1600" dirty="0" smtClean="0"/>
                        <a:t>/</a:t>
                      </a:r>
                      <a:r>
                        <a:rPr lang="pt-BR" sz="1600" dirty="0" err="1" smtClean="0"/>
                        <a:t>astyanax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dirty="0">
                          <a:effectLst/>
                        </a:rPr>
                        <a:t>52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dirty="0">
                          <a:effectLst/>
                        </a:rPr>
                        <a:t>993</a:t>
                      </a:r>
                    </a:p>
                  </a:txBody>
                  <a:tcPr marL="28575" marR="28575" marT="19050" marB="19050" anchor="ctr"/>
                </a:tc>
              </a:tr>
              <a:tr h="31927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cucumber-jvm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/</a:t>
                      </a:r>
                      <a:r>
                        <a:rPr lang="pt-BR" sz="1600" dirty="0" err="1" smtClean="0"/>
                        <a:t>cucumber</a:t>
                      </a:r>
                      <a:r>
                        <a:rPr lang="pt-BR" sz="1600" dirty="0" smtClean="0"/>
                        <a:t>/</a:t>
                      </a:r>
                      <a:r>
                        <a:rPr lang="pt-BR" sz="1600" dirty="0" err="1" smtClean="0"/>
                        <a:t>cucumber-jvm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dirty="0">
                          <a:effectLst/>
                        </a:rPr>
                        <a:t>169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dirty="0">
                          <a:effectLst/>
                        </a:rPr>
                        <a:t>3460</a:t>
                      </a:r>
                    </a:p>
                  </a:txBody>
                  <a:tcPr marL="28575" marR="28575" marT="19050" marB="19050" anchor="ctr"/>
                </a:tc>
              </a:tr>
              <a:tr h="319273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elasticsearch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/</a:t>
                      </a:r>
                      <a:r>
                        <a:rPr lang="pt-BR" sz="1600" dirty="0" err="1" smtClean="0"/>
                        <a:t>elastic</a:t>
                      </a:r>
                      <a:r>
                        <a:rPr lang="pt-BR" sz="1600" dirty="0" smtClean="0"/>
                        <a:t>/</a:t>
                      </a:r>
                      <a:r>
                        <a:rPr lang="pt-BR" sz="1600" dirty="0" err="1" smtClean="0"/>
                        <a:t>elasticsearch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dirty="0">
                          <a:effectLst/>
                        </a:rPr>
                        <a:t>889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dirty="0">
                          <a:effectLst/>
                        </a:rPr>
                        <a:t>28910</a:t>
                      </a:r>
                    </a:p>
                  </a:txBody>
                  <a:tcPr marL="28575" marR="28575" marT="19050" marB="19050" anchor="ctr"/>
                </a:tc>
              </a:tr>
              <a:tr h="319273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ambrose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/</a:t>
                      </a:r>
                      <a:r>
                        <a:rPr lang="pt-BR" sz="1600" dirty="0" err="1" smtClean="0"/>
                        <a:t>twitter</a:t>
                      </a:r>
                      <a:r>
                        <a:rPr lang="pt-BR" sz="1600" dirty="0" smtClean="0"/>
                        <a:t>/</a:t>
                      </a:r>
                      <a:r>
                        <a:rPr lang="pt-BR" sz="1600" dirty="0" err="1" smtClean="0"/>
                        <a:t>ambrose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dirty="0">
                          <a:effectLst/>
                        </a:rPr>
                        <a:t>17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dirty="0">
                          <a:effectLst/>
                        </a:rPr>
                        <a:t>640</a:t>
                      </a:r>
                    </a:p>
                  </a:txBody>
                  <a:tcPr marL="28575" marR="28575" marT="19050" marB="19050" anchor="ctr"/>
                </a:tc>
              </a:tr>
              <a:tr h="526471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pt-B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pt-B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r>
                        <a:rPr lang="pt-B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-cliente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/</a:t>
                      </a:r>
                      <a:r>
                        <a:rPr lang="pt-BR" sz="1600" dirty="0" err="1" smtClean="0"/>
                        <a:t>AsyncHttpClient</a:t>
                      </a:r>
                      <a:r>
                        <a:rPr lang="pt-BR" sz="1600" dirty="0" smtClean="0"/>
                        <a:t>/</a:t>
                      </a:r>
                      <a:r>
                        <a:rPr lang="pt-BR" sz="1600" dirty="0" err="1" smtClean="0"/>
                        <a:t>async-http-client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dirty="0">
                          <a:effectLst/>
                        </a:rPr>
                        <a:t>237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dirty="0">
                          <a:effectLst/>
                        </a:rPr>
                        <a:t>3729</a:t>
                      </a:r>
                    </a:p>
                  </a:txBody>
                  <a:tcPr marL="28575" marR="28575" marT="19050" marB="19050" anchor="ctr"/>
                </a:tc>
              </a:tr>
              <a:tr h="319273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jeromq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/</a:t>
                      </a:r>
                      <a:r>
                        <a:rPr lang="pt-BR" sz="1600" dirty="0" err="1" smtClean="0"/>
                        <a:t>zeromq</a:t>
                      </a:r>
                      <a:r>
                        <a:rPr lang="pt-BR" sz="1600" dirty="0" smtClean="0"/>
                        <a:t>/</a:t>
                      </a:r>
                      <a:r>
                        <a:rPr lang="pt-BR" sz="1600" dirty="0" err="1" smtClean="0"/>
                        <a:t>jeromq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dirty="0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dirty="0">
                          <a:effectLst/>
                        </a:rPr>
                        <a:t>715</a:t>
                      </a:r>
                    </a:p>
                  </a:txBody>
                  <a:tcPr marL="28575" marR="28575" marT="19050" marB="19050" anchor="ctr"/>
                </a:tc>
              </a:tr>
              <a:tr h="319273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dropwizard-metrics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/</a:t>
                      </a:r>
                      <a:r>
                        <a:rPr lang="pt-BR" sz="1600" dirty="0" err="1" smtClean="0"/>
                        <a:t>dropwizard</a:t>
                      </a:r>
                      <a:r>
                        <a:rPr lang="pt-BR" sz="1600" dirty="0" smtClean="0"/>
                        <a:t>/</a:t>
                      </a:r>
                      <a:r>
                        <a:rPr lang="pt-BR" sz="1600" dirty="0" err="1" smtClean="0"/>
                        <a:t>metrics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dirty="0">
                          <a:effectLst/>
                        </a:rPr>
                        <a:t>151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600" dirty="0">
                          <a:effectLst/>
                        </a:rPr>
                        <a:t>2247</a:t>
                      </a:r>
                    </a:p>
                  </a:txBody>
                  <a:tcPr marL="28575" marR="28575" marT="19050" marB="19050" anchor="ctr"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755576" y="564744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ysClr val="windowText" lastClr="000000"/>
                </a:solidFill>
              </a:rPr>
              <a:t>Total </a:t>
            </a:r>
            <a:r>
              <a:rPr lang="pt-BR" b="1" dirty="0" err="1" smtClean="0">
                <a:solidFill>
                  <a:sysClr val="windowText" lastClr="000000"/>
                </a:solidFill>
              </a:rPr>
              <a:t>commits</a:t>
            </a:r>
            <a:r>
              <a:rPr lang="pt-BR" dirty="0" smtClean="0">
                <a:solidFill>
                  <a:sysClr val="windowText" lastClr="000000"/>
                </a:solidFill>
              </a:rPr>
              <a:t>: 46.589</a:t>
            </a:r>
            <a:endParaRPr lang="pt-B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72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Dificuldades encontradas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Execução </a:t>
            </a:r>
            <a:r>
              <a:rPr lang="pt-BR" dirty="0"/>
              <a:t>do </a:t>
            </a:r>
            <a:r>
              <a:rPr lang="pt-BR" dirty="0" err="1" smtClean="0"/>
              <a:t>fpfnPackage</a:t>
            </a:r>
            <a:r>
              <a:rPr lang="pt-BR" dirty="0" smtClean="0"/>
              <a:t> demonstrou ter bastantes problemas</a:t>
            </a:r>
          </a:p>
          <a:p>
            <a:pPr lvl="1"/>
            <a:r>
              <a:rPr lang="pt-BR" dirty="0" smtClean="0"/>
              <a:t>Invocação pra SS sem a melhoria de Guilherme</a:t>
            </a:r>
          </a:p>
          <a:p>
            <a:pPr lvl="1"/>
            <a:r>
              <a:rPr lang="pt-BR" dirty="0" err="1" smtClean="0"/>
              <a:t>Deadlock</a:t>
            </a:r>
            <a:r>
              <a:rPr lang="pt-BR" dirty="0" smtClean="0"/>
              <a:t> de alguns </a:t>
            </a:r>
            <a:r>
              <a:rPr lang="pt-BR" dirty="0" err="1" smtClean="0"/>
              <a:t>subprocessos</a:t>
            </a:r>
            <a:endParaRPr lang="pt-BR" dirty="0"/>
          </a:p>
          <a:p>
            <a:pPr lvl="1"/>
            <a:r>
              <a:rPr lang="pt-BR" dirty="0" smtClean="0"/>
              <a:t>Estouro de memória</a:t>
            </a:r>
          </a:p>
          <a:p>
            <a:pPr lvl="1"/>
            <a:r>
              <a:rPr lang="pt-BR" dirty="0" smtClean="0"/>
              <a:t>Manipulação de </a:t>
            </a:r>
            <a:r>
              <a:rPr lang="pt-BR" dirty="0" err="1" smtClean="0"/>
              <a:t>stream</a:t>
            </a:r>
            <a:r>
              <a:rPr lang="pt-BR" dirty="0" smtClean="0"/>
              <a:t> I/O</a:t>
            </a:r>
          </a:p>
          <a:p>
            <a:r>
              <a:rPr lang="pt-BR" dirty="0" smtClean="0"/>
              <a:t>Projetos com poucos </a:t>
            </a:r>
            <a:r>
              <a:rPr lang="pt-BR" dirty="0" err="1" smtClean="0"/>
              <a:t>commits</a:t>
            </a:r>
            <a:r>
              <a:rPr lang="pt-BR" dirty="0" smtClean="0"/>
              <a:t> (ex.: </a:t>
            </a:r>
            <a:r>
              <a:rPr lang="pt-BR" dirty="0" err="1" smtClean="0"/>
              <a:t>databus</a:t>
            </a:r>
            <a:r>
              <a:rPr lang="pt-BR" dirty="0" smtClean="0"/>
              <a:t>) demoraram dias para serem executados</a:t>
            </a:r>
          </a:p>
          <a:p>
            <a:r>
              <a:rPr lang="pt-BR" dirty="0" smtClean="0"/>
              <a:t>Guilherme disponibilizou uma versão sem a invocação do SS normal </a:t>
            </a:r>
          </a:p>
          <a:p>
            <a:pPr lvl="1"/>
            <a:r>
              <a:rPr lang="pt-BR" dirty="0" smtClean="0"/>
              <a:t>projeto </a:t>
            </a:r>
            <a:r>
              <a:rPr lang="pt-BR" dirty="0" err="1" smtClean="0"/>
              <a:t>databus</a:t>
            </a:r>
            <a:r>
              <a:rPr lang="pt-BR" dirty="0" smtClean="0"/>
              <a:t> rodou em 2 minutos</a:t>
            </a:r>
          </a:p>
          <a:p>
            <a:r>
              <a:rPr lang="pt-BR" dirty="0" smtClean="0"/>
              <a:t>Efetuar analise manual dos </a:t>
            </a:r>
            <a:r>
              <a:rPr lang="pt-BR" dirty="0" err="1" smtClean="0"/>
              <a:t>commits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549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– Falsos Positivos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99" y="2663671"/>
            <a:ext cx="3213601" cy="3213601"/>
          </a:xfrm>
          <a:ln w="12700">
            <a:solidFill>
              <a:srgbClr val="000000"/>
            </a:solidFill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815" y="2663671"/>
            <a:ext cx="3213601" cy="3213601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  <a:effectLst>
            <a:softEdge rad="0"/>
          </a:effectLst>
        </p:spPr>
      </p:pic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479780"/>
              </p:ext>
            </p:extLst>
          </p:nvPr>
        </p:nvGraphicFramePr>
        <p:xfrm>
          <a:off x="1103784" y="1347922"/>
          <a:ext cx="73684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160"/>
                <a:gridCol w="2456160"/>
                <a:gridCol w="24561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Ferramenta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Merge </a:t>
                      </a:r>
                      <a:r>
                        <a:rPr lang="pt-BR" dirty="0" err="1" smtClean="0"/>
                        <a:t>Scenarios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Conflicts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Unstructured</a:t>
                      </a:r>
                      <a:r>
                        <a:rPr lang="pt-BR" dirty="0" smtClean="0"/>
                        <a:t> Merge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3.80% ± 2.80%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30% ± 21%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Semistructured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Merge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1.10% ± 1.26%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25% ± 24%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70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– Falsos Negativos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99" y="2663671"/>
            <a:ext cx="3213601" cy="3213601"/>
          </a:xfrm>
          <a:ln w="12700">
            <a:solidFill>
              <a:srgbClr val="000000"/>
            </a:solidFill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815" y="2663671"/>
            <a:ext cx="3213601" cy="3213601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  <a:effectLst>
            <a:softEdge rad="0"/>
          </a:effectLst>
        </p:spPr>
      </p:pic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066290"/>
              </p:ext>
            </p:extLst>
          </p:nvPr>
        </p:nvGraphicFramePr>
        <p:xfrm>
          <a:off x="1103784" y="1347922"/>
          <a:ext cx="73684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160"/>
                <a:gridCol w="2456160"/>
                <a:gridCol w="24561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Ferramenta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Merge </a:t>
                      </a:r>
                      <a:r>
                        <a:rPr lang="pt-BR" dirty="0" err="1" smtClean="0"/>
                        <a:t>Scenarios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Conflicts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Unstructured</a:t>
                      </a:r>
                      <a:r>
                        <a:rPr lang="pt-BR" dirty="0" smtClean="0"/>
                        <a:t> Merge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0.33% ± 0.46%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0.53% ± 0.77%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Semistructured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Merge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3.92% ± 2.93%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82% ± 25%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99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Manual - </a:t>
            </a:r>
            <a:r>
              <a:rPr lang="pt-BR" dirty="0" err="1"/>
              <a:t>jmxtrans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188" y="1556790"/>
            <a:ext cx="4791851" cy="201622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477" y="3717032"/>
            <a:ext cx="4769562" cy="212638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CaixaDeTexto 6"/>
          <p:cNvSpPr txBox="1"/>
          <p:nvPr/>
        </p:nvSpPr>
        <p:spPr>
          <a:xfrm>
            <a:off x="3261948" y="1058064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0000"/>
                </a:solidFill>
              </a:rPr>
              <a:t>Falso positivo do UN</a:t>
            </a:r>
            <a:endParaRPr lang="pt-BR" b="1" dirty="0">
              <a:solidFill>
                <a:srgbClr val="000000"/>
              </a:solidFill>
            </a:endParaRPr>
          </a:p>
        </p:txBody>
      </p:sp>
      <p:sp>
        <p:nvSpPr>
          <p:cNvPr id="8" name="Seta para a direita 7"/>
          <p:cNvSpPr/>
          <p:nvPr/>
        </p:nvSpPr>
        <p:spPr>
          <a:xfrm>
            <a:off x="1691680" y="4221088"/>
            <a:ext cx="44750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 rot="10800000">
            <a:off x="6012160" y="2060848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64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Manual - </a:t>
            </a:r>
            <a:r>
              <a:rPr lang="pt-BR" dirty="0" err="1"/>
              <a:t>Netflix</a:t>
            </a:r>
            <a:r>
              <a:rPr lang="pt-BR" dirty="0"/>
              <a:t>/</a:t>
            </a:r>
            <a:r>
              <a:rPr lang="pt-BR" dirty="0" err="1"/>
              <a:t>astyanax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65343" y="1760159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0000"/>
                </a:solidFill>
              </a:rPr>
              <a:t>Falso positivo do UN</a:t>
            </a:r>
            <a:endParaRPr lang="pt-BR" b="1" dirty="0">
              <a:solidFill>
                <a:srgbClr val="000000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997" y="3806411"/>
            <a:ext cx="4200525" cy="191452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772504"/>
            <a:ext cx="3805478" cy="198234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027" y="839039"/>
            <a:ext cx="3452205" cy="258090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3" name="Retângulo 12"/>
          <p:cNvSpPr/>
          <p:nvPr/>
        </p:nvSpPr>
        <p:spPr>
          <a:xfrm>
            <a:off x="4932040" y="5301208"/>
            <a:ext cx="3960439" cy="2160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Manual - </a:t>
            </a:r>
            <a:r>
              <a:rPr lang="pt-BR" dirty="0" err="1"/>
              <a:t>cucumber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65343" y="1760159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0000"/>
                </a:solidFill>
              </a:rPr>
              <a:t>Falso negativo da SS</a:t>
            </a:r>
            <a:endParaRPr lang="pt-BR" b="1" dirty="0">
              <a:solidFill>
                <a:srgbClr val="000000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027" y="1154250"/>
            <a:ext cx="4257675" cy="79057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027" y="1976214"/>
            <a:ext cx="4143375" cy="8001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40" y="3068960"/>
            <a:ext cx="4222791" cy="289367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3060722"/>
            <a:ext cx="4110254" cy="295232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3" name="Retângulo 12"/>
          <p:cNvSpPr/>
          <p:nvPr/>
        </p:nvSpPr>
        <p:spPr>
          <a:xfrm>
            <a:off x="5724129" y="5301208"/>
            <a:ext cx="2664296" cy="3600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724129" y="3789908"/>
            <a:ext cx="2664296" cy="3600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66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Office Them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16817</TotalTime>
  <Words>272</Words>
  <PresentationFormat>Apresentação na tela (4:3)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Arial Narrow</vt:lpstr>
      <vt:lpstr>Calibri</vt:lpstr>
      <vt:lpstr>Tahoma</vt:lpstr>
      <vt:lpstr>Wingdings</vt:lpstr>
      <vt:lpstr>Office Theme</vt:lpstr>
      <vt:lpstr>Trabalho de Replicação:  Evaluating and Improving Semistructured Merge  Aluno: Everton Oliveira</vt:lpstr>
      <vt:lpstr>Objetivo</vt:lpstr>
      <vt:lpstr>Lista de projetos</vt:lpstr>
      <vt:lpstr>Dificuldades encontradas</vt:lpstr>
      <vt:lpstr>Resultados – Falsos Positivos</vt:lpstr>
      <vt:lpstr>Resultados – Falsos Negativos</vt:lpstr>
      <vt:lpstr>Análise Manual - jmxtrans</vt:lpstr>
      <vt:lpstr>Análise Manual - Netflix/astyanax</vt:lpstr>
      <vt:lpstr>Análise Manual - cucumber</vt:lpstr>
      <vt:lpstr>Análise Manual - elasticsearch</vt:lpstr>
      <vt:lpstr>Análise Manual - jackson-databind</vt:lpstr>
      <vt:lpstr>Análise Manual - databus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2009-04-16T13:33:18Z</dcterms:created>
  <dcterms:modified xsi:type="dcterms:W3CDTF">2017-12-04T01:10:33Z</dcterms:modified>
</cp:coreProperties>
</file>