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  <p:sldId id="416" r:id="rId4"/>
    <p:sldId id="417" r:id="rId5"/>
    <p:sldId id="414" r:id="rId6"/>
    <p:sldId id="415" r:id="rId7"/>
    <p:sldId id="418" r:id="rId8"/>
    <p:sldId id="419" r:id="rId9"/>
    <p:sldId id="420" r:id="rId10"/>
    <p:sldId id="421" r:id="rId11"/>
    <p:sldId id="458" r:id="rId12"/>
    <p:sldId id="459" r:id="rId13"/>
    <p:sldId id="460" r:id="rId14"/>
    <p:sldId id="463" r:id="rId15"/>
    <p:sldId id="4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DC32-536A-4503-A536-D861215A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6D9B0-B3FD-4EB9-9087-A565F292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65C65-03F7-4C41-AB13-BB333EEC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5A5DA5-4734-4AEF-8FA8-8885F73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BF290-20B2-48A6-8174-E688BF8B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0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2568D-73DE-4FB7-A28E-763D5B4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51BAAD-DD70-4322-8715-46B1954F0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DB969-5CF5-40AC-8765-817133FC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4F2BC-D3C3-40F2-AA18-A9560DAB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3BB9B-5FBF-425B-92C4-2D021176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6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2D665-28D0-49D8-887D-33690A906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561E9-E000-44CC-A198-A129BE35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12171-4D1C-417F-B83A-A296F3A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B4220-F20D-40A7-87DB-54A3BE68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0D9BE-948C-4847-9402-71D704B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306DE-EBF0-4398-9C8C-145CFC02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B1356-3094-46D1-89BE-DF2AD3B7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32187-53E5-4526-8D81-77A5253A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4B0C6-8928-4CB8-A39A-844E562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A2403-B0DD-4378-94A5-C0769850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40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4A9C9-9060-4B69-B544-94DBC651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5947BE-AB6C-47B6-9E6A-9853F00F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97FBD-7A0A-4DAB-A64A-57732D32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90351-2462-4CC9-B895-300E4BC6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CF4DD-FE6A-470D-B9C7-A497FFF2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5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C020-401E-4D31-AD8D-18BF6DFB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0174F-BE07-46E7-97B0-1CF05F7C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1E5C53-A093-41AE-9F90-603542C9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2038AC-2AEB-43EA-8D6E-C9ABCE46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195B1B-0AF6-4E47-93FE-7C569220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EA18D-558A-4645-9509-0E0FA452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31CD8-16C8-4096-9C0B-35FF3B92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D45D5-C5AC-4099-8C2A-EEDDB72B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987CEC-E0C5-432E-A318-DDAD1E7C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F47716-2BEC-47EE-A4FC-D8C78E1B8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FB5A00-423E-43DF-8C10-D796FC187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45CB91-7592-42FD-ABFD-EDF55680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03CC3E-39E1-4524-985D-E651975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02CC19-F5D7-413C-B419-D1903151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BAD48-8A00-4728-A2E8-229D6F24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5FCE9A-9463-4911-BB14-779941A0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F3C74E-57F9-4736-86A0-286BA510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17B6BC-5079-4AB4-A5E2-D119ED80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6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5FB72F-B31E-4B95-A13F-7ECDDCDB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E18438-616D-4847-9DF8-878E78AD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8439A7-A607-40C4-8366-144A6905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7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01479-14BE-4085-AE09-7A981EB2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5E4FE-3AAE-4896-958D-70B9BDBF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340E4-3614-4D32-A9CC-0C06B9C4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9BB06-E1C8-41D0-9B68-2F274B7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269A1-EF7C-434D-8086-7FD8EC8A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AFAE19-3455-4153-8B65-6916B6D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4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6FCB8-BD1A-4E98-B877-7BC497F1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AC818-D52C-4A33-82DE-143CDACC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BC91F9-630F-4FA3-AED3-E6DE8B1F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8948FA-0D39-4457-B220-159484E5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01872-8542-4FA6-9994-E313D98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BFE07D-7004-43CA-B00F-E2AC1E5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0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38F1A0-FFF4-4D0D-B3BB-5CF00529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D92BD-7195-4FAC-82F3-F1A4B029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022D1-BBF6-45B8-AB5F-C5CDC4CC3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DF95-E56C-4A46-B91E-54EB26E531B2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910CB-2CDD-49F8-9CA5-BA0397D4A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2C853-C066-4040-A509-578C52BA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73CC-2F71-4FC1-A710-A4155B969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6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E46E8F2-AF36-4619-A0CE-5F274472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F0-C758-458C-B4FA-FBC60DFCA9F2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10" name="Group 2">
            <a:extLst>
              <a:ext uri="{FF2B5EF4-FFF2-40B4-BE49-F238E27FC236}">
                <a16:creationId xmlns:a16="http://schemas.microsoft.com/office/drawing/2014/main" id="{67428AC9-E8FB-4872-B670-0E6508FD5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42794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691939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08061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 –Lançamento recorrente de despesa ou receita sem categoria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Lançamento”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lancamento.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recorrente, descrição, não selecionar a categoria e o, e finalizar o procedimento escolhendo “Salvar”.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a ‘Categoria’. Informe uma ‘Categoria’ 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8EB14BC-F614-4F23-A718-D4E9568B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B4D21-135D-4AC3-BD69-3466541E0305}" type="slidenum">
              <a:rPr lang="pt-BR" altLang="es-PY" smtClean="0"/>
              <a:pPr>
                <a:defRPr/>
              </a:pPr>
              <a:t>10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17D8A2A9-A4E8-4594-AC60-9331E601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129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3">
                  <a:extLst>
                    <a:ext uri="{9D8B030D-6E8A-4147-A177-3AD203B41FA5}">
                      <a16:colId xmlns:a16="http://schemas.microsoft.com/office/drawing/2014/main" val="3097451672"/>
                    </a:ext>
                  </a:extLst>
                </a:gridCol>
                <a:gridCol w="2698237">
                  <a:extLst>
                    <a:ext uri="{9D8B030D-6E8A-4147-A177-3AD203B41FA5}">
                      <a16:colId xmlns:a16="http://schemas.microsoft.com/office/drawing/2014/main" val="1720486662"/>
                    </a:ext>
                  </a:extLst>
                </a:gridCol>
              </a:tblGrid>
              <a:tr h="43519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CT04.10 – Editar Lançamento sem categoria.</a:t>
                      </a:r>
                    </a:p>
                  </a:txBody>
                  <a:tcPr marL="53402" marR="53402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98488"/>
                  </a:ext>
                </a:extLst>
              </a:tr>
              <a:tr h="48296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2" marR="53402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2911"/>
                  </a:ext>
                </a:extLst>
              </a:tr>
              <a:tr h="45575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2" marR="53402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2" marR="53402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3471"/>
                  </a:ext>
                </a:extLst>
              </a:tr>
              <a:tr h="64598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8079"/>
                  </a:ext>
                </a:extLst>
              </a:tr>
              <a:tr h="86009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recorrente, descrição, não selecionar a categoria e o, e finalizar o procedimento escolhendo “Salvar”.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a ‘Categoria’. Informe uma ‘Categoria’ ”.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16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679D2BA-7423-477E-A6C2-7D972A2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46CBF-8F7D-4F79-8EEE-CF4778916AD1}" type="slidenum">
              <a:rPr lang="pt-BR" altLang="es-PY" smtClean="0"/>
              <a:pPr>
                <a:defRPr/>
              </a:pPr>
              <a:t>11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004F2551-6897-404A-AAD7-72A0C3DD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44131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3">
                  <a:extLst>
                    <a:ext uri="{9D8B030D-6E8A-4147-A177-3AD203B41FA5}">
                      <a16:colId xmlns:a16="http://schemas.microsoft.com/office/drawing/2014/main" val="3097451672"/>
                    </a:ext>
                  </a:extLst>
                </a:gridCol>
                <a:gridCol w="2698237">
                  <a:extLst>
                    <a:ext uri="{9D8B030D-6E8A-4147-A177-3AD203B41FA5}">
                      <a16:colId xmlns:a16="http://schemas.microsoft.com/office/drawing/2014/main" val="1720486662"/>
                    </a:ext>
                  </a:extLst>
                </a:gridCol>
              </a:tblGrid>
              <a:tr h="43519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CT04.11 – Editar Lançamento com categoria.</a:t>
                      </a:r>
                    </a:p>
                  </a:txBody>
                  <a:tcPr marL="53402" marR="53402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98488"/>
                  </a:ext>
                </a:extLst>
              </a:tr>
              <a:tr h="48296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2" marR="53402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2911"/>
                  </a:ext>
                </a:extLst>
              </a:tr>
              <a:tr h="45575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2" marR="53402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2" marR="53402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3471"/>
                  </a:ext>
                </a:extLst>
              </a:tr>
              <a:tr h="64598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8079"/>
                  </a:ext>
                </a:extLst>
              </a:tr>
              <a:tr h="86009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 , descrição, conta e selecionar a categoria, e finalizar o procedimento escolhendo “Salvar”.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adicionado com sucesso”.</a:t>
                      </a:r>
                    </a:p>
                  </a:txBody>
                  <a:tcPr marL="53402" marR="53402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16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9D03CDD-5852-4FBF-B601-2EFD85DC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2905C-3E66-4FFD-9619-5EA7C33016DB}" type="slidenum">
              <a:rPr lang="pt-BR" altLang="es-PY" smtClean="0"/>
              <a:pPr>
                <a:defRPr/>
              </a:pPr>
              <a:t>12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2278DC6F-95B7-4198-98E4-A2C18850C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86903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98235">
                  <a:extLst>
                    <a:ext uri="{9D8B030D-6E8A-4147-A177-3AD203B41FA5}">
                      <a16:colId xmlns:a16="http://schemas.microsoft.com/office/drawing/2014/main" val="1844690622"/>
                    </a:ext>
                  </a:extLst>
                </a:gridCol>
                <a:gridCol w="2701765">
                  <a:extLst>
                    <a:ext uri="{9D8B030D-6E8A-4147-A177-3AD203B41FA5}">
                      <a16:colId xmlns:a16="http://schemas.microsoft.com/office/drawing/2014/main" val="1152578060"/>
                    </a:ext>
                  </a:extLst>
                </a:gridCol>
              </a:tblGrid>
              <a:tr h="40720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CT04.12 – Editar Lançamento de despesa ou receita sem conta</a:t>
                      </a:r>
                    </a:p>
                  </a:txBody>
                  <a:tcPr marL="53399" marR="53399" marT="2991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05980"/>
                  </a:ext>
                </a:extLst>
              </a:tr>
              <a:tr h="3514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399" marR="53399" marT="2991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372"/>
                  </a:ext>
                </a:extLst>
              </a:tr>
              <a:tr h="31592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399" marR="53399" marT="29483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399" marR="53399" marT="29483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95165"/>
                  </a:ext>
                </a:extLst>
              </a:tr>
              <a:tr h="62689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74390"/>
                  </a:ext>
                </a:extLst>
              </a:tr>
              <a:tr h="117854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valor, o tipo de lançamento recorrente, descrição, não selecionar a conta , selecionar a categoria e o, e finalizar o procedimento escolhendo “Salvar”.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a ‘Conta’. Informe uma ‘Conta’ ”.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088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B09419C-6C7B-4716-B603-FD3E7127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AF21D-2A08-43AC-A33B-4AD7F8EEA695}" type="slidenum">
              <a:rPr lang="pt-BR" altLang="es-PY" smtClean="0"/>
              <a:pPr>
                <a:defRPr/>
              </a:pPr>
              <a:t>13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FED57EE5-BC09-4599-89DE-43E83436A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47077"/>
              </p:ext>
            </p:extLst>
          </p:nvPr>
        </p:nvGraphicFramePr>
        <p:xfrm>
          <a:off x="3396000" y="1989001"/>
          <a:ext cx="5400000" cy="2879999"/>
        </p:xfrm>
        <a:graphic>
          <a:graphicData uri="http://schemas.openxmlformats.org/drawingml/2006/table">
            <a:tbl>
              <a:tblPr/>
              <a:tblGrid>
                <a:gridCol w="2698236">
                  <a:extLst>
                    <a:ext uri="{9D8B030D-6E8A-4147-A177-3AD203B41FA5}">
                      <a16:colId xmlns:a16="http://schemas.microsoft.com/office/drawing/2014/main" val="1344668799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870242017"/>
                    </a:ext>
                  </a:extLst>
                </a:gridCol>
              </a:tblGrid>
              <a:tr h="395183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CT04.13 – Editar Lançamento de despesa ou receita com Conta</a:t>
                      </a:r>
                    </a:p>
                  </a:txBody>
                  <a:tcPr marL="53407" marR="53407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9907"/>
                  </a:ext>
                </a:extLst>
              </a:tr>
              <a:tr h="448843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8351"/>
                  </a:ext>
                </a:extLst>
              </a:tr>
              <a:tr h="30607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53168"/>
                  </a:ext>
                </a:extLst>
              </a:tr>
              <a:tr h="67026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90118"/>
                  </a:ext>
                </a:extLst>
              </a:tr>
              <a:tr h="10596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 , descrição, selecionar a conta e selecionar a categoria, e finalizar o procedimento escolhendo “Salvar”.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adicionado com sucesso”.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706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A39F39-CB67-462C-9A8B-F0BDE8D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E9759-6D15-4E1B-96CA-C6956578AB3A}" type="slidenum">
              <a:rPr lang="pt-BR" altLang="es-PY" smtClean="0"/>
              <a:pPr>
                <a:defRPr/>
              </a:pPr>
              <a:t>14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82B6D6DF-F70A-4F16-A57E-8CC08C0CD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0233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3801621780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588072400"/>
                    </a:ext>
                  </a:extLst>
                </a:gridCol>
              </a:tblGrid>
              <a:tr h="43136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CT04.14 – Lançamento sem numero de inicio ou final.</a:t>
                      </a:r>
                    </a:p>
                  </a:txBody>
                  <a:tcPr marL="53407" marR="53407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6736"/>
                  </a:ext>
                </a:extLst>
              </a:tr>
              <a:tr h="34645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7601"/>
                  </a:ext>
                </a:extLst>
              </a:tr>
              <a:tr h="33980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30711"/>
                  </a:ext>
                </a:extLst>
              </a:tr>
              <a:tr h="55377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7" marR="53407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7" marR="53407" marT="29271" marB="27135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34729"/>
                  </a:ext>
                </a:extLst>
              </a:tr>
              <a:tr h="120861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a descrição, selecionar a conta e selecionar a categoria, valor, o tipo de lançamento recorrente e não informar o número Inicial ou Final do lançamento e finalizar o procedimento escolhendo “Salvar”.</a:t>
                      </a:r>
                    </a:p>
                  </a:txBody>
                  <a:tcPr marL="53407" marR="53407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o número Inicial ou Final do lançamento. Informe os números do Lançamento recorrente”.</a:t>
                      </a:r>
                    </a:p>
                  </a:txBody>
                  <a:tcPr marL="53407" marR="53407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80241FF-7669-4BBF-967C-7237EAFA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D632F-1A6A-484F-BA3F-FC7791FCF8F2}" type="slidenum">
              <a:rPr lang="pt-BR" altLang="es-PY" smtClean="0"/>
              <a:pPr>
                <a:defRPr/>
              </a:pPr>
              <a:t>15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74A8D8D9-1074-4093-986B-90AE63AB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9131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3801621780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588072400"/>
                    </a:ext>
                  </a:extLst>
                </a:gridCol>
              </a:tblGrid>
              <a:tr h="32649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CT04.15 – Editar Lançamento com numero de inicio ou final.</a:t>
                      </a:r>
                    </a:p>
                  </a:txBody>
                  <a:tcPr marL="53407" marR="53407" marT="29907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6736"/>
                  </a:ext>
                </a:extLst>
              </a:tr>
              <a:tr h="2622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07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7601"/>
                  </a:ext>
                </a:extLst>
              </a:tr>
              <a:tr h="46005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79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79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30711"/>
                  </a:ext>
                </a:extLst>
              </a:tr>
              <a:tr h="74732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34729"/>
                  </a:ext>
                </a:extLst>
              </a:tr>
              <a:tr h="108389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a descrição, selecionar a conta e selecionar a categoria, valor, o tipo de lançamento recorrente e finalizar o procedimento escolhendo “Salvar”.</a:t>
                      </a:r>
                    </a:p>
                  </a:txBody>
                  <a:tcPr marL="53407" marR="53407" marT="29266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registrado com sucesso”.</a:t>
                      </a:r>
                    </a:p>
                  </a:txBody>
                  <a:tcPr marL="53407" marR="53407" marT="29266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25DD2D-66F4-46F6-94D3-7FC9FC7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27692-9ABE-40F4-A28D-EA70CABA1096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C113EDAA-E5F3-408D-B9C4-4B5088358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0851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98236">
                  <a:extLst>
                    <a:ext uri="{9D8B030D-6E8A-4147-A177-3AD203B41FA5}">
                      <a16:colId xmlns:a16="http://schemas.microsoft.com/office/drawing/2014/main" val="3377278886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1746579590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CT04.2 –Lançamento recorrente de despesa ou receita com categoria</a:t>
                      </a:r>
                    </a:p>
                  </a:txBody>
                  <a:tcPr marL="53410" marR="53410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597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45023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1277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Lançamento”</a:t>
                      </a:r>
                    </a:p>
                  </a:txBody>
                  <a:tcPr marL="53410" marR="53410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lançamento.</a:t>
                      </a:r>
                    </a:p>
                  </a:txBody>
                  <a:tcPr marL="53410" marR="53410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240"/>
                  </a:ext>
                </a:extLst>
              </a:tr>
              <a:tr h="101146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 , descrição, conta e selecionar a categoria, e finalizar o procedimento escolhendo “Salvar”.</a:t>
                      </a:r>
                    </a:p>
                  </a:txBody>
                  <a:tcPr marL="53410" marR="53410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adicionado com sucesso”.</a:t>
                      </a:r>
                    </a:p>
                  </a:txBody>
                  <a:tcPr marL="53410" marR="53410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73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B59A733-872E-4351-BBA1-67C84DB9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D58D6-2600-4C80-9820-EC4FB6915E94}" type="slidenum">
              <a:rPr lang="pt-BR" altLang="es-PY" smtClean="0"/>
              <a:pPr>
                <a:defRPr/>
              </a:pPr>
              <a:t>3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D39FDA34-32BA-4037-9D0E-FE1A0EC19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01053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698236">
                  <a:extLst>
                    <a:ext uri="{9D8B030D-6E8A-4147-A177-3AD203B41FA5}">
                      <a16:colId xmlns:a16="http://schemas.microsoft.com/office/drawing/2014/main" val="2625414501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1008106578"/>
                    </a:ext>
                  </a:extLst>
                </a:gridCol>
              </a:tblGrid>
              <a:tr h="366815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CT04.3 – Lançamento de transferência sem conta destino</a:t>
                      </a:r>
                    </a:p>
                  </a:txBody>
                  <a:tcPr marL="53411" marR="53411" marT="29904" marB="27128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86444"/>
                  </a:ext>
                </a:extLst>
              </a:tr>
              <a:tr h="54421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1" marR="53411" marT="29904" marB="27128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5350"/>
                  </a:ext>
                </a:extLst>
              </a:tr>
              <a:tr h="2845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1" marR="53411" marT="29477" marB="27128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1" marR="53411" marT="29477" marB="27128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04195"/>
                  </a:ext>
                </a:extLst>
              </a:tr>
              <a:tr h="62275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Lancamento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53411" marR="53411" marT="29263" marB="27128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lançamento.</a:t>
                      </a:r>
                    </a:p>
                  </a:txBody>
                  <a:tcPr marL="53411" marR="53411" marT="29263" marB="27128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19122"/>
                  </a:ext>
                </a:extLst>
              </a:tr>
              <a:tr h="10616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descrição,  o tipo de lançamento recorrente, não selecionar a conta , selecionar a categoria, e finalizar o procedimento escolhendo “Salvar”.</a:t>
                      </a:r>
                    </a:p>
                  </a:txBody>
                  <a:tcPr marL="53411" marR="53411" marT="29263" marB="27128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a ‘Conta destino’. Informe uma ‘Conta destino’ ”.</a:t>
                      </a:r>
                    </a:p>
                  </a:txBody>
                  <a:tcPr marL="53411" marR="53411" marT="29263" marB="27128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29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30678E2-A095-4A01-BD7C-0AAEEAD6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32BD8-2B58-4B69-A5CD-02D773E91065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5" name="Group 1">
            <a:extLst>
              <a:ext uri="{FF2B5EF4-FFF2-40B4-BE49-F238E27FC236}">
                <a16:creationId xmlns:a16="http://schemas.microsoft.com/office/drawing/2014/main" id="{BAC6F172-6BD8-423B-A7F8-67A615B6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31939"/>
              </p:ext>
            </p:extLst>
          </p:nvPr>
        </p:nvGraphicFramePr>
        <p:xfrm>
          <a:off x="3396000" y="1989001"/>
          <a:ext cx="5400000" cy="2879999"/>
        </p:xfrm>
        <a:graphic>
          <a:graphicData uri="http://schemas.openxmlformats.org/drawingml/2006/table">
            <a:tbl>
              <a:tblPr/>
              <a:tblGrid>
                <a:gridCol w="2698236">
                  <a:extLst>
                    <a:ext uri="{9D8B030D-6E8A-4147-A177-3AD203B41FA5}">
                      <a16:colId xmlns:a16="http://schemas.microsoft.com/office/drawing/2014/main" val="2664670623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3565363733"/>
                    </a:ext>
                  </a:extLst>
                </a:gridCol>
              </a:tblGrid>
              <a:tr h="366814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CT04.4 –Lançamento de transferência com Conta destino</a:t>
                      </a:r>
                    </a:p>
                  </a:txBody>
                  <a:tcPr marL="53408" marR="53408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30366"/>
                  </a:ext>
                </a:extLst>
              </a:tr>
              <a:tr h="544216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8" marR="53408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87235"/>
                  </a:ext>
                </a:extLst>
              </a:tr>
              <a:tr h="28458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8" marR="53408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8" marR="53408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95555"/>
                  </a:ext>
                </a:extLst>
              </a:tr>
              <a:tr h="622752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Lancamento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53408" marR="53408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lancamento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3408" marR="53408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58605"/>
                  </a:ext>
                </a:extLst>
              </a:tr>
              <a:tr h="106163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descrição, selecionar a conta destino e selecionar a categoria , o tipo de lançamento recorrente e finalizar o procedimento escolhendo “Salvar”.</a:t>
                      </a:r>
                    </a:p>
                  </a:txBody>
                  <a:tcPr marL="53408" marR="53408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adicionado com sucesso”.</a:t>
                      </a:r>
                    </a:p>
                  </a:txBody>
                  <a:tcPr marL="53408" marR="53408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752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804561-7CF3-4EE1-BA60-4B8EA18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C5922-E27F-46B2-BA11-F85F67650AFF}" type="slidenum">
              <a:rPr lang="pt-BR" altLang="es-PY" smtClean="0"/>
              <a:pPr>
                <a:defRPr/>
              </a:pPr>
              <a:t>5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695202A0-2C32-4CAE-B258-A9B41BF57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15302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98235">
                  <a:extLst>
                    <a:ext uri="{9D8B030D-6E8A-4147-A177-3AD203B41FA5}">
                      <a16:colId xmlns:a16="http://schemas.microsoft.com/office/drawing/2014/main" val="1844690622"/>
                    </a:ext>
                  </a:extLst>
                </a:gridCol>
                <a:gridCol w="2701765">
                  <a:extLst>
                    <a:ext uri="{9D8B030D-6E8A-4147-A177-3AD203B41FA5}">
                      <a16:colId xmlns:a16="http://schemas.microsoft.com/office/drawing/2014/main" val="1152578060"/>
                    </a:ext>
                  </a:extLst>
                </a:gridCol>
              </a:tblGrid>
              <a:tr h="407209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CT04.5 – Lançamento de despesa ou receita sem conta</a:t>
                      </a:r>
                    </a:p>
                  </a:txBody>
                  <a:tcPr marL="53399" marR="53399" marT="2991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05980"/>
                  </a:ext>
                </a:extLst>
              </a:tr>
              <a:tr h="3514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399" marR="53399" marT="29910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372"/>
                  </a:ext>
                </a:extLst>
              </a:tr>
              <a:tr h="31592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399" marR="53399" marT="29483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399" marR="53399" marT="29483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95165"/>
                  </a:ext>
                </a:extLst>
              </a:tr>
              <a:tr h="626894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Lancamento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lancamento.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74390"/>
                  </a:ext>
                </a:extLst>
              </a:tr>
              <a:tr h="117854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valor, o tipo de lançamento recorrente, descrição, não selecionar a conta , selecionar a categoria e o, e finalizar o procedimento escolhendo “Salvar”.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a ‘Conta’. Informe uma ‘Conta’ ”.</a:t>
                      </a:r>
                    </a:p>
                  </a:txBody>
                  <a:tcPr marL="53399" marR="53399" marT="29269" marB="2713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088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C66296-8484-4F16-90FF-9DE426CD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DD665-41EC-42EF-885A-82F00A35D5EB}" type="slidenum">
              <a:rPr lang="pt-BR" altLang="es-PY" smtClean="0"/>
              <a:pPr>
                <a:defRPr/>
              </a:pPr>
              <a:t>6</a:t>
            </a:fld>
            <a:endParaRPr lang="pt-BR" altLang="es-PY"/>
          </a:p>
        </p:txBody>
      </p:sp>
      <p:graphicFrame>
        <p:nvGraphicFramePr>
          <p:cNvPr id="8" name="Group 2">
            <a:extLst>
              <a:ext uri="{FF2B5EF4-FFF2-40B4-BE49-F238E27FC236}">
                <a16:creationId xmlns:a16="http://schemas.microsoft.com/office/drawing/2014/main" id="{345999F3-55F5-4642-A3A6-ADE9E685A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13188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98236">
                  <a:extLst>
                    <a:ext uri="{9D8B030D-6E8A-4147-A177-3AD203B41FA5}">
                      <a16:colId xmlns:a16="http://schemas.microsoft.com/office/drawing/2014/main" val="1344668799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870242017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CT04.6 –Lançamento de despesa ou receita com Conta</a:t>
                      </a:r>
                    </a:p>
                  </a:txBody>
                  <a:tcPr marL="53407" marR="53407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9907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08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8351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80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53168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Lançamento”</a:t>
                      </a:r>
                    </a:p>
                  </a:txBody>
                  <a:tcPr marL="53407" marR="53407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lancamento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3407" marR="53407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90118"/>
                  </a:ext>
                </a:extLst>
              </a:tr>
              <a:tr h="1011467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 , descrição, selecionar a conta e selecionar a categoria, e finalizar o procedimento escolhendo “Salvar”.</a:t>
                      </a:r>
                    </a:p>
                  </a:txBody>
                  <a:tcPr marL="53407" marR="53407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adicionado com sucesso”.</a:t>
                      </a:r>
                    </a:p>
                  </a:txBody>
                  <a:tcPr marL="53407" marR="53407" marT="29267" marB="27131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706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0A1432-7BD4-4EA1-BD36-20C778B4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DE9A9-0073-4DCC-B9FC-645AC405B002}" type="slidenum">
              <a:rPr lang="pt-BR" altLang="es-PY" smtClean="0"/>
              <a:pPr>
                <a:defRPr/>
              </a:pPr>
              <a:t>7</a:t>
            </a:fld>
            <a:endParaRPr lang="pt-BR" altLang="es-PY"/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5647B573-D115-4CC0-B094-C3497064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44656"/>
              </p:ext>
            </p:extLst>
          </p:nvPr>
        </p:nvGraphicFramePr>
        <p:xfrm>
          <a:off x="3396000" y="1989000"/>
          <a:ext cx="5400000" cy="2880000"/>
        </p:xfrm>
        <a:graphic>
          <a:graphicData uri="http://schemas.openxmlformats.org/drawingml/2006/table">
            <a:tbl>
              <a:tblPr/>
              <a:tblGrid>
                <a:gridCol w="2698236">
                  <a:extLst>
                    <a:ext uri="{9D8B030D-6E8A-4147-A177-3AD203B41FA5}">
                      <a16:colId xmlns:a16="http://schemas.microsoft.com/office/drawing/2014/main" val="3941424313"/>
                    </a:ext>
                  </a:extLst>
                </a:gridCol>
                <a:gridCol w="2701764">
                  <a:extLst>
                    <a:ext uri="{9D8B030D-6E8A-4147-A177-3AD203B41FA5}">
                      <a16:colId xmlns:a16="http://schemas.microsoft.com/office/drawing/2014/main" val="2454079648"/>
                    </a:ext>
                  </a:extLst>
                </a:gridCol>
              </a:tblGrid>
              <a:tr h="35612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CT04.7 –Lançamento de transferência sem valor</a:t>
                      </a:r>
                    </a:p>
                  </a:txBody>
                  <a:tcPr marL="53407" marR="53407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8702"/>
                  </a:ext>
                </a:extLst>
              </a:tr>
              <a:tr h="528352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11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29778"/>
                  </a:ext>
                </a:extLst>
              </a:tr>
              <a:tr h="27628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84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53523"/>
                  </a:ext>
                </a:extLst>
              </a:tr>
              <a:tr h="60460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Lançamento”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lancamento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802"/>
                  </a:ext>
                </a:extLst>
              </a:tr>
              <a:tr h="1114641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a descrição, selecionar a conta e selecionar a categoria , o tipo de lançamento recorrente , não informar a valore finalizar o procedimento escolhendo “Salvar”.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o ‘Valor’. Informe o ‘Valor’ da transferência”.</a:t>
                      </a:r>
                    </a:p>
                  </a:txBody>
                  <a:tcPr marL="53407" marR="53407" marT="29270" marB="2713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7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F78CFB-C0DA-42E0-82DF-6D5BCB33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79FFF-3AC8-4F55-9B09-E7F59ED1FFF5}" type="slidenum">
              <a:rPr lang="pt-BR" altLang="es-PY" sz="11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pt-BR" altLang="es-PY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oup 2">
            <a:extLst>
              <a:ext uri="{FF2B5EF4-FFF2-40B4-BE49-F238E27FC236}">
                <a16:creationId xmlns:a16="http://schemas.microsoft.com/office/drawing/2014/main" id="{D4D01CDB-745E-4602-9855-D517BC42C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0792"/>
              </p:ext>
            </p:extLst>
          </p:nvPr>
        </p:nvGraphicFramePr>
        <p:xfrm>
          <a:off x="3396000" y="1989001"/>
          <a:ext cx="5400000" cy="2879999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3801621780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588072400"/>
                    </a:ext>
                  </a:extLst>
                </a:gridCol>
              </a:tblGrid>
              <a:tr h="43136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CT04.8 – Lançamento sem numero de inicio ou final.</a:t>
                      </a:r>
                    </a:p>
                  </a:txBody>
                  <a:tcPr marL="53407" marR="53407" marT="29899" marB="2712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6736"/>
                  </a:ext>
                </a:extLst>
              </a:tr>
              <a:tr h="346451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899" marB="2712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7601"/>
                  </a:ext>
                </a:extLst>
              </a:tr>
              <a:tr h="339806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72" marB="2712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72" marB="2712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30711"/>
                  </a:ext>
                </a:extLst>
              </a:tr>
              <a:tr h="553773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Lançamento”</a:t>
                      </a:r>
                    </a:p>
                  </a:txBody>
                  <a:tcPr marL="53407" marR="53407" marT="29259" marB="2712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07" marR="53407" marT="29259" marB="2712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34729"/>
                  </a:ext>
                </a:extLst>
              </a:tr>
              <a:tr h="1208609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a descrição, selecionar a conta e selecionar a categoria, valor, o tipo de lançamento recorrente e não informar o número Inicial ou Final do lançamento e finalizar o procedimento escolhendo “Salvar”.</a:t>
                      </a:r>
                    </a:p>
                  </a:txBody>
                  <a:tcPr marL="53407" marR="53407" marT="29259" marB="2712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o número Inicial ou Final do lançamento. Informe os números do Lançamento recorrente”.</a:t>
                      </a:r>
                    </a:p>
                  </a:txBody>
                  <a:tcPr marL="53407" marR="53407" marT="29259" marB="27123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76F5F1D-1C78-41D7-ADFB-F75EF4E5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B87DE-14DE-4BA5-BC91-4CFD6D8B45B5}" type="slidenum">
              <a:rPr lang="pt-BR" altLang="es-PY" smtClean="0"/>
              <a:pPr>
                <a:defRPr/>
              </a:pPr>
              <a:t>9</a:t>
            </a:fld>
            <a:endParaRPr lang="pt-BR" altLang="es-PY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DB5F73E4-437F-4A7B-ACA6-9A2214805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37885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701764">
                  <a:extLst>
                    <a:ext uri="{9D8B030D-6E8A-4147-A177-3AD203B41FA5}">
                      <a16:colId xmlns:a16="http://schemas.microsoft.com/office/drawing/2014/main" val="3801621780"/>
                    </a:ext>
                  </a:extLst>
                </a:gridCol>
                <a:gridCol w="2698236">
                  <a:extLst>
                    <a:ext uri="{9D8B030D-6E8A-4147-A177-3AD203B41FA5}">
                      <a16:colId xmlns:a16="http://schemas.microsoft.com/office/drawing/2014/main" val="2588072400"/>
                    </a:ext>
                  </a:extLst>
                </a:gridCol>
              </a:tblGrid>
              <a:tr h="32649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CT04.9 – Lançamento com numero de inicio ou final.</a:t>
                      </a:r>
                    </a:p>
                  </a:txBody>
                  <a:tcPr marL="53407" marR="53407" marT="29907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46736"/>
                  </a:ext>
                </a:extLst>
              </a:tr>
              <a:tr h="26223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07" marR="53407" marT="29907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7601"/>
                  </a:ext>
                </a:extLst>
              </a:tr>
              <a:tr h="46005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07" marR="53407" marT="29479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07" marR="53407" marT="29479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30711"/>
                  </a:ext>
                </a:extLst>
              </a:tr>
              <a:tr h="74732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Lançamento”</a:t>
                      </a:r>
                    </a:p>
                  </a:txBody>
                  <a:tcPr marL="53407" marR="53407" marT="29266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Lançamento.</a:t>
                      </a:r>
                    </a:p>
                  </a:txBody>
                  <a:tcPr marL="53407" marR="53407" marT="29266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34729"/>
                  </a:ext>
                </a:extLst>
              </a:tr>
              <a:tr h="108389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a descrição, selecionar a conta e selecionar a categoria, valor, o tipo de lançamento recorrente e finalizar o procedimento escolhendo “Salvar”.</a:t>
                      </a:r>
                    </a:p>
                  </a:txBody>
                  <a:tcPr marL="53407" marR="53407" marT="29266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‘Descrição’ registrado com sucesso”.</a:t>
                      </a:r>
                    </a:p>
                  </a:txBody>
                  <a:tcPr marL="53407" marR="53407" marT="29266" marB="2713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4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1424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4</cp:revision>
  <dcterms:created xsi:type="dcterms:W3CDTF">2019-05-05T03:43:16Z</dcterms:created>
  <dcterms:modified xsi:type="dcterms:W3CDTF">2019-05-05T04:14:53Z</dcterms:modified>
</cp:coreProperties>
</file>