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B1F"/>
    <a:srgbClr val="195D2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EA520-037D-4CDA-A218-B9DAECD6C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FFF9C6-1873-40C1-9B01-1793A52CE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A5405A-0380-4E9C-9814-96E7824F4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F7E8-5F0E-4474-A94F-99E312DC6870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C4457A-6D14-4CF8-A299-B26DE111B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97ABF4-1D9A-4EDF-A939-418BDEAE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62AD-E8DA-4841-8A01-BC2FB338D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45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8D7DE-9E4C-4ABD-A74C-8A4354717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657C1B-6D01-4818-A224-ECB9C67D1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466B02-3F61-4931-A3A3-5CFE3E65D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F7E8-5F0E-4474-A94F-99E312DC6870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AD16C1-951A-47BF-97B2-96CF6291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9FEB86-E099-4CA8-95ED-7C23F794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62AD-E8DA-4841-8A01-BC2FB338D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31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3A09F8-0F78-494B-84AF-8669D692E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EF12062-2F7C-44D5-BBEA-2AF6B3ADB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474D84-2D10-47A4-9BB3-DE5F98CF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F7E8-5F0E-4474-A94F-99E312DC6870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FBC09D-0B69-453A-A1BB-56F2E5A45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EF154A-23C1-4D58-BF5F-F75DCE679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62AD-E8DA-4841-8A01-BC2FB338D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88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52CC3-5C81-4B59-886D-8D1612E79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B6D964-A535-425C-BBAC-53186EE35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9BB21C-A99D-43DC-B206-5088D1256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F7E8-5F0E-4474-A94F-99E312DC6870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D7513A-7B8A-43FC-89E3-A87E184E9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D6C33D-3E92-4E2F-BC58-2FACAFC8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62AD-E8DA-4841-8A01-BC2FB338D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323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77EEB-F514-4333-88A2-82B5176C1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3DE2B3-C020-4195-91D7-709FEE8FF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CE4E7B-D54B-4302-8E8E-A9E3E90BF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F7E8-5F0E-4474-A94F-99E312DC6870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C02BBD-8209-4EFF-AD76-A3F28019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D6745B-63DE-4994-93A3-8324F775C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62AD-E8DA-4841-8A01-BC2FB338D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678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DBD25-4E81-4DEC-AE74-9B957997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CEF60C-4440-453A-87EB-1098B9562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6DDF12-27A4-462E-BC55-D0C6FB713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BBEDE7B-F033-4C6B-A0A0-BDFD26B59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F7E8-5F0E-4474-A94F-99E312DC6870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0E8DE8-DF0F-43C3-BC7F-0794643E9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3767DF-95D1-452F-B276-778222E95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62AD-E8DA-4841-8A01-BC2FB338D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596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01CFE-33F7-4FB9-B761-3E2D5092D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9ECC73-8DA6-4A34-96AE-AB05D48B4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0490BA-9D3A-4A88-B61D-740832876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FD98C4B-C275-4407-B356-9CB775444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A0C2764-B1A7-41EF-892A-660EA8D9A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2486936-408F-49B8-9A03-3E6A5DACB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F7E8-5F0E-4474-A94F-99E312DC6870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CE93D16-1E62-4DD1-81E3-8E83D4E93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8B47ED9-7E4F-4261-B437-FFFDF3E1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62AD-E8DA-4841-8A01-BC2FB338D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86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2A241-9F41-44F3-9B84-CA30F9C7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F77201-556E-4698-A649-88CCE9EEB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F7E8-5F0E-4474-A94F-99E312DC6870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EECBC0-5797-4AAB-9365-2C569D724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C3B8AAC-B3D1-466A-A28C-0249BA23A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62AD-E8DA-4841-8A01-BC2FB338D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88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C9FA62F-4CE1-4909-96DB-C88BDB021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F7E8-5F0E-4474-A94F-99E312DC6870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BDCBE1A-3751-4446-9EB9-B09D09977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55220CA-0D53-4EAA-8A10-FCA11B0B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62AD-E8DA-4841-8A01-BC2FB338D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19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DCF69-F329-4986-868B-D2095DBEF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DA269F-F07A-4029-9D22-68E2A4EC7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7AD154E-1501-45D4-A827-6DF85E9AB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E6F38A-0A81-4104-9665-6E459C85A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F7E8-5F0E-4474-A94F-99E312DC6870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73CB83-CBF4-4FED-A26E-30115CB6E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334D3D-5C2A-46E2-9E86-AE6D0E42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62AD-E8DA-4841-8A01-BC2FB338D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25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37EA86-07F2-4EDF-B0C2-AF71A2144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F5C492F-F3BB-4E1D-AF53-39E384F9C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C73BCC-2513-4238-980C-5484A2F06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1A13BF-C15B-484B-8ACE-E9DDE4E21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F7E8-5F0E-4474-A94F-99E312DC6870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E75C9A-407B-4506-98AB-4446AFF16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90CDFF-8459-4CAA-8C22-A471DCE63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62AD-E8DA-4841-8A01-BC2FB338D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55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EF6CA7D-3A0E-4856-B429-4E34AD042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0E8B6F-71D7-4133-BF7B-E6AF2DF33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294339-054B-45FD-B060-7C7498E92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2F7E8-5F0E-4474-A94F-99E312DC6870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F7F093-35C4-45B2-826D-C5314E35B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F717D1-BE77-430E-99A6-03EB5707E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A62AD-E8DA-4841-8A01-BC2FB338D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5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5D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A0512849-CFED-48BA-A001-EC6050FFD5EF}"/>
              </a:ext>
            </a:extLst>
          </p:cNvPr>
          <p:cNvSpPr/>
          <p:nvPr/>
        </p:nvSpPr>
        <p:spPr>
          <a:xfrm>
            <a:off x="733425" y="1223963"/>
            <a:ext cx="11249025" cy="814387"/>
          </a:xfrm>
          <a:prstGeom prst="rect">
            <a:avLst/>
          </a:prstGeom>
          <a:solidFill>
            <a:srgbClr val="FFDB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4F7AFB7-5F98-4D34-B39A-5C37746D4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425" y="1477170"/>
            <a:ext cx="11182349" cy="1655762"/>
          </a:xfrm>
        </p:spPr>
        <p:txBody>
          <a:bodyPr/>
          <a:lstStyle/>
          <a:p>
            <a:pPr algn="just"/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-Conta     -Modalidades    -Trilha 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</a:rPr>
              <a:t>Coins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   -Quem nós somos?    -Nosso diferencial    Log in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4B19EC9-94F9-4794-9C4F-7094470351F9}"/>
              </a:ext>
            </a:extLst>
          </p:cNvPr>
          <p:cNvSpPr/>
          <p:nvPr/>
        </p:nvSpPr>
        <p:spPr>
          <a:xfrm>
            <a:off x="2243138" y="2038350"/>
            <a:ext cx="1638300" cy="1781175"/>
          </a:xfrm>
          <a:prstGeom prst="rect">
            <a:avLst/>
          </a:prstGeom>
          <a:solidFill>
            <a:srgbClr val="FFDB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3494E8E-1477-4D73-9BAA-F6881314D49F}"/>
              </a:ext>
            </a:extLst>
          </p:cNvPr>
          <p:cNvSpPr txBox="1"/>
          <p:nvPr/>
        </p:nvSpPr>
        <p:spPr>
          <a:xfrm>
            <a:off x="2243138" y="2058481"/>
            <a:ext cx="1314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800000"/>
                </a:solidFill>
              </a:rPr>
              <a:t>-</a:t>
            </a:r>
            <a:r>
              <a:rPr lang="pt-BR" dirty="0" err="1">
                <a:solidFill>
                  <a:srgbClr val="800000"/>
                </a:solidFill>
              </a:rPr>
              <a:t>Lotofácil</a:t>
            </a:r>
            <a:endParaRPr lang="pt-BR" dirty="0">
              <a:solidFill>
                <a:srgbClr val="800000"/>
              </a:solidFill>
            </a:endParaRPr>
          </a:p>
          <a:p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-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Lotomania</a:t>
            </a:r>
            <a:endParaRPr lang="pt-BR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ítulo 11">
            <a:extLst>
              <a:ext uri="{FF2B5EF4-FFF2-40B4-BE49-F238E27FC236}">
                <a16:creationId xmlns:a16="http://schemas.microsoft.com/office/drawing/2014/main" id="{EA18169E-56DD-4DA3-AD61-C8E014E58741}"/>
              </a:ext>
            </a:extLst>
          </p:cNvPr>
          <p:cNvSpPr txBox="1">
            <a:spLocks/>
          </p:cNvSpPr>
          <p:nvPr/>
        </p:nvSpPr>
        <p:spPr>
          <a:xfrm>
            <a:off x="1176336" y="52990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Trilha da sorte - Lotofácil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A91D87E-4B1C-48C4-BFE9-C3754FDA1D9F}"/>
              </a:ext>
            </a:extLst>
          </p:cNvPr>
          <p:cNvSpPr/>
          <p:nvPr/>
        </p:nvSpPr>
        <p:spPr>
          <a:xfrm>
            <a:off x="885825" y="2038350"/>
            <a:ext cx="1033463" cy="1781175"/>
          </a:xfrm>
          <a:prstGeom prst="rect">
            <a:avLst/>
          </a:prstGeom>
          <a:solidFill>
            <a:srgbClr val="FFDB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0A45101-5F26-4993-979E-D1523E59DD2B}"/>
              </a:ext>
            </a:extLst>
          </p:cNvPr>
          <p:cNvSpPr txBox="1"/>
          <p:nvPr/>
        </p:nvSpPr>
        <p:spPr>
          <a:xfrm>
            <a:off x="885825" y="2058481"/>
            <a:ext cx="1033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-Perfil</a:t>
            </a:r>
          </a:p>
          <a:p>
            <a:r>
              <a:rPr lang="pt-BR" dirty="0"/>
              <a:t>-Meus jogos</a:t>
            </a:r>
          </a:p>
          <a:p>
            <a:r>
              <a:rPr lang="pt-BR" dirty="0"/>
              <a:t>-sair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24FEFFB-1E95-46DC-B0CC-FC75BA5E7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00" y="17499"/>
            <a:ext cx="2028212" cy="1360296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B369A85F-94CE-4D46-950E-3794BC1682C9}"/>
              </a:ext>
            </a:extLst>
          </p:cNvPr>
          <p:cNvSpPr/>
          <p:nvPr/>
        </p:nvSpPr>
        <p:spPr>
          <a:xfrm>
            <a:off x="1085850" y="4105275"/>
            <a:ext cx="10829924" cy="1528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0A7090F-8115-4F5C-8A04-B8BD8646DC2B}"/>
              </a:ext>
            </a:extLst>
          </p:cNvPr>
          <p:cNvSpPr txBox="1"/>
          <p:nvPr/>
        </p:nvSpPr>
        <p:spPr>
          <a:xfrm>
            <a:off x="1176336" y="4231153"/>
            <a:ext cx="10739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*</a:t>
            </a:r>
            <a:r>
              <a:rPr lang="pt-BR" dirty="0" err="1"/>
              <a:t>Obs</a:t>
            </a:r>
            <a:r>
              <a:rPr lang="pt-BR" dirty="0"/>
              <a:t>: Quando o usuário clicar para gastar crédito, mas não estiver logado, aparecerá uma mensagem para se conectar ou criar uma conta. (um link atrelado para criar a conta – </a:t>
            </a:r>
            <a:r>
              <a:rPr lang="pt-BR" dirty="0" err="1"/>
              <a:t>Tag</a:t>
            </a:r>
            <a:r>
              <a:rPr lang="pt-BR" dirty="0"/>
              <a:t> A)</a:t>
            </a:r>
          </a:p>
        </p:txBody>
      </p:sp>
    </p:spTree>
    <p:extLst>
      <p:ext uri="{BB962C8B-B14F-4D97-AF65-F5344CB8AC3E}">
        <p14:creationId xmlns:p14="http://schemas.microsoft.com/office/powerpoint/2010/main" val="345817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5D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878023-CB5C-4BA6-A125-F0C5C140C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7470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Selecione os números desejados ou nos deixe fazer isso por você ;) </a:t>
            </a:r>
          </a:p>
        </p:txBody>
      </p:sp>
      <p:sp>
        <p:nvSpPr>
          <p:cNvPr id="4" name="Título 11">
            <a:extLst>
              <a:ext uri="{FF2B5EF4-FFF2-40B4-BE49-F238E27FC236}">
                <a16:creationId xmlns:a16="http://schemas.microsoft.com/office/drawing/2014/main" id="{5D9B0987-B305-460C-94CB-9E30CB779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Trilha da sorte - </a:t>
            </a:r>
            <a:r>
              <a:rPr lang="pt-BR" dirty="0" err="1"/>
              <a:t>Lotofácil</a:t>
            </a:r>
            <a:endParaRPr lang="pt-BR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5269F114-4F3E-41B9-B225-65CF27DD27A4}"/>
              </a:ext>
            </a:extLst>
          </p:cNvPr>
          <p:cNvSpPr/>
          <p:nvPr/>
        </p:nvSpPr>
        <p:spPr>
          <a:xfrm>
            <a:off x="2124075" y="3186112"/>
            <a:ext cx="695325" cy="695325"/>
          </a:xfrm>
          <a:prstGeom prst="ellipse">
            <a:avLst/>
          </a:prstGeom>
          <a:solidFill>
            <a:srgbClr val="FFDB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EC62835-A0CD-4D45-A2A2-366DE1E29C0E}"/>
              </a:ext>
            </a:extLst>
          </p:cNvPr>
          <p:cNvSpPr/>
          <p:nvPr/>
        </p:nvSpPr>
        <p:spPr>
          <a:xfrm>
            <a:off x="5514975" y="3186112"/>
            <a:ext cx="695325" cy="695325"/>
          </a:xfrm>
          <a:prstGeom prst="ellipse">
            <a:avLst/>
          </a:prstGeom>
          <a:solidFill>
            <a:srgbClr val="FFDB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8958AAE-D806-4D6E-9E9D-9C6D2B7DD26F}"/>
              </a:ext>
            </a:extLst>
          </p:cNvPr>
          <p:cNvSpPr/>
          <p:nvPr/>
        </p:nvSpPr>
        <p:spPr>
          <a:xfrm>
            <a:off x="4667250" y="3171824"/>
            <a:ext cx="695325" cy="695325"/>
          </a:xfrm>
          <a:prstGeom prst="ellipse">
            <a:avLst/>
          </a:prstGeom>
          <a:solidFill>
            <a:srgbClr val="FFDB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DC22947-0B33-4BD4-AA9B-5CAE1764572B}"/>
              </a:ext>
            </a:extLst>
          </p:cNvPr>
          <p:cNvSpPr/>
          <p:nvPr/>
        </p:nvSpPr>
        <p:spPr>
          <a:xfrm>
            <a:off x="2971800" y="3186112"/>
            <a:ext cx="695325" cy="695325"/>
          </a:xfrm>
          <a:prstGeom prst="ellipse">
            <a:avLst/>
          </a:prstGeom>
          <a:solidFill>
            <a:srgbClr val="FFDB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C6FC51A4-05D6-4164-8AE6-A916C24052A6}"/>
              </a:ext>
            </a:extLst>
          </p:cNvPr>
          <p:cNvSpPr/>
          <p:nvPr/>
        </p:nvSpPr>
        <p:spPr>
          <a:xfrm>
            <a:off x="3819525" y="3171825"/>
            <a:ext cx="695325" cy="695325"/>
          </a:xfrm>
          <a:prstGeom prst="ellipse">
            <a:avLst/>
          </a:prstGeom>
          <a:solidFill>
            <a:srgbClr val="FFDB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60D74D3-01E5-4406-93E6-E356CA33254F}"/>
              </a:ext>
            </a:extLst>
          </p:cNvPr>
          <p:cNvSpPr txBox="1"/>
          <p:nvPr/>
        </p:nvSpPr>
        <p:spPr>
          <a:xfrm>
            <a:off x="2276474" y="3314700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01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FFA325A-73E5-4ACC-BB13-CC7C2F596C4B}"/>
              </a:ext>
            </a:extLst>
          </p:cNvPr>
          <p:cNvSpPr txBox="1"/>
          <p:nvPr/>
        </p:nvSpPr>
        <p:spPr>
          <a:xfrm>
            <a:off x="3148011" y="3319461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02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63420C3-D2ED-4070-AE19-A025720B6FD6}"/>
              </a:ext>
            </a:extLst>
          </p:cNvPr>
          <p:cNvSpPr txBox="1"/>
          <p:nvPr/>
        </p:nvSpPr>
        <p:spPr>
          <a:xfrm>
            <a:off x="6667499" y="3419475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868497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5D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6A320CC-8399-43A7-A9EC-353ADFF879F1}"/>
              </a:ext>
            </a:extLst>
          </p:cNvPr>
          <p:cNvSpPr/>
          <p:nvPr/>
        </p:nvSpPr>
        <p:spPr>
          <a:xfrm>
            <a:off x="1314450" y="1466850"/>
            <a:ext cx="2562225" cy="4267200"/>
          </a:xfrm>
          <a:prstGeom prst="rect">
            <a:avLst/>
          </a:prstGeom>
          <a:solidFill>
            <a:srgbClr val="FFDB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49753FED-271A-443F-8E8A-30284A906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Lotofácil</a:t>
            </a:r>
            <a:r>
              <a:rPr lang="pt-BR" dirty="0"/>
              <a:t> - Pacotes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6645C7-82B3-441C-B53D-E22FAFF7F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450" y="1484312"/>
            <a:ext cx="2562225" cy="426720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Plano Básico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2400" dirty="0"/>
              <a:t>Números escolhidos ou não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2400" dirty="0"/>
              <a:t>-aumente em x% suas chances</a:t>
            </a:r>
          </a:p>
          <a:p>
            <a:pPr marL="0" indent="0">
              <a:buNone/>
            </a:pPr>
            <a:r>
              <a:rPr lang="pt-BR" sz="2400" dirty="0"/>
              <a:t>-10 combinações por jogo até o fim do mês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F0A98D6-62BA-4447-B688-BD6AAD687C93}"/>
              </a:ext>
            </a:extLst>
          </p:cNvPr>
          <p:cNvSpPr/>
          <p:nvPr/>
        </p:nvSpPr>
        <p:spPr>
          <a:xfrm>
            <a:off x="4814887" y="1466850"/>
            <a:ext cx="2562225" cy="4267200"/>
          </a:xfrm>
          <a:prstGeom prst="rect">
            <a:avLst/>
          </a:prstGeom>
          <a:solidFill>
            <a:srgbClr val="FFDB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145F011-04F0-40C8-B1E8-58EC9ECB1A09}"/>
              </a:ext>
            </a:extLst>
          </p:cNvPr>
          <p:cNvSpPr/>
          <p:nvPr/>
        </p:nvSpPr>
        <p:spPr>
          <a:xfrm>
            <a:off x="8522493" y="1466850"/>
            <a:ext cx="2562225" cy="4267200"/>
          </a:xfrm>
          <a:prstGeom prst="rect">
            <a:avLst/>
          </a:prstGeom>
          <a:solidFill>
            <a:srgbClr val="FFDB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B1580842-F569-4A18-8A0E-4A6DD3FB308C}"/>
              </a:ext>
            </a:extLst>
          </p:cNvPr>
          <p:cNvSpPr txBox="1">
            <a:spLocks/>
          </p:cNvSpPr>
          <p:nvPr/>
        </p:nvSpPr>
        <p:spPr>
          <a:xfrm>
            <a:off x="4814886" y="1484312"/>
            <a:ext cx="2562225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Plano Premium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None/>
            </a:pPr>
            <a:r>
              <a:rPr lang="pt-BR" sz="2400" dirty="0"/>
              <a:t>Números escolhidos ou não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-aumente em y% suas chances</a:t>
            </a:r>
          </a:p>
          <a:p>
            <a:pPr marL="0" indent="0">
              <a:buNone/>
            </a:pPr>
            <a:r>
              <a:rPr lang="pt-BR" sz="2400" dirty="0"/>
              <a:t>-30 combinações por jogo até o fim do mês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EB327515-00DD-4B73-8224-87BEEDF03E57}"/>
              </a:ext>
            </a:extLst>
          </p:cNvPr>
          <p:cNvSpPr txBox="1">
            <a:spLocks/>
          </p:cNvSpPr>
          <p:nvPr/>
        </p:nvSpPr>
        <p:spPr>
          <a:xfrm>
            <a:off x="8522493" y="1466850"/>
            <a:ext cx="2562225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Plano Médio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None/>
            </a:pPr>
            <a:r>
              <a:rPr lang="pt-BR" sz="2400" dirty="0"/>
              <a:t>Números escolhidos ou não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-aumente em z% suas chances</a:t>
            </a:r>
          </a:p>
          <a:p>
            <a:pPr marL="0" indent="0">
              <a:buNone/>
            </a:pPr>
            <a:r>
              <a:rPr lang="pt-BR" sz="2400" dirty="0"/>
              <a:t>-20 combinações por jogo até o fim do mês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083305C4-EC25-4978-BA62-2F6CDEA327F0}"/>
              </a:ext>
            </a:extLst>
          </p:cNvPr>
          <p:cNvSpPr/>
          <p:nvPr/>
        </p:nvSpPr>
        <p:spPr>
          <a:xfrm>
            <a:off x="1314450" y="5981700"/>
            <a:ext cx="2562225" cy="511175"/>
          </a:xfrm>
          <a:prstGeom prst="rect">
            <a:avLst/>
          </a:prstGeom>
          <a:solidFill>
            <a:srgbClr val="FFDB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91DBAB6-039A-4E70-9259-82D1A63159B0}"/>
              </a:ext>
            </a:extLst>
          </p:cNvPr>
          <p:cNvSpPr/>
          <p:nvPr/>
        </p:nvSpPr>
        <p:spPr>
          <a:xfrm>
            <a:off x="8522492" y="5981700"/>
            <a:ext cx="2562225" cy="511175"/>
          </a:xfrm>
          <a:prstGeom prst="rect">
            <a:avLst/>
          </a:prstGeom>
          <a:solidFill>
            <a:srgbClr val="FFDB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C759AF9-230E-4D5C-AF37-6E21134A4919}"/>
              </a:ext>
            </a:extLst>
          </p:cNvPr>
          <p:cNvSpPr/>
          <p:nvPr/>
        </p:nvSpPr>
        <p:spPr>
          <a:xfrm>
            <a:off x="4814886" y="5973761"/>
            <a:ext cx="2562225" cy="511175"/>
          </a:xfrm>
          <a:prstGeom prst="rect">
            <a:avLst/>
          </a:prstGeom>
          <a:solidFill>
            <a:srgbClr val="FFDB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3D71CB2-6C22-471E-8C89-FEF64914952D}"/>
              </a:ext>
            </a:extLst>
          </p:cNvPr>
          <p:cNvSpPr txBox="1"/>
          <p:nvPr/>
        </p:nvSpPr>
        <p:spPr>
          <a:xfrm>
            <a:off x="1600200" y="6067425"/>
            <a:ext cx="206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30 fichas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DB09DF5-1A1B-4C96-8CB9-FF37AEF427BD}"/>
              </a:ext>
            </a:extLst>
          </p:cNvPr>
          <p:cNvSpPr txBox="1"/>
          <p:nvPr/>
        </p:nvSpPr>
        <p:spPr>
          <a:xfrm>
            <a:off x="8768951" y="6067425"/>
            <a:ext cx="206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50 fichas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DA126B3-ABE3-45A9-9957-1E4C7EB85977}"/>
              </a:ext>
            </a:extLst>
          </p:cNvPr>
          <p:cNvSpPr txBox="1"/>
          <p:nvPr/>
        </p:nvSpPr>
        <p:spPr>
          <a:xfrm>
            <a:off x="5061345" y="6067425"/>
            <a:ext cx="206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70 fichas</a:t>
            </a:r>
          </a:p>
        </p:txBody>
      </p:sp>
    </p:spTree>
    <p:extLst>
      <p:ext uri="{BB962C8B-B14F-4D97-AF65-F5344CB8AC3E}">
        <p14:creationId xmlns:p14="http://schemas.microsoft.com/office/powerpoint/2010/main" val="2882003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5D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49753FED-271A-443F-8E8A-30284A906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Lotofácil</a:t>
            </a:r>
            <a:r>
              <a:rPr lang="pt-BR" dirty="0"/>
              <a:t> – Jogo personalizado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3236DA4-B0A9-4C7E-8453-34013148A9C2}"/>
              </a:ext>
            </a:extLst>
          </p:cNvPr>
          <p:cNvSpPr/>
          <p:nvPr/>
        </p:nvSpPr>
        <p:spPr>
          <a:xfrm>
            <a:off x="1495425" y="2047875"/>
            <a:ext cx="3409950" cy="571500"/>
          </a:xfrm>
          <a:prstGeom prst="rect">
            <a:avLst/>
          </a:prstGeom>
          <a:solidFill>
            <a:srgbClr val="FFDB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30C9766-83A5-4CCB-8388-248092CC982B}"/>
              </a:ext>
            </a:extLst>
          </p:cNvPr>
          <p:cNvSpPr txBox="1"/>
          <p:nvPr/>
        </p:nvSpPr>
        <p:spPr>
          <a:xfrm>
            <a:off x="1600200" y="2114550"/>
            <a:ext cx="315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Números escolhidos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81E2FD5-008E-4B03-AA2A-793C0AD92B91}"/>
              </a:ext>
            </a:extLst>
          </p:cNvPr>
          <p:cNvSpPr/>
          <p:nvPr/>
        </p:nvSpPr>
        <p:spPr>
          <a:xfrm>
            <a:off x="6096000" y="2047875"/>
            <a:ext cx="1676400" cy="571500"/>
          </a:xfrm>
          <a:prstGeom prst="rect">
            <a:avLst/>
          </a:prstGeom>
          <a:solidFill>
            <a:srgbClr val="FFDB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03D9E83-21A6-4259-ACD3-6076D539CC93}"/>
              </a:ext>
            </a:extLst>
          </p:cNvPr>
          <p:cNvSpPr txBox="1"/>
          <p:nvPr/>
        </p:nvSpPr>
        <p:spPr>
          <a:xfrm>
            <a:off x="6096000" y="2114550"/>
            <a:ext cx="315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 fichas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6671F8C-782E-40F9-9CCB-83280EEDAC6C}"/>
              </a:ext>
            </a:extLst>
          </p:cNvPr>
          <p:cNvSpPr txBox="1"/>
          <p:nvPr/>
        </p:nvSpPr>
        <p:spPr>
          <a:xfrm>
            <a:off x="1838325" y="3228975"/>
            <a:ext cx="3495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OU...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A924AD9-D51C-4A84-BFA5-BFA54D6D8D7C}"/>
              </a:ext>
            </a:extLst>
          </p:cNvPr>
          <p:cNvSpPr/>
          <p:nvPr/>
        </p:nvSpPr>
        <p:spPr>
          <a:xfrm>
            <a:off x="1600200" y="5029200"/>
            <a:ext cx="3305175" cy="571500"/>
          </a:xfrm>
          <a:prstGeom prst="rect">
            <a:avLst/>
          </a:prstGeom>
          <a:solidFill>
            <a:srgbClr val="FFDB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4A57756-465E-4C5F-9B92-4689000429E8}"/>
              </a:ext>
            </a:extLst>
          </p:cNvPr>
          <p:cNvSpPr txBox="1"/>
          <p:nvPr/>
        </p:nvSpPr>
        <p:spPr>
          <a:xfrm>
            <a:off x="1600200" y="5038725"/>
            <a:ext cx="330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Gerar jogo aleatório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5AE3AC5-B25C-4E75-ACB6-49F5EB4D0710}"/>
              </a:ext>
            </a:extLst>
          </p:cNvPr>
          <p:cNvSpPr/>
          <p:nvPr/>
        </p:nvSpPr>
        <p:spPr>
          <a:xfrm>
            <a:off x="6096000" y="5038725"/>
            <a:ext cx="1676400" cy="571500"/>
          </a:xfrm>
          <a:prstGeom prst="rect">
            <a:avLst/>
          </a:prstGeom>
          <a:solidFill>
            <a:srgbClr val="FFDB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80566E2-8FAC-4AEF-A36D-E561EBB3E733}"/>
              </a:ext>
            </a:extLst>
          </p:cNvPr>
          <p:cNvSpPr txBox="1"/>
          <p:nvPr/>
        </p:nvSpPr>
        <p:spPr>
          <a:xfrm>
            <a:off x="6096000" y="5130284"/>
            <a:ext cx="315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 fichas</a:t>
            </a:r>
          </a:p>
        </p:txBody>
      </p:sp>
    </p:spTree>
    <p:extLst>
      <p:ext uri="{BB962C8B-B14F-4D97-AF65-F5344CB8AC3E}">
        <p14:creationId xmlns:p14="http://schemas.microsoft.com/office/powerpoint/2010/main" val="1955845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5D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o Explicativo: Linha Dobrada 31">
            <a:extLst>
              <a:ext uri="{FF2B5EF4-FFF2-40B4-BE49-F238E27FC236}">
                <a16:creationId xmlns:a16="http://schemas.microsoft.com/office/drawing/2014/main" id="{F65CFBC8-C3DE-4E39-BF7E-C9ECBAAE5DB6}"/>
              </a:ext>
            </a:extLst>
          </p:cNvPr>
          <p:cNvSpPr/>
          <p:nvPr/>
        </p:nvSpPr>
        <p:spPr>
          <a:xfrm>
            <a:off x="7531894" y="4509612"/>
            <a:ext cx="2774156" cy="147732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9934"/>
              <a:gd name="adj6" fmla="val -3671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49753FED-271A-443F-8E8A-30284A906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4787" y="211099"/>
            <a:ext cx="12601574" cy="984508"/>
          </a:xfrm>
        </p:spPr>
        <p:txBody>
          <a:bodyPr>
            <a:normAutofit/>
          </a:bodyPr>
          <a:lstStyle/>
          <a:p>
            <a:pPr algn="ctr"/>
            <a:r>
              <a:rPr lang="pt-BR" sz="3600" dirty="0" err="1"/>
              <a:t>Lotofácil</a:t>
            </a:r>
            <a:r>
              <a:rPr lang="pt-BR" sz="3600" dirty="0"/>
              <a:t> (logado) – Se clicar para comprar o pacote básico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3236DA4-B0A9-4C7E-8453-34013148A9C2}"/>
              </a:ext>
            </a:extLst>
          </p:cNvPr>
          <p:cNvSpPr/>
          <p:nvPr/>
        </p:nvSpPr>
        <p:spPr>
          <a:xfrm>
            <a:off x="1495425" y="2047875"/>
            <a:ext cx="3409950" cy="571500"/>
          </a:xfrm>
          <a:prstGeom prst="rect">
            <a:avLst/>
          </a:prstGeom>
          <a:solidFill>
            <a:srgbClr val="FFDB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30C9766-83A5-4CCB-8388-248092CC982B}"/>
              </a:ext>
            </a:extLst>
          </p:cNvPr>
          <p:cNvSpPr txBox="1"/>
          <p:nvPr/>
        </p:nvSpPr>
        <p:spPr>
          <a:xfrm>
            <a:off x="1600200" y="2114550"/>
            <a:ext cx="315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Números escolhidos na pg. 1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81E2FD5-008E-4B03-AA2A-793C0AD92B91}"/>
              </a:ext>
            </a:extLst>
          </p:cNvPr>
          <p:cNvSpPr/>
          <p:nvPr/>
        </p:nvSpPr>
        <p:spPr>
          <a:xfrm>
            <a:off x="6096000" y="2047875"/>
            <a:ext cx="1771650" cy="571500"/>
          </a:xfrm>
          <a:prstGeom prst="rect">
            <a:avLst/>
          </a:prstGeom>
          <a:solidFill>
            <a:srgbClr val="FFDB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03D9E83-21A6-4259-ACD3-6076D539CC93}"/>
              </a:ext>
            </a:extLst>
          </p:cNvPr>
          <p:cNvSpPr txBox="1"/>
          <p:nvPr/>
        </p:nvSpPr>
        <p:spPr>
          <a:xfrm>
            <a:off x="6096000" y="2114550"/>
            <a:ext cx="189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Completar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7365BB6-5770-4525-972C-22909A13CD14}"/>
              </a:ext>
            </a:extLst>
          </p:cNvPr>
          <p:cNvSpPr/>
          <p:nvPr/>
        </p:nvSpPr>
        <p:spPr>
          <a:xfrm>
            <a:off x="1495425" y="2735818"/>
            <a:ext cx="3409950" cy="571500"/>
          </a:xfrm>
          <a:prstGeom prst="rect">
            <a:avLst/>
          </a:prstGeom>
          <a:solidFill>
            <a:srgbClr val="FFDB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D5865DA-F048-4A27-9F16-20749C9D685E}"/>
              </a:ext>
            </a:extLst>
          </p:cNvPr>
          <p:cNvSpPr txBox="1"/>
          <p:nvPr/>
        </p:nvSpPr>
        <p:spPr>
          <a:xfrm>
            <a:off x="1600199" y="2836902"/>
            <a:ext cx="315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Números escolhidos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DC289AC-EFF8-4DBE-B811-0CDEB9CDE008}"/>
              </a:ext>
            </a:extLst>
          </p:cNvPr>
          <p:cNvSpPr/>
          <p:nvPr/>
        </p:nvSpPr>
        <p:spPr>
          <a:xfrm>
            <a:off x="6086477" y="2733675"/>
            <a:ext cx="1771650" cy="571500"/>
          </a:xfrm>
          <a:prstGeom prst="rect">
            <a:avLst/>
          </a:prstGeom>
          <a:solidFill>
            <a:srgbClr val="FFDB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FC20B1-1FB1-4E95-BB5D-459D58D1D942}"/>
              </a:ext>
            </a:extLst>
          </p:cNvPr>
          <p:cNvSpPr txBox="1"/>
          <p:nvPr/>
        </p:nvSpPr>
        <p:spPr>
          <a:xfrm>
            <a:off x="6096000" y="2834759"/>
            <a:ext cx="189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Completar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9153152-831E-4907-BF19-CDE90C72D150}"/>
              </a:ext>
            </a:extLst>
          </p:cNvPr>
          <p:cNvSpPr/>
          <p:nvPr/>
        </p:nvSpPr>
        <p:spPr>
          <a:xfrm>
            <a:off x="6086477" y="1303080"/>
            <a:ext cx="1771650" cy="571500"/>
          </a:xfrm>
          <a:prstGeom prst="rect">
            <a:avLst/>
          </a:prstGeom>
          <a:solidFill>
            <a:srgbClr val="FFDB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AEC2F01-3B08-42C3-AEB6-8DE01A56E721}"/>
              </a:ext>
            </a:extLst>
          </p:cNvPr>
          <p:cNvSpPr txBox="1"/>
          <p:nvPr/>
        </p:nvSpPr>
        <p:spPr>
          <a:xfrm>
            <a:off x="6096000" y="1394341"/>
            <a:ext cx="189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Completar Todos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A4397C1-2DCE-48BF-83D2-73D4C6B41FBA}"/>
              </a:ext>
            </a:extLst>
          </p:cNvPr>
          <p:cNvSpPr/>
          <p:nvPr/>
        </p:nvSpPr>
        <p:spPr>
          <a:xfrm>
            <a:off x="4660106" y="5554920"/>
            <a:ext cx="2871788" cy="758825"/>
          </a:xfrm>
          <a:prstGeom prst="rect">
            <a:avLst/>
          </a:prstGeom>
          <a:solidFill>
            <a:srgbClr val="FFDB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FC456DD-5C51-4F7A-8C97-8ECA8BE0F134}"/>
              </a:ext>
            </a:extLst>
          </p:cNvPr>
          <p:cNvSpPr txBox="1"/>
          <p:nvPr/>
        </p:nvSpPr>
        <p:spPr>
          <a:xfrm>
            <a:off x="4973837" y="5789830"/>
            <a:ext cx="2244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30 fichas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7C6FA99-E5EE-414E-A9CC-B0C48C48E7C5}"/>
              </a:ext>
            </a:extLst>
          </p:cNvPr>
          <p:cNvSpPr txBox="1"/>
          <p:nvPr/>
        </p:nvSpPr>
        <p:spPr>
          <a:xfrm>
            <a:off x="3695699" y="3429000"/>
            <a:ext cx="866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.</a:t>
            </a:r>
          </a:p>
          <a:p>
            <a:r>
              <a:rPr lang="pt-BR" dirty="0"/>
              <a:t>.</a:t>
            </a:r>
          </a:p>
          <a:p>
            <a:r>
              <a:rPr lang="pt-BR" dirty="0"/>
              <a:t>.</a:t>
            </a:r>
          </a:p>
          <a:p>
            <a:r>
              <a:rPr lang="pt-BR" dirty="0"/>
              <a:t>Até 10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6F542F3-1DEE-4388-9F1E-2AFF069FB852}"/>
              </a:ext>
            </a:extLst>
          </p:cNvPr>
          <p:cNvSpPr txBox="1"/>
          <p:nvPr/>
        </p:nvSpPr>
        <p:spPr>
          <a:xfrm>
            <a:off x="6610349" y="3429000"/>
            <a:ext cx="866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.</a:t>
            </a:r>
          </a:p>
          <a:p>
            <a:r>
              <a:rPr lang="pt-BR" dirty="0"/>
              <a:t>.</a:t>
            </a:r>
          </a:p>
          <a:p>
            <a:r>
              <a:rPr lang="pt-BR" dirty="0"/>
              <a:t>.</a:t>
            </a:r>
          </a:p>
          <a:p>
            <a:r>
              <a:rPr lang="pt-BR" dirty="0"/>
              <a:t>Até 10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34DD3EAF-1B23-4AC4-AEE3-21969AC6271A}"/>
              </a:ext>
            </a:extLst>
          </p:cNvPr>
          <p:cNvSpPr/>
          <p:nvPr/>
        </p:nvSpPr>
        <p:spPr>
          <a:xfrm>
            <a:off x="1495425" y="1310760"/>
            <a:ext cx="3409950" cy="571500"/>
          </a:xfrm>
          <a:prstGeom prst="rect">
            <a:avLst/>
          </a:prstGeom>
          <a:solidFill>
            <a:srgbClr val="FFDB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30C2EEB-5D85-4080-95CA-4703C24DE085}"/>
              </a:ext>
            </a:extLst>
          </p:cNvPr>
          <p:cNvSpPr txBox="1"/>
          <p:nvPr/>
        </p:nvSpPr>
        <p:spPr>
          <a:xfrm>
            <a:off x="1600198" y="1394979"/>
            <a:ext cx="315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Selecione até 19 números: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D295ADD-B0AD-44BF-ABBC-6DAB76E80AC4}"/>
              </a:ext>
            </a:extLst>
          </p:cNvPr>
          <p:cNvSpPr txBox="1"/>
          <p:nvPr/>
        </p:nvSpPr>
        <p:spPr>
          <a:xfrm>
            <a:off x="8201025" y="4509612"/>
            <a:ext cx="17430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Caso não haja créditos, aparecerá uma opção para comprar mais</a:t>
            </a:r>
          </a:p>
        </p:txBody>
      </p:sp>
    </p:spTree>
    <p:extLst>
      <p:ext uri="{BB962C8B-B14F-4D97-AF65-F5344CB8AC3E}">
        <p14:creationId xmlns:p14="http://schemas.microsoft.com/office/powerpoint/2010/main" val="587534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5D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49753FED-271A-443F-8E8A-30284A906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460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Trilha </a:t>
            </a:r>
            <a:r>
              <a:rPr lang="pt-BR" dirty="0" err="1"/>
              <a:t>Coins</a:t>
            </a:r>
            <a:endParaRPr lang="pt-BR" dirty="0"/>
          </a:p>
        </p:txBody>
      </p:sp>
      <p:sp>
        <p:nvSpPr>
          <p:cNvPr id="6" name="Fluxograma: Processo 5">
            <a:extLst>
              <a:ext uri="{FF2B5EF4-FFF2-40B4-BE49-F238E27FC236}">
                <a16:creationId xmlns:a16="http://schemas.microsoft.com/office/drawing/2014/main" id="{4F49937B-8E20-4956-B17C-16056CAA9985}"/>
              </a:ext>
            </a:extLst>
          </p:cNvPr>
          <p:cNvSpPr/>
          <p:nvPr/>
        </p:nvSpPr>
        <p:spPr>
          <a:xfrm>
            <a:off x="752475" y="1343023"/>
            <a:ext cx="3248025" cy="2524125"/>
          </a:xfrm>
          <a:prstGeom prst="flowChartProcess">
            <a:avLst/>
          </a:prstGeom>
          <a:solidFill>
            <a:srgbClr val="FFDB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luxograma: Processo 20">
            <a:extLst>
              <a:ext uri="{FF2B5EF4-FFF2-40B4-BE49-F238E27FC236}">
                <a16:creationId xmlns:a16="http://schemas.microsoft.com/office/drawing/2014/main" id="{FDBC5920-F48D-48AC-85F9-0E01B55E7CCE}"/>
              </a:ext>
            </a:extLst>
          </p:cNvPr>
          <p:cNvSpPr/>
          <p:nvPr/>
        </p:nvSpPr>
        <p:spPr>
          <a:xfrm>
            <a:off x="8191500" y="4078286"/>
            <a:ext cx="3248025" cy="2524125"/>
          </a:xfrm>
          <a:prstGeom prst="flowChartProcess">
            <a:avLst/>
          </a:prstGeom>
          <a:solidFill>
            <a:srgbClr val="FFDB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Fluxograma: Processo 21">
            <a:extLst>
              <a:ext uri="{FF2B5EF4-FFF2-40B4-BE49-F238E27FC236}">
                <a16:creationId xmlns:a16="http://schemas.microsoft.com/office/drawing/2014/main" id="{4D1E7E4B-3670-45C1-95A2-F6B2C2F29DC1}"/>
              </a:ext>
            </a:extLst>
          </p:cNvPr>
          <p:cNvSpPr/>
          <p:nvPr/>
        </p:nvSpPr>
        <p:spPr>
          <a:xfrm>
            <a:off x="4471987" y="4078287"/>
            <a:ext cx="3248025" cy="2524125"/>
          </a:xfrm>
          <a:prstGeom prst="flowChartProcess">
            <a:avLst/>
          </a:prstGeom>
          <a:solidFill>
            <a:srgbClr val="FFDB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luxograma: Processo 24">
            <a:extLst>
              <a:ext uri="{FF2B5EF4-FFF2-40B4-BE49-F238E27FC236}">
                <a16:creationId xmlns:a16="http://schemas.microsoft.com/office/drawing/2014/main" id="{92685670-923C-493D-BF76-48B22615F06A}"/>
              </a:ext>
            </a:extLst>
          </p:cNvPr>
          <p:cNvSpPr/>
          <p:nvPr/>
        </p:nvSpPr>
        <p:spPr>
          <a:xfrm>
            <a:off x="752474" y="4119562"/>
            <a:ext cx="3248025" cy="2524125"/>
          </a:xfrm>
          <a:prstGeom prst="flowChartProcess">
            <a:avLst/>
          </a:prstGeom>
          <a:solidFill>
            <a:srgbClr val="FFDB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Fluxograma: Processo 25">
            <a:extLst>
              <a:ext uri="{FF2B5EF4-FFF2-40B4-BE49-F238E27FC236}">
                <a16:creationId xmlns:a16="http://schemas.microsoft.com/office/drawing/2014/main" id="{0F0FC659-9BCA-4EAD-AB60-C58E036C91E8}"/>
              </a:ext>
            </a:extLst>
          </p:cNvPr>
          <p:cNvSpPr/>
          <p:nvPr/>
        </p:nvSpPr>
        <p:spPr>
          <a:xfrm>
            <a:off x="8191500" y="1343023"/>
            <a:ext cx="3248025" cy="2524125"/>
          </a:xfrm>
          <a:prstGeom prst="flowChartProcess">
            <a:avLst/>
          </a:prstGeom>
          <a:solidFill>
            <a:srgbClr val="FFDB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Fluxograma: Processo 26">
            <a:extLst>
              <a:ext uri="{FF2B5EF4-FFF2-40B4-BE49-F238E27FC236}">
                <a16:creationId xmlns:a16="http://schemas.microsoft.com/office/drawing/2014/main" id="{50E1CCB0-E7C3-4DC3-9743-93A85D371748}"/>
              </a:ext>
            </a:extLst>
          </p:cNvPr>
          <p:cNvSpPr/>
          <p:nvPr/>
        </p:nvSpPr>
        <p:spPr>
          <a:xfrm>
            <a:off x="4471987" y="1343023"/>
            <a:ext cx="3248025" cy="2524125"/>
          </a:xfrm>
          <a:prstGeom prst="flowChartProcess">
            <a:avLst/>
          </a:prstGeom>
          <a:solidFill>
            <a:srgbClr val="FFDB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75E8FB8-D17E-46DA-922F-7691EA06354B}"/>
              </a:ext>
            </a:extLst>
          </p:cNvPr>
          <p:cNvSpPr txBox="1"/>
          <p:nvPr/>
        </p:nvSpPr>
        <p:spPr>
          <a:xfrm>
            <a:off x="838199" y="1343023"/>
            <a:ext cx="30861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30 Trilha </a:t>
            </a:r>
            <a:r>
              <a:rPr lang="pt-BR" dirty="0" err="1"/>
              <a:t>Coins</a:t>
            </a:r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Arte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R$ 29,90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01CBED60-84D0-4F2F-91FD-0B5DBCB2352D}"/>
              </a:ext>
            </a:extLst>
          </p:cNvPr>
          <p:cNvSpPr txBox="1"/>
          <p:nvPr/>
        </p:nvSpPr>
        <p:spPr>
          <a:xfrm>
            <a:off x="8353423" y="4063126"/>
            <a:ext cx="30861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2000 Trilha </a:t>
            </a:r>
            <a:r>
              <a:rPr lang="pt-BR" dirty="0" err="1"/>
              <a:t>Coins</a:t>
            </a:r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Arte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R$ 999,90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DE172AA-830D-49F6-8F64-569E0324560B}"/>
              </a:ext>
            </a:extLst>
          </p:cNvPr>
          <p:cNvSpPr txBox="1"/>
          <p:nvPr/>
        </p:nvSpPr>
        <p:spPr>
          <a:xfrm>
            <a:off x="4552948" y="1343023"/>
            <a:ext cx="30861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60 Trilha </a:t>
            </a:r>
            <a:r>
              <a:rPr lang="pt-BR" dirty="0" err="1"/>
              <a:t>Coins</a:t>
            </a:r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Arte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R$ 49,90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66A1981-6C81-463D-8473-857ED5241BD8}"/>
              </a:ext>
            </a:extLst>
          </p:cNvPr>
          <p:cNvSpPr txBox="1"/>
          <p:nvPr/>
        </p:nvSpPr>
        <p:spPr>
          <a:xfrm>
            <a:off x="4598193" y="4047686"/>
            <a:ext cx="30861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360 Trilha </a:t>
            </a:r>
            <a:r>
              <a:rPr lang="pt-BR" dirty="0" err="1"/>
              <a:t>Coins</a:t>
            </a:r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Arte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R$ 199,90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026C722-4B7D-43D8-A167-BFEAE51667C5}"/>
              </a:ext>
            </a:extLst>
          </p:cNvPr>
          <p:cNvSpPr txBox="1"/>
          <p:nvPr/>
        </p:nvSpPr>
        <p:spPr>
          <a:xfrm>
            <a:off x="823911" y="4088962"/>
            <a:ext cx="30861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240 Trilha </a:t>
            </a:r>
            <a:r>
              <a:rPr lang="pt-BR" dirty="0" err="1"/>
              <a:t>Coins</a:t>
            </a:r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Arte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R$ 149,90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F36FD722-C1F9-41C0-B409-1391D3C3599B}"/>
              </a:ext>
            </a:extLst>
          </p:cNvPr>
          <p:cNvSpPr txBox="1"/>
          <p:nvPr/>
        </p:nvSpPr>
        <p:spPr>
          <a:xfrm>
            <a:off x="8353424" y="1343023"/>
            <a:ext cx="30861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150 Trilha </a:t>
            </a:r>
            <a:r>
              <a:rPr lang="pt-BR" dirty="0" err="1"/>
              <a:t>Coins</a:t>
            </a:r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Arte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R$ 99,90</a:t>
            </a:r>
          </a:p>
        </p:txBody>
      </p:sp>
    </p:spTree>
    <p:extLst>
      <p:ext uri="{BB962C8B-B14F-4D97-AF65-F5344CB8AC3E}">
        <p14:creationId xmlns:p14="http://schemas.microsoft.com/office/powerpoint/2010/main" val="625401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E0335B-8306-44DD-98B1-39E903DD2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arte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DD9AD73-D5D8-4242-8139-ADB390255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109787"/>
            <a:ext cx="4953210" cy="341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994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284</Words>
  <Application>Microsoft Office PowerPoint</Application>
  <PresentationFormat>Widescreen</PresentationFormat>
  <Paragraphs>114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Trilha da sorte - Lotofácil</vt:lpstr>
      <vt:lpstr>Lotofácil - Pacotes</vt:lpstr>
      <vt:lpstr>Lotofácil – Jogo personalizado</vt:lpstr>
      <vt:lpstr>Lotofácil (logado) – Se clicar para comprar o pacote básico</vt:lpstr>
      <vt:lpstr>Trilha Coins</vt:lpstr>
      <vt:lpstr>Exemplo de arte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Mattos</dc:creator>
  <cp:lastModifiedBy>Victor Mattos</cp:lastModifiedBy>
  <cp:revision>11</cp:revision>
  <dcterms:created xsi:type="dcterms:W3CDTF">2021-06-17T17:17:59Z</dcterms:created>
  <dcterms:modified xsi:type="dcterms:W3CDTF">2021-06-17T19:01:00Z</dcterms:modified>
</cp:coreProperties>
</file>