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2"/>
  </p:notesMasterIdLst>
  <p:handoutMasterIdLst>
    <p:handoutMasterId r:id="rId13"/>
  </p:handoutMasterIdLst>
  <p:sldIdLst>
    <p:sldId id="377" r:id="rId2"/>
    <p:sldId id="360" r:id="rId3"/>
    <p:sldId id="354" r:id="rId4"/>
    <p:sldId id="359" r:id="rId5"/>
    <p:sldId id="361" r:id="rId6"/>
    <p:sldId id="362" r:id="rId7"/>
    <p:sldId id="368" r:id="rId8"/>
    <p:sldId id="366" r:id="rId9"/>
    <p:sldId id="365" r:id="rId10"/>
    <p:sldId id="378" r:id="rId1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/>
        </p14:section>
        <p14:section name="Content Pages" id="{3C68DE92-C1C6-714A-8AF4-15E21920A072}">
          <p14:sldIdLst>
            <p14:sldId id="377"/>
            <p14:sldId id="360"/>
            <p14:sldId id="354"/>
            <p14:sldId id="359"/>
            <p14:sldId id="361"/>
            <p14:sldId id="362"/>
            <p14:sldId id="368"/>
            <p14:sldId id="366"/>
            <p14:sldId id="365"/>
          </p14:sldIdLst>
        </p14:section>
        <p14:section name="End Page" id="{2F30834D-CDFD-E940-8841-26779747EFEF}">
          <p14:sldIdLst>
            <p14:sldId id="3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0" autoAdjust="0"/>
    <p:restoredTop sz="96210" autoAdjust="0"/>
  </p:normalViewPr>
  <p:slideViewPr>
    <p:cSldViewPr>
      <p:cViewPr>
        <p:scale>
          <a:sx n="100" d="100"/>
          <a:sy n="100" d="100"/>
        </p:scale>
        <p:origin x="-1872" y="-288"/>
      </p:cViewPr>
      <p:guideLst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5/30/16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ttila_szucs@epam.com?subject=docker-cassandra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github.com/medvekoma/docker-cassandra" TargetMode="External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81000" y="990600"/>
            <a:ext cx="5486400" cy="1604542"/>
          </a:xfrm>
        </p:spPr>
        <p:txBody>
          <a:bodyPr/>
          <a:lstStyle/>
          <a:p>
            <a:r>
              <a:rPr lang="en-US" dirty="0" smtClean="0"/>
              <a:t>Demo: Running a </a:t>
            </a:r>
          </a:p>
          <a:p>
            <a:r>
              <a:rPr lang="en-US" dirty="0" smtClean="0"/>
              <a:t>Cassandra cluster with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105400" y="5791200"/>
            <a:ext cx="3429000" cy="807913"/>
          </a:xfrm>
        </p:spPr>
        <p:txBody>
          <a:bodyPr/>
          <a:lstStyle/>
          <a:p>
            <a:r>
              <a:rPr lang="en-US" sz="1600" dirty="0" smtClean="0"/>
              <a:t>EPAM BIG DATA MEETUP</a:t>
            </a:r>
          </a:p>
          <a:p>
            <a:r>
              <a:rPr lang="en-US" sz="1600" dirty="0" smtClean="0"/>
              <a:t>Attila Szucs</a:t>
            </a:r>
          </a:p>
          <a:p>
            <a:r>
              <a:rPr lang="en-US" sz="1600" dirty="0" smtClean="0">
                <a:hlinkClick r:id="rId3"/>
              </a:rPr>
              <a:t>attila_szucs@epam.com</a:t>
            </a:r>
            <a:endParaRPr lang="en-US" sz="1600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04800" y="6019800"/>
            <a:ext cx="3649662" cy="3730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JUNE 2, 2016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Placeholder 25" descr="EPAM_LOGO_white_blue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38" b="-21038"/>
          <a:stretch>
            <a:fillRect/>
          </a:stretch>
        </p:blipFill>
        <p:spPr>
          <a:xfrm>
            <a:off x="304800" y="228600"/>
            <a:ext cx="1371600" cy="762000"/>
          </a:xfrm>
        </p:spPr>
      </p:pic>
    </p:spTree>
    <p:extLst>
      <p:ext uri="{BB962C8B-B14F-4D97-AF65-F5344CB8AC3E}">
        <p14:creationId xmlns:p14="http://schemas.microsoft.com/office/powerpoint/2010/main" val="186984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/>
          <a:stretch/>
        </p:blipFill>
        <p:spPr>
          <a:xfrm>
            <a:off x="0" y="0"/>
            <a:ext cx="9144000" cy="6870700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953000" y="685800"/>
            <a:ext cx="3429000" cy="59503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 – EXPERIMENT WITH CASSANDRA</a:t>
            </a:r>
            <a:endParaRPr lang="en-US" dirty="0"/>
          </a:p>
        </p:txBody>
      </p:sp>
      <p:pic>
        <p:nvPicPr>
          <p:cNvPr id="5" name="Content Placeholder 4" descr="cluster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" b="273"/>
          <a:stretch>
            <a:fillRect/>
          </a:stretch>
        </p:blipFill>
        <p:spPr>
          <a:xfrm>
            <a:off x="352473" y="1223706"/>
            <a:ext cx="8273637" cy="4491294"/>
          </a:xfrm>
        </p:spPr>
      </p:pic>
      <p:sp>
        <p:nvSpPr>
          <p:cNvPr id="6" name="TextBox 5"/>
          <p:cNvSpPr txBox="1"/>
          <p:nvPr/>
        </p:nvSpPr>
        <p:spPr>
          <a:xfrm>
            <a:off x="2590800" y="4800600"/>
            <a:ext cx="3954929" cy="1265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75000"/>
                </a:schemeClr>
              </a:buClr>
            </a:pPr>
            <a:r>
              <a:rPr lang="en-US" sz="16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For each node: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charset="2"/>
              <a:buChar char="ü"/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Provision Linux machines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charset="2"/>
              <a:buChar char="ü"/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Install Cassandra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charset="2"/>
              <a:buChar char="ü"/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Configure Cassandra to form a cluster</a:t>
            </a:r>
            <a:endParaRPr lang="en-US" sz="16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745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DOCKER – IN A </a:t>
            </a:r>
            <a:r>
              <a:rPr lang="en-US" dirty="0" err="1" smtClean="0"/>
              <a:t>peaNUTSHELL</a:t>
            </a:r>
            <a:endParaRPr lang="en-US" dirty="0"/>
          </a:p>
        </p:txBody>
      </p:sp>
      <p:pic>
        <p:nvPicPr>
          <p:cNvPr id="4" name="Picture 3" descr="docker-vm-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51719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DOCKER – BENEFITS (for us)</a:t>
            </a:r>
            <a:endParaRPr lang="en-US" dirty="0"/>
          </a:p>
        </p:txBody>
      </p:sp>
      <p:pic>
        <p:nvPicPr>
          <p:cNvPr id="5" name="Picture 4" descr="fa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1115106" cy="1115106"/>
          </a:xfrm>
          <a:prstGeom prst="rect">
            <a:avLst/>
          </a:prstGeom>
        </p:spPr>
      </p:pic>
      <p:pic>
        <p:nvPicPr>
          <p:cNvPr id="6" name="Picture 5" descr="libra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81400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1905000"/>
            <a:ext cx="57912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Incredibly fast container creation</a:t>
            </a:r>
            <a:endParaRPr lang="en-US" sz="28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3886200"/>
            <a:ext cx="4951846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Rich public library of images</a:t>
            </a:r>
            <a:endParaRPr lang="en-US" sz="28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2514600"/>
            <a:ext cx="2954655" cy="83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Sub-second container creation time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No need for guest OS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Copy On Write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572000"/>
            <a:ext cx="3517055" cy="5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Similar to DEB packages, MVN repositories,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NuGet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 packages, NPM packages, </a:t>
            </a:r>
            <a:r>
              <a:rPr lang="en-US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etc</a:t>
            </a:r>
            <a:r>
              <a:rPr lang="is-IS" dirty="0" smtClean="0">
                <a:solidFill>
                  <a:srgbClr val="444444"/>
                </a:solidFill>
                <a:latin typeface="Trebuchet MS"/>
                <a:cs typeface="Trebuchet MS"/>
              </a:rPr>
              <a:t>…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mo1-summ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0"/>
            <a:ext cx="6413500" cy="25908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 #1 – CASSANDRA OFFICIAL IMAGE</a:t>
            </a:r>
            <a:endParaRPr lang="en-US" dirty="0"/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1930400" cy="193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1524000"/>
            <a:ext cx="376256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All demos are available under</a:t>
            </a:r>
          </a:p>
        </p:txBody>
      </p:sp>
      <p:sp>
        <p:nvSpPr>
          <p:cNvPr id="8" name="TextBox 7">
            <a:hlinkClick r:id="rId5"/>
          </p:cNvPr>
          <p:cNvSpPr txBox="1"/>
          <p:nvPr/>
        </p:nvSpPr>
        <p:spPr>
          <a:xfrm>
            <a:off x="2438400" y="2057400"/>
            <a:ext cx="6058069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http://</a:t>
            </a:r>
            <a:r>
              <a:rPr lang="en-US" sz="2000" b="1" u="sng" dirty="0" err="1">
                <a:solidFill>
                  <a:schemeClr val="accent3">
                    <a:lumMod val="75000"/>
                  </a:schemeClr>
                </a:solidFill>
                <a:cs typeface="Trebuchet MS"/>
              </a:rPr>
              <a:t>github.com</a:t>
            </a: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/</a:t>
            </a:r>
            <a:r>
              <a:rPr lang="en-US" sz="2000" b="1" u="sng" dirty="0" err="1">
                <a:solidFill>
                  <a:schemeClr val="accent3">
                    <a:lumMod val="75000"/>
                  </a:schemeClr>
                </a:solidFill>
                <a:cs typeface="Trebuchet MS"/>
              </a:rPr>
              <a:t>medvekoma</a:t>
            </a: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/</a:t>
            </a:r>
            <a:r>
              <a:rPr lang="en-US" sz="2000" b="1" u="sng" dirty="0" err="1">
                <a:solidFill>
                  <a:schemeClr val="accent3">
                    <a:lumMod val="75000"/>
                  </a:schemeClr>
                </a:solidFill>
                <a:cs typeface="Trebuchet MS"/>
              </a:rPr>
              <a:t>docker-</a:t>
            </a:r>
            <a:r>
              <a:rPr lang="en-US" sz="2000" b="1" u="sng" dirty="0" err="1" smtClean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cassandra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95599"/>
              </p:ext>
            </p:extLst>
          </p:nvPr>
        </p:nvGraphicFramePr>
        <p:xfrm>
          <a:off x="3581400" y="4770906"/>
          <a:ext cx="5181600" cy="151305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27200"/>
                <a:gridCol w="1727200"/>
                <a:gridCol w="1727200"/>
              </a:tblGrid>
              <a:tr h="33163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it?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 to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316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cassandra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(.class)</a:t>
                      </a:r>
                      <a:endParaRPr lang="en-US" dirty="0"/>
                    </a:p>
                  </a:txBody>
                  <a:tcPr/>
                </a:tc>
              </a:tr>
              <a:tr h="331631">
                <a:tc>
                  <a:txBody>
                    <a:bodyPr/>
                    <a:lstStyle/>
                    <a:p>
                      <a:r>
                        <a:rPr lang="en-US" dirty="0" smtClean="0"/>
                        <a:t>node1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</a:t>
                      </a:r>
                      <a:endParaRPr lang="en-US" dirty="0"/>
                    </a:p>
                  </a:txBody>
                  <a:tcPr/>
                </a:tc>
              </a:tr>
              <a:tr h="488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definition (.java)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 #2 – CUSTOM IMAGE</a:t>
            </a:r>
            <a:endParaRPr lang="en-US" dirty="0"/>
          </a:p>
        </p:txBody>
      </p:sp>
      <p:pic>
        <p:nvPicPr>
          <p:cNvPr id="5" name="Picture 4" descr="Screen Shot 2016-05-29 at 10.2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848600" cy="19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 #3 –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752600"/>
            <a:ext cx="3677835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Let’s combine the containers</a:t>
            </a:r>
            <a:endParaRPr lang="en-US" sz="20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 descr="le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143000"/>
            <a:ext cx="405402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CASSANDRA DEMO #1 – CONSISTENCY</a:t>
            </a:r>
            <a:endParaRPr lang="en-US" dirty="0"/>
          </a:p>
        </p:txBody>
      </p:sp>
      <p:pic>
        <p:nvPicPr>
          <p:cNvPr id="6" name="Picture 5" descr="Screen Shot 2016-05-29 at 10.4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562600" cy="48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CASSANDRA DEMO #2 – WRITE PATH</a:t>
            </a:r>
            <a:endParaRPr lang="en-US" dirty="0"/>
          </a:p>
        </p:txBody>
      </p:sp>
      <p:pic>
        <p:nvPicPr>
          <p:cNvPr id="5" name="Picture 4" descr="Screen Shot 2016-05-29 at 10.4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6553200" cy="47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21276</TotalTime>
  <Words>172</Words>
  <Application>Microsoft Macintosh PowerPoint</Application>
  <PresentationFormat>On-screen Show (4:3)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Attila Szucs</cp:lastModifiedBy>
  <cp:revision>616</cp:revision>
  <cp:lastPrinted>2011-12-05T22:59:34Z</cp:lastPrinted>
  <dcterms:created xsi:type="dcterms:W3CDTF">2011-09-13T23:33:50Z</dcterms:created>
  <dcterms:modified xsi:type="dcterms:W3CDTF">2016-05-30T14:52:50Z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