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88" r:id="rId3"/>
    <p:sldId id="281" r:id="rId4"/>
    <p:sldId id="282" r:id="rId5"/>
    <p:sldId id="283" r:id="rId6"/>
    <p:sldId id="289" r:id="rId7"/>
    <p:sldId id="292" r:id="rId8"/>
    <p:sldId id="291" r:id="rId9"/>
    <p:sldId id="293" r:id="rId10"/>
    <p:sldId id="294" r:id="rId11"/>
    <p:sldId id="284" r:id="rId12"/>
    <p:sldId id="287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/>
        </p14:section>
        <p14:section name="Conclusão e Resumo" id="{790CEF5B-569A-4C2F-BED5-750B08C0E5AD}">
          <p14:sldIdLst>
            <p14:sldId id="288"/>
            <p14:sldId id="281"/>
            <p14:sldId id="282"/>
            <p14:sldId id="283"/>
            <p14:sldId id="289"/>
            <p14:sldId id="292"/>
            <p14:sldId id="291"/>
            <p14:sldId id="293"/>
            <p14:sldId id="294"/>
            <p14:sldId id="284"/>
            <p14:sldId id="287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83935" autoAdjust="0"/>
  </p:normalViewPr>
  <p:slideViewPr>
    <p:cSldViewPr>
      <p:cViewPr varScale="1">
        <p:scale>
          <a:sx n="60" d="100"/>
          <a:sy n="60" d="100"/>
        </p:scale>
        <p:origin x="-17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 dirty="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Análise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pt-BR" sz="4400" dirty="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pt-BR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pt-BR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Conclusões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pt-BR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Objetivos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3F565BF6-4302-4E05-BBF2-25ABEFF2140C}">
      <dgm:prSet phldrT="[Text]" custT="1"/>
      <dgm:spPr/>
      <dgm:t>
        <a:bodyPr/>
        <a:lstStyle/>
        <a:p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95617D7-3BAD-4CE1-AD7E-556A6A455CE4}" type="parTrans" cxnId="{46BFDD11-3D0C-4137-BAFD-F6EB44CD4B43}">
      <dgm:prSet/>
      <dgm:spPr/>
      <dgm:t>
        <a:bodyPr/>
        <a:lstStyle/>
        <a:p>
          <a:endParaRPr lang="pt-BR"/>
        </a:p>
      </dgm:t>
    </dgm:pt>
    <dgm:pt modelId="{E4C52508-89F6-443C-AB0D-17E189367F30}" type="sibTrans" cxnId="{46BFDD11-3D0C-4137-BAFD-F6EB44CD4B43}">
      <dgm:prSet/>
      <dgm:spPr/>
      <dgm:t>
        <a:bodyPr/>
        <a:lstStyle/>
        <a:p>
          <a:endParaRPr lang="pt-BR"/>
        </a:p>
      </dgm:t>
    </dgm:pt>
    <dgm:pt modelId="{AEDA9C54-6CF6-490B-9648-0ED4A25AB6A5}">
      <dgm:prSet phldrT="[Text]" custT="1"/>
      <dgm:spPr/>
      <dgm:t>
        <a:bodyPr/>
        <a:lstStyle/>
        <a:p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Resumo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23C8ED-DA2C-4102-A38F-CDE2B092C610}" type="parTrans" cxnId="{CD2E51ED-5B66-4BC7-9979-C6E9E3E300CF}">
      <dgm:prSet/>
      <dgm:spPr/>
      <dgm:t>
        <a:bodyPr/>
        <a:lstStyle/>
        <a:p>
          <a:endParaRPr lang="pt-BR"/>
        </a:p>
      </dgm:t>
    </dgm:pt>
    <dgm:pt modelId="{F4FFDD56-0B21-4645-8A49-472E2ED88FB3}" type="sibTrans" cxnId="{CD2E51ED-5B66-4BC7-9979-C6E9E3E300CF}">
      <dgm:prSet/>
      <dgm:spPr/>
      <dgm:t>
        <a:bodyPr/>
        <a:lstStyle/>
        <a:p>
          <a:endParaRPr lang="pt-B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pt-BR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pt-BR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DCC6BA9F-FF78-414C-85CB-B35823489481}" type="pres">
      <dgm:prSet presAssocID="{88B75C29-8054-417D-BCE3-878A55118F6D}" presName="sp" presStyleCnt="0"/>
      <dgm:spPr/>
    </dgm:pt>
    <dgm:pt modelId="{DB3A37D9-9892-46C0-83C2-EF82B3EB0005}" type="pres">
      <dgm:prSet presAssocID="{3F565BF6-4302-4E05-BBF2-25ABEFF2140C}" presName="linNode" presStyleCnt="0"/>
      <dgm:spPr/>
    </dgm:pt>
    <dgm:pt modelId="{3EE8A7D7-6595-478C-8FE0-A04AC1745CEF}" type="pres">
      <dgm:prSet presAssocID="{3F565BF6-4302-4E05-BBF2-25ABEFF2140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14F50C-C84D-4201-9305-67739E9ECF68}" type="pres">
      <dgm:prSet presAssocID="{3F565BF6-4302-4E05-BBF2-25ABEFF2140C}" presName="descendantText" presStyleLbl="alignAccFollowNode1" presStyleIdx="3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D20342FF-EA3A-4458-B59A-C86E4EC1C692}" type="presOf" srcId="{D1776C8F-2B10-4075-8DF7-7F65AB725ED5}" destId="{F5034101-5B7D-4FE7-B47A-5A48CF39606B}" srcOrd="0" destOrd="0" presId="urn:microsoft.com/office/officeart/2005/8/layout/vList5"/>
    <dgm:cxn modelId="{B90278D6-E266-4D9E-8CD5-F6D45D672FFC}" type="presOf" srcId="{AEDA9C54-6CF6-490B-9648-0ED4A25AB6A5}" destId="{0F14F50C-C84D-4201-9305-67739E9ECF68}" srcOrd="0" destOrd="0" presId="urn:microsoft.com/office/officeart/2005/8/layout/vList5"/>
    <dgm:cxn modelId="{0982939D-05DD-49AA-B294-3E2BC03DF018}" type="presOf" srcId="{AA046201-5C4D-445E-BF0B-5C6D2B0A1945}" destId="{C04276DC-EE64-470A-B8BC-09067B8045FA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7058D6DB-12FE-40C3-97A8-0CD770F594F1}" type="presOf" srcId="{C59269D0-92A5-481C-BA64-727AFB0DD545}" destId="{B37A5355-225B-4C6F-AED7-6C620F99EECC}" srcOrd="0" destOrd="0" presId="urn:microsoft.com/office/officeart/2005/8/layout/vList5"/>
    <dgm:cxn modelId="{887C2531-AE40-400A-9431-DB8130DDE8E7}" type="presOf" srcId="{1E4D3931-0DBD-4211-A24A-6AF364284B1E}" destId="{D54B1729-BC98-42C1-9C6C-D65DCBA4358F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8A0CC670-8D74-4989-98CA-AC15532B890E}" type="presOf" srcId="{F6FEADD9-F67D-41F5-BA4C-3C84956E7F46}" destId="{AAE7A1E6-6847-453D-B55B-8A82BF138C1D}" srcOrd="0" destOrd="0" presId="urn:microsoft.com/office/officeart/2005/8/layout/vList5"/>
    <dgm:cxn modelId="{46BFDD11-3D0C-4137-BAFD-F6EB44CD4B43}" srcId="{F6FEADD9-F67D-41F5-BA4C-3C84956E7F46}" destId="{3F565BF6-4302-4E05-BBF2-25ABEFF2140C}" srcOrd="3" destOrd="0" parTransId="{895617D7-3BAD-4CE1-AD7E-556A6A455CE4}" sibTransId="{E4C52508-89F6-443C-AB0D-17E189367F30}"/>
    <dgm:cxn modelId="{CD2E51ED-5B66-4BC7-9979-C6E9E3E300CF}" srcId="{3F565BF6-4302-4E05-BBF2-25ABEFF2140C}" destId="{AEDA9C54-6CF6-490B-9648-0ED4A25AB6A5}" srcOrd="0" destOrd="0" parTransId="{1123C8ED-DA2C-4102-A38F-CDE2B092C610}" sibTransId="{F4FFDD56-0B21-4645-8A49-472E2ED88FB3}"/>
    <dgm:cxn modelId="{2EE31BC5-493A-4E4D-B5AC-9106E02286DC}" type="presOf" srcId="{3F565BF6-4302-4E05-BBF2-25ABEFF2140C}" destId="{3EE8A7D7-6595-478C-8FE0-A04AC1745CEF}" srcOrd="0" destOrd="0" presId="urn:microsoft.com/office/officeart/2005/8/layout/vList5"/>
    <dgm:cxn modelId="{FEC20FFB-4E00-4BF9-B496-A47EB085472D}" type="presOf" srcId="{74EE5CD8-078F-4590-BF9C-A341A294A016}" destId="{7E429971-BC57-430F-BB25-C0574E5E39E3}" srcOrd="0" destOrd="0" presId="urn:microsoft.com/office/officeart/2005/8/layout/vList5"/>
    <dgm:cxn modelId="{0FDEEC03-CEEB-4EC5-84A0-A4D94898E9EB}" type="presOf" srcId="{6BE4E373-0656-4EDC-821E-BE09C952B1F6}" destId="{C7C3E6FD-D83F-4BDA-907E-B5EE041DA931}" srcOrd="0" destOrd="0" presId="urn:microsoft.com/office/officeart/2005/8/layout/vList5"/>
    <dgm:cxn modelId="{FA78B7BA-223C-4E0E-B62C-DD7886A1EC67}" type="presParOf" srcId="{AAE7A1E6-6847-453D-B55B-8A82BF138C1D}" destId="{C4407577-18A2-46E0-8805-2838042EB67A}" srcOrd="0" destOrd="0" presId="urn:microsoft.com/office/officeart/2005/8/layout/vList5"/>
    <dgm:cxn modelId="{79619FBE-801D-4C6A-A858-088336838606}" type="presParOf" srcId="{C4407577-18A2-46E0-8805-2838042EB67A}" destId="{7E429971-BC57-430F-BB25-C0574E5E39E3}" srcOrd="0" destOrd="0" presId="urn:microsoft.com/office/officeart/2005/8/layout/vList5"/>
    <dgm:cxn modelId="{F4D0689A-927A-40D1-8D8F-C7FBC9AF3829}" type="presParOf" srcId="{C4407577-18A2-46E0-8805-2838042EB67A}" destId="{D54B1729-BC98-42C1-9C6C-D65DCBA4358F}" srcOrd="1" destOrd="0" presId="urn:microsoft.com/office/officeart/2005/8/layout/vList5"/>
    <dgm:cxn modelId="{11E436D8-20A8-4636-A371-ECD4E146241B}" type="presParOf" srcId="{AAE7A1E6-6847-453D-B55B-8A82BF138C1D}" destId="{AB8574CC-D4F2-4555-AEE3-F4EE58B11D03}" srcOrd="1" destOrd="0" presId="urn:microsoft.com/office/officeart/2005/8/layout/vList5"/>
    <dgm:cxn modelId="{C8A6AA20-AB76-4371-8A39-6AAAF858C488}" type="presParOf" srcId="{AAE7A1E6-6847-453D-B55B-8A82BF138C1D}" destId="{85B8F607-FDD8-476A-ADBE-E1250824F294}" srcOrd="2" destOrd="0" presId="urn:microsoft.com/office/officeart/2005/8/layout/vList5"/>
    <dgm:cxn modelId="{80FDEFB3-786B-4B2F-816F-4DD1AEDF5441}" type="presParOf" srcId="{85B8F607-FDD8-476A-ADBE-E1250824F294}" destId="{C04276DC-EE64-470A-B8BC-09067B8045FA}" srcOrd="0" destOrd="0" presId="urn:microsoft.com/office/officeart/2005/8/layout/vList5"/>
    <dgm:cxn modelId="{40B69B03-3CB2-4F54-A17E-2C7572E45A78}" type="presParOf" srcId="{85B8F607-FDD8-476A-ADBE-E1250824F294}" destId="{B37A5355-225B-4C6F-AED7-6C620F99EECC}" srcOrd="1" destOrd="0" presId="urn:microsoft.com/office/officeart/2005/8/layout/vList5"/>
    <dgm:cxn modelId="{9E129C7A-587C-4A32-81F9-6BF83FAF025B}" type="presParOf" srcId="{AAE7A1E6-6847-453D-B55B-8A82BF138C1D}" destId="{5ACAA866-A8A8-4183-97B5-CEEAB1525C60}" srcOrd="3" destOrd="0" presId="urn:microsoft.com/office/officeart/2005/8/layout/vList5"/>
    <dgm:cxn modelId="{1D5393D0-2FD3-4F6A-B2D9-40E65F4BEDB2}" type="presParOf" srcId="{AAE7A1E6-6847-453D-B55B-8A82BF138C1D}" destId="{477213BE-9E91-4950-8451-7F60796F47F4}" srcOrd="4" destOrd="0" presId="urn:microsoft.com/office/officeart/2005/8/layout/vList5"/>
    <dgm:cxn modelId="{DE81AE24-8295-4B45-A212-86D848BFE40E}" type="presParOf" srcId="{477213BE-9E91-4950-8451-7F60796F47F4}" destId="{F5034101-5B7D-4FE7-B47A-5A48CF39606B}" srcOrd="0" destOrd="0" presId="urn:microsoft.com/office/officeart/2005/8/layout/vList5"/>
    <dgm:cxn modelId="{22304E80-650B-4F56-A630-24914D8A1E9F}" type="presParOf" srcId="{477213BE-9E91-4950-8451-7F60796F47F4}" destId="{C7C3E6FD-D83F-4BDA-907E-B5EE041DA931}" srcOrd="1" destOrd="0" presId="urn:microsoft.com/office/officeart/2005/8/layout/vList5"/>
    <dgm:cxn modelId="{5290BBCE-0B10-436F-A8AA-11EAC569FFFB}" type="presParOf" srcId="{AAE7A1E6-6847-453D-B55B-8A82BF138C1D}" destId="{DCC6BA9F-FF78-414C-85CB-B35823489481}" srcOrd="5" destOrd="0" presId="urn:microsoft.com/office/officeart/2005/8/layout/vList5"/>
    <dgm:cxn modelId="{1180B53A-4A9E-45BB-A276-12E9086D8EF9}" type="presParOf" srcId="{AAE7A1E6-6847-453D-B55B-8A82BF138C1D}" destId="{DB3A37D9-9892-46C0-83C2-EF82B3EB0005}" srcOrd="6" destOrd="0" presId="urn:microsoft.com/office/officeart/2005/8/layout/vList5"/>
    <dgm:cxn modelId="{7309A153-96C6-4756-932F-6AFB6083049C}" type="presParOf" srcId="{DB3A37D9-9892-46C0-83C2-EF82B3EB0005}" destId="{3EE8A7D7-6595-478C-8FE0-A04AC1745CEF}" srcOrd="0" destOrd="0" presId="urn:microsoft.com/office/officeart/2005/8/layout/vList5"/>
    <dgm:cxn modelId="{EA38B9BA-AAF2-4C82-B822-E173980B4CA9}" type="presParOf" srcId="{DB3A37D9-9892-46C0-83C2-EF82B3EB0005}" destId="{0F14F50C-C84D-4201-9305-67739E9ECF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145050" y="-1945707"/>
          <a:ext cx="891391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Objetivos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13741"/>
        <a:ext cx="5010287" cy="891391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1142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/>
            <a:t>1</a:t>
          </a:r>
        </a:p>
      </dsp:txBody>
      <dsp:txXfrm>
        <a:off x="53098" y="52989"/>
        <a:ext cx="979514" cy="1008261"/>
      </dsp:txXfrm>
    </dsp:sp>
    <dsp:sp modelId="{B37A5355-225B-4C6F-AED7-6C620F99EECC}">
      <dsp:nvSpPr>
        <dsp:cNvPr id="0" name=""/>
        <dsp:cNvSpPr/>
      </dsp:nvSpPr>
      <dsp:spPr>
        <a:xfrm rot="5400000">
          <a:off x="3145050" y="-775755"/>
          <a:ext cx="891391" cy="5010287"/>
        </a:xfrm>
        <a:prstGeom prst="rect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Análise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1283693"/>
        <a:ext cx="5010287" cy="891391"/>
      </dsp:txXfrm>
    </dsp:sp>
    <dsp:sp modelId="{C04276DC-EE64-470A-B8BC-09067B8045FA}">
      <dsp:nvSpPr>
        <dsp:cNvPr id="0" name=""/>
        <dsp:cNvSpPr/>
      </dsp:nvSpPr>
      <dsp:spPr>
        <a:xfrm>
          <a:off x="109" y="1172268"/>
          <a:ext cx="1085492" cy="1114239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/>
            <a:t>2</a:t>
          </a:r>
        </a:p>
      </dsp:txBody>
      <dsp:txXfrm>
        <a:off x="53098" y="1225257"/>
        <a:ext cx="979514" cy="1008261"/>
      </dsp:txXfrm>
    </dsp:sp>
    <dsp:sp modelId="{C7C3E6FD-D83F-4BDA-907E-B5EE041DA931}">
      <dsp:nvSpPr>
        <dsp:cNvPr id="0" name=""/>
        <dsp:cNvSpPr/>
      </dsp:nvSpPr>
      <dsp:spPr>
        <a:xfrm rot="5400000">
          <a:off x="3145050" y="394196"/>
          <a:ext cx="891391" cy="5010287"/>
        </a:xfrm>
        <a:prstGeom prst="rect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Conclusões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2453644"/>
        <a:ext cx="5010287" cy="891391"/>
      </dsp:txXfrm>
    </dsp:sp>
    <dsp:sp modelId="{F5034101-5B7D-4FE7-B47A-5A48CF39606B}">
      <dsp:nvSpPr>
        <dsp:cNvPr id="0" name=""/>
        <dsp:cNvSpPr/>
      </dsp:nvSpPr>
      <dsp:spPr>
        <a:xfrm>
          <a:off x="109" y="2342219"/>
          <a:ext cx="1085492" cy="1114239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/>
            <a:t>3</a:t>
          </a:r>
        </a:p>
      </dsp:txBody>
      <dsp:txXfrm>
        <a:off x="53098" y="2395208"/>
        <a:ext cx="979514" cy="1008261"/>
      </dsp:txXfrm>
    </dsp:sp>
    <dsp:sp modelId="{0F14F50C-C84D-4201-9305-67739E9ECF68}">
      <dsp:nvSpPr>
        <dsp:cNvPr id="0" name=""/>
        <dsp:cNvSpPr/>
      </dsp:nvSpPr>
      <dsp:spPr>
        <a:xfrm rot="5400000">
          <a:off x="3145050" y="1564147"/>
          <a:ext cx="891391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Resumo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3623595"/>
        <a:ext cx="5010287" cy="891391"/>
      </dsp:txXfrm>
    </dsp:sp>
    <dsp:sp modelId="{3EE8A7D7-6595-478C-8FE0-A04AC1745CEF}">
      <dsp:nvSpPr>
        <dsp:cNvPr id="0" name=""/>
        <dsp:cNvSpPr/>
      </dsp:nvSpPr>
      <dsp:spPr>
        <a:xfrm>
          <a:off x="109" y="3512171"/>
          <a:ext cx="1085492" cy="1114239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098" y="3565160"/>
        <a:ext cx="979514" cy="1008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14/11/2022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10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14/11/2022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Assim como no caso dos acessos diários, o</a:t>
            </a:r>
            <a:r>
              <a:rPr lang="pt-BR" baseline="0" dirty="0" smtClean="0"/>
              <a:t> maior faturamento ocorre por volta do dia 10, isso mostra claramente a relação direta entre acessos ao site x faturamento.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Pausa para análise geral e </a:t>
            </a:r>
            <a:r>
              <a:rPr lang="pt-BR" smtClean="0"/>
              <a:t>comentários adicionais.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b="0" dirty="0" smtClean="0"/>
              <a:t>Os resultados da análise vão fornecer</a:t>
            </a:r>
            <a:r>
              <a:rPr lang="pt-BR" b="0" baseline="0" dirty="0" smtClean="0"/>
              <a:t> um poderoso insight para a equipe de marketing, pois os resultados são muito claros e precisos, ajudando na tomada de decisões</a:t>
            </a:r>
            <a:r>
              <a:rPr lang="pt-BR" baseline="0" dirty="0" smtClean="0"/>
              <a:t>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13</a:t>
            </a:fld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pt-BR" smtClean="0"/>
              <a:pPr/>
              <a:t>14</a:t>
            </a:fld>
            <a:endParaRPr lang="pt-B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pt-BR" dirty="0" smtClean="0"/>
              <a:t>O</a:t>
            </a:r>
            <a:r>
              <a:rPr lang="pt-BR" baseline="0" dirty="0" smtClean="0"/>
              <a:t> data set, o problema de negócio e sugestão de layout foram apresentados no curso Power BI para Análise de Dados 2.0 da DSA.</a:t>
            </a:r>
            <a:endParaRPr lang="pt-B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15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pt-BR" dirty="0" smtClean="0"/>
              <a:t>Qual o KPI?</a:t>
            </a:r>
            <a:r>
              <a:rPr lang="pt-BR" baseline="0" dirty="0" smtClean="0"/>
              <a:t> As partes interessadas podem definir e uma atualização da análise pode ser feita em breve;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 smtClean="0"/>
              <a:t>Microsoft </a:t>
            </a:r>
            <a:r>
              <a:rPr lang="pt-BR" b="1" dirty="0" smtClean="0"/>
              <a:t>Excelência em Engenharia</a:t>
            </a:r>
            <a:endParaRPr lang="pt-BR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 smtClean="0"/>
              <a:t>Confidencial da Microsoft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pt-BR" smtClean="0"/>
              <a:pPr/>
              <a:t>16</a:t>
            </a:fld>
            <a:endParaRPr lang="pt-BR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Geral.</a:t>
            </a:r>
            <a:endParaRPr lang="pt-BR" sz="1200" dirty="0" smtClean="0"/>
          </a:p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 usando transições.</a:t>
            </a:r>
            <a:endParaRPr lang="pt-BR" sz="120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 49,03% de acessos através</a:t>
            </a:r>
            <a:r>
              <a:rPr lang="pt-BR" baseline="0" dirty="0" smtClean="0"/>
              <a:t> da busca orgânica, fica muito além da busca paga. A equipe de marketing poderia trabalhar mais para aperfeiçoar o conteúdo do site para ser mais facilmente encontrado pelos motores de busca.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acessos com maior duração são por</a:t>
            </a:r>
            <a:r>
              <a:rPr lang="pt-BR" baseline="0" dirty="0" smtClean="0"/>
              <a:t> volta do dia 10, tenho uma hipótese que seja por que nessa data quase todos os trabalhadores já receberam seus salários. Esse e os dias próximos sem dúvida são as datas mais indicadas para um maior retorno no investimento em publicidade.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Google se mostra o soberano no quesito de fonte de acesso, sendo o melhor candidato a receber investimentos em campanhas de marketing.</a:t>
            </a:r>
            <a:r>
              <a:rPr lang="pt-BR" baseline="0" dirty="0" smtClean="0"/>
              <a:t> As redes sociais são quase inexpressivas em retorno para o nicho de e-commerce.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Windows,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Android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Machintosh</a:t>
            </a:r>
            <a:r>
              <a:rPr lang="pt-BR" baseline="0" dirty="0" smtClean="0"/>
              <a:t> são soberanos no acesso a nosso site. Isso deve ser levado em conta ao configurar o site e instalação de novos </a:t>
            </a:r>
            <a:r>
              <a:rPr lang="pt-BR" baseline="0" dirty="0" err="1" smtClean="0"/>
              <a:t>APIs</a:t>
            </a:r>
            <a:r>
              <a:rPr lang="pt-BR" baseline="0" dirty="0" smtClean="0"/>
              <a:t>, a equipe de </a:t>
            </a:r>
            <a:r>
              <a:rPr lang="pt-BR" baseline="0" dirty="0" err="1" smtClean="0"/>
              <a:t>back-end</a:t>
            </a:r>
            <a:r>
              <a:rPr lang="pt-BR" baseline="0" dirty="0" smtClean="0"/>
              <a:t> e front-</a:t>
            </a:r>
            <a:r>
              <a:rPr lang="pt-BR" baseline="0" dirty="0" err="1" smtClean="0"/>
              <a:t>end</a:t>
            </a:r>
            <a:r>
              <a:rPr lang="pt-BR" baseline="0" dirty="0" smtClean="0"/>
              <a:t> deve estar atenta a esse fato.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Os dispositivos desktop</a:t>
            </a:r>
            <a:r>
              <a:rPr lang="pt-BR" baseline="0" dirty="0" smtClean="0"/>
              <a:t> são soberanos no acesso a nosso site. Isso deve ser levado em conta ao configurar o site e instalação de novos </a:t>
            </a:r>
            <a:r>
              <a:rPr lang="pt-BR" baseline="0" dirty="0" err="1" smtClean="0"/>
              <a:t>APIs</a:t>
            </a:r>
            <a:r>
              <a:rPr lang="pt-BR" baseline="0" dirty="0" smtClean="0"/>
              <a:t>, a equipe de </a:t>
            </a:r>
            <a:r>
              <a:rPr lang="pt-BR" baseline="0" dirty="0" err="1" smtClean="0"/>
              <a:t>back-end</a:t>
            </a:r>
            <a:r>
              <a:rPr lang="pt-BR" baseline="0" dirty="0" smtClean="0"/>
              <a:t> e front-</a:t>
            </a:r>
            <a:r>
              <a:rPr lang="pt-BR" baseline="0" dirty="0" err="1" smtClean="0"/>
              <a:t>end</a:t>
            </a:r>
            <a:r>
              <a:rPr lang="pt-BR" baseline="0" dirty="0" smtClean="0"/>
              <a:t> deve estar atenta a esse fato.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14/11/2022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91680" y="2286000"/>
            <a:ext cx="7079344" cy="1470025"/>
          </a:xfrm>
        </p:spPr>
        <p:txBody>
          <a:bodyPr>
            <a:noAutofit/>
          </a:bodyPr>
          <a:lstStyle/>
          <a:p>
            <a:r>
              <a:rPr lang="pt-BR" sz="3600" dirty="0"/>
              <a:t>Análise de </a:t>
            </a:r>
            <a:r>
              <a:rPr lang="pt-BR" sz="3600" dirty="0" smtClean="0"/>
              <a:t>e-Commerce com Power BI e </a:t>
            </a:r>
            <a:r>
              <a:rPr lang="pt-BR" sz="3600" dirty="0"/>
              <a:t>Google </a:t>
            </a:r>
            <a:r>
              <a:rPr lang="pt-BR" sz="3600" dirty="0" err="1"/>
              <a:t>Analytics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endParaRPr lang="pt-BR" sz="1800" b="1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pt-BR" sz="18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Apresentado </a:t>
            </a:r>
            <a:r>
              <a:rPr lang="pt-BR" sz="1800" b="1" spc="-1" dirty="0">
                <a:solidFill>
                  <a:srgbClr val="000000"/>
                </a:solidFill>
                <a:latin typeface="Arial"/>
                <a:ea typeface="DejaVu Sans"/>
              </a:rPr>
              <a:t>por:</a:t>
            </a:r>
            <a:r>
              <a:rPr lang="pt-BR" sz="1800" spc="-1" dirty="0">
                <a:solidFill>
                  <a:srgbClr val="000000"/>
                </a:solidFill>
                <a:latin typeface="Arial"/>
                <a:ea typeface="DejaVu Sans"/>
              </a:rPr>
              <a:t> Everton Silva</a:t>
            </a:r>
          </a:p>
          <a:p>
            <a:r>
              <a:rPr lang="pt-BR" sz="1800" b="1" spc="-1" dirty="0">
                <a:solidFill>
                  <a:srgbClr val="000000"/>
                </a:solidFill>
                <a:latin typeface="Arial"/>
                <a:ea typeface="DejaVu Sans"/>
              </a:rPr>
              <a:t>Última atualização:</a:t>
            </a:r>
            <a:r>
              <a:rPr lang="pt-BR" sz="1800" spc="-1" dirty="0">
                <a:solidFill>
                  <a:srgbClr val="000000"/>
                </a:solidFill>
                <a:latin typeface="Arial"/>
                <a:ea typeface="DejaVu Sans"/>
              </a:rPr>
              <a:t> 13/11/2022</a:t>
            </a:r>
            <a:endParaRPr lang="pt-BR" sz="1800" spc="-1" dirty="0"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9040" y="620688"/>
            <a:ext cx="5727416" cy="55515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sz="2400" b="1" dirty="0" smtClean="0"/>
              <a:t>Qual </a:t>
            </a:r>
            <a:r>
              <a:rPr lang="pt-BR" sz="2400" b="1" dirty="0"/>
              <a:t>o total de faturamento por dia?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40" y="2564919"/>
            <a:ext cx="5727416" cy="166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212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pic>
        <p:nvPicPr>
          <p:cNvPr id="6147" name="Picture 3" descr="D:\Documentos\ANALISTA DE DADOS\PORTIFÓLIO\P02 - Análise de Dados com Power BI e Google Analytics\P02_03 - Dashboard analítico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4" y="918838"/>
            <a:ext cx="9072000" cy="524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pt-BR" dirty="0" smtClean="0"/>
              <a:t>Conclusões</a:t>
            </a:r>
            <a:r>
              <a:rPr lang="pt-BR" dirty="0" smtClean="0"/>
              <a:t> da Análise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Aperfeiçoar a busca orgânica</a:t>
            </a:r>
          </a:p>
          <a:p>
            <a:r>
              <a:rPr lang="pt-BR" sz="2400" dirty="0" smtClean="0"/>
              <a:t>O dia 10 é o ideal para executar campanhas de marketing</a:t>
            </a:r>
          </a:p>
          <a:p>
            <a:r>
              <a:rPr lang="pt-BR" sz="2400" dirty="0" smtClean="0"/>
              <a:t>Os investimentos em melhorias no site devem ser otimizados para desktops com SO Windows.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23718"/>
            <a:ext cx="3464393" cy="1508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t-BR"/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Obter e tratar Big Data</a:t>
            </a:r>
          </a:p>
          <a:p>
            <a:pPr lvl="1"/>
            <a:r>
              <a:rPr lang="pt-BR" dirty="0" smtClean="0"/>
              <a:t>Um volume expressivo de dados aumenta o tempo de execução do projeto</a:t>
            </a:r>
            <a:endParaRPr lang="pt-BR" dirty="0"/>
          </a:p>
          <a:p>
            <a:r>
              <a:rPr lang="pt-BR" dirty="0"/>
              <a:t>E</a:t>
            </a:r>
            <a:r>
              <a:rPr lang="pt-BR" dirty="0" smtClean="0"/>
              <a:t>xpectativas </a:t>
            </a:r>
            <a:endParaRPr lang="pt-BR" dirty="0"/>
          </a:p>
          <a:p>
            <a:pPr lvl="1"/>
            <a:r>
              <a:rPr lang="pt-BR" dirty="0" smtClean="0"/>
              <a:t>Com as informações assertivas a equipe de marketing terá uma maior probabilidade de sucesso nas suas novas campanhas</a:t>
            </a:r>
            <a:endParaRPr lang="pt-BR" dirty="0"/>
          </a:p>
          <a:p>
            <a:r>
              <a:rPr lang="pt-BR" dirty="0" smtClean="0"/>
              <a:t>Meta</a:t>
            </a:r>
            <a:endParaRPr lang="pt-BR" dirty="0"/>
          </a:p>
          <a:p>
            <a:pPr lvl="1"/>
            <a:r>
              <a:rPr lang="pt-BR" dirty="0" smtClean="0"/>
              <a:t>Reavaliar daqui há 6 meses o sucesso de novas campanhas programadas para o dia 10, em comparação com campanhas anteriores</a:t>
            </a:r>
            <a:endParaRPr lang="pt-BR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pt-BR"/>
            </a:pPr>
            <a:r>
              <a:rPr lang="pt-BR"/>
              <a:t>Recursos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 dirty="0" smtClean="0"/>
              <a:t>Data Set – Data Science </a:t>
            </a:r>
            <a:r>
              <a:rPr lang="pt-BR" dirty="0" err="1" smtClean="0"/>
              <a:t>Academy</a:t>
            </a:r>
            <a:r>
              <a:rPr lang="pt-BR" dirty="0" smtClean="0"/>
              <a:t> – Google </a:t>
            </a:r>
            <a:r>
              <a:rPr lang="pt-BR" dirty="0" err="1" smtClean="0"/>
              <a:t>Analytics</a:t>
            </a:r>
            <a:endParaRPr lang="pt-BR" u="sng" dirty="0"/>
          </a:p>
          <a:p>
            <a:pPr marL="0" indent="0">
              <a:buNone/>
              <a:defRPr lang="pt-BR"/>
            </a:pPr>
            <a:endParaRPr lang="pt-BR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pt-BR"/>
            </a:pPr>
            <a:r>
              <a:rPr lang="pt-BR" dirty="0"/>
              <a:t>O</a:t>
            </a:r>
            <a:r>
              <a:rPr lang="pt-BR" dirty="0" smtClean="0"/>
              <a:t>brigado! </a:t>
            </a:r>
            <a:endParaRPr lang="pt-BR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63401423"/>
              </p:ext>
            </p:extLst>
          </p:nvPr>
        </p:nvGraphicFramePr>
        <p:xfrm>
          <a:off x="1828800" y="1752600"/>
          <a:ext cx="6096000" cy="46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 algn="ctr"/>
            <a:r>
              <a:rPr lang="pt-BR" b="1" dirty="0" smtClean="0"/>
              <a:t>Sumário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22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EE8A7D7-6595-478C-8FE0-A04AC1745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3EE8A7D7-6595-478C-8FE0-A04AC1745C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14F50C-C84D-4201-9305-67739E9EC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0F14F50C-C84D-4201-9305-67739E9EC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pt-BR" sz="7200" b="1" dirty="0" smtClean="0"/>
              <a:t>Objetivos: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000" b="1" i="1" dirty="0" smtClean="0"/>
              <a:t>Como </a:t>
            </a:r>
            <a:r>
              <a:rPr lang="pt-BR" sz="2000" b="1" i="1" dirty="0"/>
              <a:t>os clientes mais acessam nosso portal, por busca orgânica ou paga?</a:t>
            </a: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000" b="1" i="1" dirty="0" smtClean="0"/>
              <a:t>Quanto </a:t>
            </a:r>
            <a:r>
              <a:rPr lang="pt-BR" sz="2000" b="1" i="1" dirty="0"/>
              <a:t>tempo em média um visitante permanece em nosso portal por dia do mês?</a:t>
            </a: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000" b="1" i="1" dirty="0" smtClean="0"/>
              <a:t>Qual </a:t>
            </a:r>
            <a:r>
              <a:rPr lang="pt-BR" sz="2000" b="1" i="1" dirty="0"/>
              <a:t>a principal fonte de acesso ao nosso portal?</a:t>
            </a: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000" b="1" i="1" dirty="0" smtClean="0"/>
              <a:t>Qual </a:t>
            </a:r>
            <a:r>
              <a:rPr lang="pt-BR" sz="2000" b="1" i="1" dirty="0"/>
              <a:t>o sistema operacional mais usado para acessar nosso portal?</a:t>
            </a: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000" b="1" i="1" dirty="0" smtClean="0"/>
              <a:t>Qual </a:t>
            </a:r>
            <a:r>
              <a:rPr lang="pt-BR" sz="2000" b="1" i="1" dirty="0"/>
              <a:t>o dispositivo mais usado para acesso ao nosso portal?</a:t>
            </a:r>
            <a:endParaRPr lang="en-US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000" b="1" i="1" dirty="0" smtClean="0"/>
              <a:t>Qual </a:t>
            </a:r>
            <a:r>
              <a:rPr lang="pt-BR" sz="2000" b="1" i="1" dirty="0"/>
              <a:t>o total de faturamento por dia?</a:t>
            </a:r>
            <a:endParaRPr lang="en-US" sz="2000" b="1" dirty="0"/>
          </a:p>
          <a:p>
            <a:endParaRPr lang="pt-BR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7200" b="1" dirty="0" smtClean="0"/>
              <a:t>Resultados do Google </a:t>
            </a:r>
            <a:r>
              <a:rPr lang="pt-BR" sz="7200" b="1" dirty="0" err="1" smtClean="0"/>
              <a:t>Analytics</a:t>
            </a:r>
            <a:endParaRPr lang="pt-BR" sz="7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9040" y="620688"/>
            <a:ext cx="5727416" cy="55515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sz="2400" b="1" i="1" dirty="0"/>
              <a:t>Como os clientes mais acessam nosso portal, por busca orgânica ou paga</a:t>
            </a:r>
            <a:r>
              <a:rPr lang="pt-BR" sz="2400" b="1" i="1" dirty="0" smtClean="0"/>
              <a:t>?</a:t>
            </a:r>
          </a:p>
          <a:p>
            <a:pPr algn="ctr"/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40" y="2257724"/>
            <a:ext cx="572741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9040" y="620688"/>
            <a:ext cx="5727416" cy="55515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sz="2400" b="1" i="1" dirty="0"/>
              <a:t>Quanto tempo em média um visitante permanece em nosso portal por dia do mês?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40" y="2204887"/>
            <a:ext cx="5727416" cy="23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13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9040" y="620688"/>
            <a:ext cx="5727416" cy="55515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sz="2400" b="1" dirty="0"/>
              <a:t>Qual a principal fonte de acesso ao nosso portal</a:t>
            </a:r>
            <a:r>
              <a:rPr lang="pt-BR" sz="2400" b="1" dirty="0" smtClean="0"/>
              <a:t>?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94" y="2620021"/>
            <a:ext cx="5658307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93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9040" y="620688"/>
            <a:ext cx="5727416" cy="55515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sz="2400" b="1" dirty="0"/>
              <a:t>Qual o sistema operacional mais usado para acessar nosso portal?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08264"/>
            <a:ext cx="5727416" cy="297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47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9040" y="620688"/>
            <a:ext cx="5727416" cy="55515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sz="2400" b="1" dirty="0" smtClean="0"/>
              <a:t>Qual </a:t>
            </a:r>
            <a:r>
              <a:rPr lang="pt-BR" sz="2400" b="1" dirty="0"/>
              <a:t>o dispositivo mais usado para acesso ao nosso portal</a:t>
            </a:r>
            <a:r>
              <a:rPr lang="pt-BR" sz="2400" b="1" dirty="0" smtClean="0"/>
              <a:t>?</a:t>
            </a:r>
            <a:endParaRPr lang="pt-BR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523" y="2367744"/>
            <a:ext cx="36004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82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846</Words>
  <Application>Microsoft Office PowerPoint</Application>
  <PresentationFormat>Apresentação na tela (4:3)</PresentationFormat>
  <Paragraphs>97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Treinamento</vt:lpstr>
      <vt:lpstr>Análise de e-Commerce com Power BI e Google Analytics</vt:lpstr>
      <vt:lpstr>Sumário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da Análise</vt:lpstr>
      <vt:lpstr>Resumo</vt:lpstr>
      <vt:lpstr>Recursos</vt:lpstr>
      <vt:lpstr>Perguntas?</vt:lpstr>
      <vt:lpstr>Obrigado!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2022-11-14T16:03:29Z</dcterms:created>
  <dcterms:modified xsi:type="dcterms:W3CDTF">2022-11-15T02:53:16Z</dcterms:modified>
</cp:coreProperties>
</file>