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</p:sldIdLst>
  <p:sldSz cx="10688638" cy="75628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26" y="-84"/>
      </p:cViewPr>
      <p:guideLst>
        <p:guide orient="horz" pos="2382"/>
        <p:guide pos="33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1920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4240" y="1769400"/>
            <a:ext cx="961920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34240" y="4060440"/>
            <a:ext cx="961920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1920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240" y="1769400"/>
            <a:ext cx="469404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463360" y="1769400"/>
            <a:ext cx="469404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34240" y="4060440"/>
            <a:ext cx="469404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463360" y="4060440"/>
            <a:ext cx="469404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1920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34240" y="1769400"/>
            <a:ext cx="309708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786480" y="1769400"/>
            <a:ext cx="309708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038720" y="1769400"/>
            <a:ext cx="309708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34240" y="4060440"/>
            <a:ext cx="309708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786480" y="4060440"/>
            <a:ext cx="309708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038720" y="4060440"/>
            <a:ext cx="309708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1920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34240" y="1769400"/>
            <a:ext cx="9619200" cy="4385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1920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4240" y="1769400"/>
            <a:ext cx="9619200" cy="438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1920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34240" y="1769400"/>
            <a:ext cx="4694040" cy="438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463360" y="1769400"/>
            <a:ext cx="4694040" cy="438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1920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34240" y="301680"/>
            <a:ext cx="9619200" cy="585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1920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34240" y="1769400"/>
            <a:ext cx="469404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463360" y="1769400"/>
            <a:ext cx="4694040" cy="438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34240" y="4060440"/>
            <a:ext cx="469404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1920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4240" y="1769400"/>
            <a:ext cx="4694040" cy="438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63360" y="1769400"/>
            <a:ext cx="469404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63360" y="4060440"/>
            <a:ext cx="469404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1920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4240" y="1769400"/>
            <a:ext cx="469404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63360" y="1769400"/>
            <a:ext cx="469404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34240" y="4060440"/>
            <a:ext cx="961920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1920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34240" y="1769400"/>
            <a:ext cx="9619200" cy="438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aixaDeTexto 1"/>
          <p:cNvSpPr/>
          <p:nvPr/>
        </p:nvSpPr>
        <p:spPr>
          <a:xfrm>
            <a:off x="3323880" y="2545560"/>
            <a:ext cx="736344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5400" b="0" strike="noStrike" spc="-1">
                <a:solidFill>
                  <a:srgbClr val="FF0000"/>
                </a:solidFill>
                <a:latin typeface="Arial"/>
                <a:ea typeface="DejaVu Sans"/>
              </a:rPr>
              <a:t>Análise de Tarifas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39" name="CaixaDeTexto 2"/>
          <p:cNvSpPr/>
          <p:nvPr/>
        </p:nvSpPr>
        <p:spPr>
          <a:xfrm>
            <a:off x="3323880" y="5004360"/>
            <a:ext cx="7363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Apresentado por: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Everton Silva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0" name="CaixaDeTexto 3"/>
          <p:cNvSpPr/>
          <p:nvPr/>
        </p:nvSpPr>
        <p:spPr>
          <a:xfrm>
            <a:off x="3328200" y="5638680"/>
            <a:ext cx="7363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Última atualização: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15/01/2020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aixaDeTexto 1_1"/>
          <p:cNvSpPr/>
          <p:nvPr/>
        </p:nvSpPr>
        <p:spPr>
          <a:xfrm>
            <a:off x="3323880" y="2545560"/>
            <a:ext cx="7363440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5400" b="0" strike="noStrike" spc="-1" dirty="0" smtClean="0">
                <a:solidFill>
                  <a:srgbClr val="FF0000"/>
                </a:solidFill>
                <a:latin typeface="Arial"/>
                <a:ea typeface="DejaVu Sans"/>
              </a:rPr>
              <a:t>Parecer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48" name="CaixaDeTexto 2_1"/>
          <p:cNvSpPr/>
          <p:nvPr/>
        </p:nvSpPr>
        <p:spPr>
          <a:xfrm>
            <a:off x="3323880" y="5004360"/>
            <a:ext cx="6935400" cy="17528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47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Recomendação de reunião urgente com cliente para tratar dos erros nas tarifas;</a:t>
            </a:r>
          </a:p>
          <a:p>
            <a:pPr marL="285840" indent="-2847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pc="-1" dirty="0" smtClean="0">
                <a:solidFill>
                  <a:srgbClr val="000000"/>
                </a:solidFill>
                <a:latin typeface="Arial"/>
                <a:ea typeface="DejaVu Sans"/>
              </a:rPr>
              <a:t>Solicitar o reembolso dos valores pagos a menos no montante de R$ 93.206,15;</a:t>
            </a:r>
          </a:p>
          <a:p>
            <a:pPr marL="285840" indent="-2847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Solicitar a imediata correção do cadastro das placas e perfil tarifário dos veículos em operação.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501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aixaDeTexto 1_1"/>
          <p:cNvSpPr/>
          <p:nvPr/>
        </p:nvSpPr>
        <p:spPr>
          <a:xfrm>
            <a:off x="3323880" y="2545560"/>
            <a:ext cx="7363440" cy="17528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5400" spc="-1" dirty="0">
                <a:solidFill>
                  <a:srgbClr val="FF0000"/>
                </a:solidFill>
              </a:rPr>
              <a:t>Business </a:t>
            </a:r>
            <a:r>
              <a:rPr lang="pt-BR" sz="5400" spc="-1" dirty="0" err="1" smtClean="0">
                <a:solidFill>
                  <a:srgbClr val="FF0000"/>
                </a:solidFill>
              </a:rPr>
              <a:t>Analytics</a:t>
            </a:r>
            <a:endParaRPr lang="pt-BR" sz="5400" spc="-1" dirty="0">
              <a:solidFill>
                <a:srgbClr val="FF0000"/>
              </a:solidFill>
            </a:endParaRPr>
          </a:p>
          <a:p>
            <a:pPr algn="ctr">
              <a:lnSpc>
                <a:spcPct val="100000"/>
              </a:lnSpc>
            </a:pPr>
            <a:endParaRPr lang="pt-BR" sz="5400" b="0" strike="noStrike" spc="-1" dirty="0">
              <a:latin typeface="Arial"/>
            </a:endParaRPr>
          </a:p>
        </p:txBody>
      </p:sp>
      <p:sp>
        <p:nvSpPr>
          <p:cNvPr id="48" name="CaixaDeTexto 2_1"/>
          <p:cNvSpPr/>
          <p:nvPr/>
        </p:nvSpPr>
        <p:spPr>
          <a:xfrm>
            <a:off x="3323880" y="5004360"/>
            <a:ext cx="693540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47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A análise deixou evidente que as tarifas para os veículos do tipo toco tem um faturamento bruto 321% maior. Minha recomendação é a imediata substituição de todos os outros veículos do tipo </a:t>
            </a:r>
            <a:r>
              <a:rPr lang="pt-BR" sz="1800" b="0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truck</a:t>
            </a:r>
            <a:r>
              <a:rPr lang="pt-BR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que estão em operação para veículos do tipo toco.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211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aixaDeTexto 1"/>
          <p:cNvSpPr/>
          <p:nvPr/>
        </p:nvSpPr>
        <p:spPr>
          <a:xfrm>
            <a:off x="3323880" y="2545560"/>
            <a:ext cx="736344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5400" b="0" strike="noStrike" spc="-1">
                <a:solidFill>
                  <a:srgbClr val="FF0000"/>
                </a:solidFill>
                <a:latin typeface="Arial"/>
                <a:ea typeface="DejaVu Sans"/>
              </a:rPr>
              <a:t>Análise de Tarifas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42" name="CaixaDeTexto 4"/>
          <p:cNvSpPr/>
          <p:nvPr/>
        </p:nvSpPr>
        <p:spPr>
          <a:xfrm>
            <a:off x="3320331" y="3853433"/>
            <a:ext cx="4113720" cy="25838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000000"/>
                </a:solidFill>
                <a:latin typeface="Arial"/>
                <a:ea typeface="DejaVu Sans"/>
                <a:hlinkClick r:id="rId2" action="ppaction://hlinksldjump"/>
              </a:rPr>
              <a:t>Objetivo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000000"/>
                </a:solidFill>
                <a:latin typeface="Arial"/>
                <a:ea typeface="DejaVu Sans"/>
                <a:hlinkClick r:id="rId3" action="ppaction://hlinksldjump"/>
              </a:rPr>
              <a:t>Hipótese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pc="-1" dirty="0" smtClean="0">
                <a:solidFill>
                  <a:srgbClr val="000000"/>
                </a:solidFill>
                <a:latin typeface="Arial"/>
                <a:ea typeface="DejaVu Sans"/>
                <a:hlinkClick r:id="rId4" action="ppaction://hlinksldjump"/>
              </a:rPr>
              <a:t>Análise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 dirty="0" smtClean="0">
                <a:solidFill>
                  <a:srgbClr val="000000"/>
                </a:solidFill>
                <a:latin typeface="Arial"/>
                <a:ea typeface="DejaVu Sans"/>
                <a:hlinkClick r:id="rId5" action="ppaction://hlinksldjump"/>
              </a:rPr>
              <a:t>Parecer</a:t>
            </a:r>
            <a:endParaRPr lang="pt-BR" b="1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1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pt-BR" b="1" spc="-1" dirty="0" smtClean="0">
                <a:solidFill>
                  <a:srgbClr val="000000"/>
                </a:solidFill>
                <a:latin typeface="Arial"/>
                <a:ea typeface="DejaVu Sans"/>
                <a:hlinkClick r:id="rId6" action="ppaction://hlinksldjump"/>
              </a:rPr>
              <a:t>Business </a:t>
            </a:r>
            <a:r>
              <a:rPr lang="pt-BR" b="1" spc="-1" dirty="0" err="1" smtClean="0">
                <a:solidFill>
                  <a:srgbClr val="000000"/>
                </a:solidFill>
                <a:latin typeface="Arial"/>
                <a:ea typeface="DejaVu Sans"/>
                <a:hlinkClick r:id="rId6" action="ppaction://hlinksldjump"/>
              </a:rPr>
              <a:t>Analytics</a:t>
            </a:r>
            <a:endParaRPr lang="pt-BR" sz="1800" b="1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aixaDeTexto 1"/>
          <p:cNvSpPr/>
          <p:nvPr/>
        </p:nvSpPr>
        <p:spPr>
          <a:xfrm>
            <a:off x="3323880" y="2545560"/>
            <a:ext cx="736344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5400" b="0" strike="noStrike" spc="-1">
                <a:solidFill>
                  <a:srgbClr val="FF0000"/>
                </a:solidFill>
                <a:latin typeface="Arial"/>
                <a:ea typeface="DejaVu Sans"/>
              </a:rPr>
              <a:t>Objetivo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44" name="CaixaDeTexto 2"/>
          <p:cNvSpPr/>
          <p:nvPr/>
        </p:nvSpPr>
        <p:spPr>
          <a:xfrm>
            <a:off x="3323880" y="5004360"/>
            <a:ext cx="736344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Validar tarifas se estão de acordo com o perfil da frota</a:t>
            </a:r>
            <a:endParaRPr lang="pt-BR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Tentar identificar algum erro nos dados</a:t>
            </a:r>
            <a:endParaRPr lang="pt-BR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Indicar possíveis melhorias no processo de logística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aixaDeTexto 1_0"/>
          <p:cNvSpPr/>
          <p:nvPr/>
        </p:nvSpPr>
        <p:spPr>
          <a:xfrm>
            <a:off x="3323880" y="2545560"/>
            <a:ext cx="736344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5400" b="0" strike="noStrike" spc="-1">
                <a:solidFill>
                  <a:srgbClr val="FF0000"/>
                </a:solidFill>
                <a:latin typeface="Arial"/>
                <a:ea typeface="DejaVu Sans"/>
              </a:rPr>
              <a:t>Hipótese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46" name="CaixaDeTexto 2_0"/>
          <p:cNvSpPr/>
          <p:nvPr/>
        </p:nvSpPr>
        <p:spPr>
          <a:xfrm>
            <a:off x="3323880" y="5004360"/>
            <a:ext cx="693540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47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Parece ser provável que haja algum erro no pagamento das tarifas referentes aos veículos que estão no relatório e conforme indicado pelos sócios já foram baixados da frota.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aixaDeTexto 1_1"/>
          <p:cNvSpPr/>
          <p:nvPr/>
        </p:nvSpPr>
        <p:spPr>
          <a:xfrm>
            <a:off x="3323880" y="2545560"/>
            <a:ext cx="736344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5400" b="0" strike="noStrike" spc="-1">
                <a:solidFill>
                  <a:srgbClr val="FF0000"/>
                </a:solidFill>
                <a:latin typeface="Arial"/>
                <a:ea typeface="DejaVu Sans"/>
              </a:rPr>
              <a:t>Análise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48" name="CaixaDeTexto 2_1"/>
          <p:cNvSpPr/>
          <p:nvPr/>
        </p:nvSpPr>
        <p:spPr>
          <a:xfrm>
            <a:off x="3323880" y="5004360"/>
            <a:ext cx="693540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47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Os gráficos a seguir irão mostrar os valores </a:t>
            </a:r>
            <a:r>
              <a:rPr lang="pt-BR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apurados e erros encontrados.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247" y="3493393"/>
            <a:ext cx="4572000" cy="2743200"/>
          </a:xfrm>
          <a:prstGeom prst="rect">
            <a:avLst/>
          </a:prstGeom>
        </p:spPr>
      </p:pic>
      <p:sp>
        <p:nvSpPr>
          <p:cNvPr id="5" name="CaixaDeTexto 2"/>
          <p:cNvSpPr/>
          <p:nvPr/>
        </p:nvSpPr>
        <p:spPr>
          <a:xfrm>
            <a:off x="3323880" y="1045121"/>
            <a:ext cx="73634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Na primeira coluna temos o valor recebido nas </a:t>
            </a:r>
            <a:r>
              <a:rPr lang="pt-BR" spc="-1" dirty="0">
                <a:solidFill>
                  <a:srgbClr val="000000"/>
                </a:solidFill>
              </a:rPr>
              <a:t>placas baixadas: XXX-0251 e </a:t>
            </a:r>
            <a:r>
              <a:rPr lang="pt-BR" spc="-1" dirty="0" smtClean="0">
                <a:solidFill>
                  <a:srgbClr val="000000"/>
                </a:solidFill>
              </a:rPr>
              <a:t>XXX-8209, com a tarifa de </a:t>
            </a:r>
            <a:r>
              <a:rPr lang="pt-BR" spc="-1" dirty="0" err="1" smtClean="0">
                <a:solidFill>
                  <a:srgbClr val="000000"/>
                </a:solidFill>
              </a:rPr>
              <a:t>truck</a:t>
            </a:r>
            <a:r>
              <a:rPr lang="pt-BR" spc="-1" dirty="0" smtClean="0">
                <a:solidFill>
                  <a:srgbClr val="000000"/>
                </a:solidFill>
              </a:rPr>
              <a:t> nos últimos 6 meses;</a:t>
            </a:r>
            <a:endParaRPr lang="pt-BR" sz="1800" b="0" strike="noStrike" spc="-1" dirty="0" smtClean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247" y="3493393"/>
            <a:ext cx="4572000" cy="2743200"/>
          </a:xfrm>
          <a:prstGeom prst="rect">
            <a:avLst/>
          </a:prstGeom>
        </p:spPr>
      </p:pic>
      <p:sp>
        <p:nvSpPr>
          <p:cNvPr id="5" name="CaixaDeTexto 2"/>
          <p:cNvSpPr/>
          <p:nvPr/>
        </p:nvSpPr>
        <p:spPr>
          <a:xfrm>
            <a:off x="3323880" y="1045121"/>
            <a:ext cx="736344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Na primeira coluna temos o valor recebido nas </a:t>
            </a:r>
            <a:r>
              <a:rPr lang="pt-BR" spc="-1" dirty="0">
                <a:solidFill>
                  <a:srgbClr val="000000"/>
                </a:solidFill>
              </a:rPr>
              <a:t>placas baixadas: XXX-0251 e </a:t>
            </a:r>
            <a:r>
              <a:rPr lang="pt-BR" spc="-1" dirty="0" smtClean="0">
                <a:solidFill>
                  <a:srgbClr val="000000"/>
                </a:solidFill>
              </a:rPr>
              <a:t>XXX-8209, com a tarifa de </a:t>
            </a:r>
            <a:r>
              <a:rPr lang="pt-BR" spc="-1" dirty="0" err="1" smtClean="0">
                <a:solidFill>
                  <a:srgbClr val="000000"/>
                </a:solidFill>
              </a:rPr>
              <a:t>truck</a:t>
            </a:r>
            <a:r>
              <a:rPr lang="pt-BR" spc="-1" dirty="0" smtClean="0">
                <a:solidFill>
                  <a:srgbClr val="000000"/>
                </a:solidFill>
              </a:rPr>
              <a:t> nos últimos 6 meses;</a:t>
            </a:r>
            <a:endParaRPr lang="pt-BR" sz="1800" b="0" strike="noStrike" spc="-1" dirty="0" smtClean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800" b="0" strike="noStrike" spc="-1" dirty="0" smtClean="0">
                <a:latin typeface="Arial"/>
              </a:rPr>
              <a:t>Na segunda coluna temos os valores que deveriam ter sido pagos corrigindo as placas dos veículos que realizaram </a:t>
            </a:r>
            <a:r>
              <a:rPr lang="pt-BR" spc="-1" dirty="0"/>
              <a:t>os </a:t>
            </a:r>
            <a:r>
              <a:rPr lang="pt-BR" spc="-1" dirty="0" smtClean="0"/>
              <a:t>fretes para: XXX-6841 </a:t>
            </a:r>
            <a:r>
              <a:rPr lang="pt-BR" spc="-1" dirty="0"/>
              <a:t>e </a:t>
            </a:r>
            <a:r>
              <a:rPr lang="pt-BR" spc="-1" dirty="0" smtClean="0"/>
              <a:t>XXX-6885, e que correspondem a tarifa do tipo toco;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593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247" y="3493393"/>
            <a:ext cx="4572000" cy="2743200"/>
          </a:xfrm>
          <a:prstGeom prst="rect">
            <a:avLst/>
          </a:prstGeom>
        </p:spPr>
      </p:pic>
      <p:sp>
        <p:nvSpPr>
          <p:cNvPr id="5" name="CaixaDeTexto 2"/>
          <p:cNvSpPr/>
          <p:nvPr/>
        </p:nvSpPr>
        <p:spPr>
          <a:xfrm>
            <a:off x="3323880" y="1045121"/>
            <a:ext cx="7363440" cy="17528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Na primeira coluna temos o valor recebido nas </a:t>
            </a:r>
            <a:r>
              <a:rPr lang="pt-BR" spc="-1" dirty="0">
                <a:solidFill>
                  <a:srgbClr val="000000"/>
                </a:solidFill>
              </a:rPr>
              <a:t>placas baixadas: XXX-0251 e </a:t>
            </a:r>
            <a:r>
              <a:rPr lang="pt-BR" spc="-1" dirty="0" smtClean="0">
                <a:solidFill>
                  <a:srgbClr val="000000"/>
                </a:solidFill>
              </a:rPr>
              <a:t>XXX-8209, com a tarifa de </a:t>
            </a:r>
            <a:r>
              <a:rPr lang="pt-BR" spc="-1" dirty="0" err="1" smtClean="0">
                <a:solidFill>
                  <a:srgbClr val="000000"/>
                </a:solidFill>
              </a:rPr>
              <a:t>truck</a:t>
            </a:r>
            <a:r>
              <a:rPr lang="pt-BR" spc="-1" dirty="0" smtClean="0">
                <a:solidFill>
                  <a:srgbClr val="000000"/>
                </a:solidFill>
              </a:rPr>
              <a:t> nos últimos 6 meses;</a:t>
            </a:r>
            <a:endParaRPr lang="pt-BR" sz="1800" b="0" strike="noStrike" spc="-1" dirty="0" smtClean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800" b="0" strike="noStrike" spc="-1" dirty="0" smtClean="0">
                <a:latin typeface="Arial"/>
              </a:rPr>
              <a:t>Na segunda coluna temos os valores que deveriam ter sido pagos corrigindo as placas dos veículos que realizaram </a:t>
            </a:r>
            <a:r>
              <a:rPr lang="pt-BR" spc="-1" dirty="0"/>
              <a:t>os </a:t>
            </a:r>
            <a:r>
              <a:rPr lang="pt-BR" spc="-1" dirty="0" smtClean="0"/>
              <a:t>fretes para: XXX-6841 </a:t>
            </a:r>
            <a:r>
              <a:rPr lang="pt-BR" spc="-1" dirty="0"/>
              <a:t>e </a:t>
            </a:r>
            <a:r>
              <a:rPr lang="pt-BR" spc="-1" dirty="0" smtClean="0"/>
              <a:t>XXX-6885, e que correspondem a tarifa do tipo toco;</a:t>
            </a:r>
            <a:endParaRPr lang="pt-BR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800" b="0" strike="noStrike" spc="-1" dirty="0" smtClean="0">
                <a:latin typeface="Arial"/>
              </a:rPr>
              <a:t>Na terceira coluna temos o montante que foi recebido a menos;</a:t>
            </a:r>
          </a:p>
        </p:txBody>
      </p:sp>
    </p:spTree>
    <p:extLst>
      <p:ext uri="{BB962C8B-B14F-4D97-AF65-F5344CB8AC3E}">
        <p14:creationId xmlns:p14="http://schemas.microsoft.com/office/powerpoint/2010/main" val="203013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247" y="3493393"/>
            <a:ext cx="4572000" cy="2743200"/>
          </a:xfrm>
          <a:prstGeom prst="rect">
            <a:avLst/>
          </a:prstGeom>
        </p:spPr>
      </p:pic>
      <p:sp>
        <p:nvSpPr>
          <p:cNvPr id="5" name="CaixaDeTexto 2"/>
          <p:cNvSpPr/>
          <p:nvPr/>
        </p:nvSpPr>
        <p:spPr>
          <a:xfrm>
            <a:off x="3323880" y="1045121"/>
            <a:ext cx="7363440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Na primeira coluna temos o valor recebido nas </a:t>
            </a:r>
            <a:r>
              <a:rPr lang="pt-BR" spc="-1" dirty="0">
                <a:solidFill>
                  <a:srgbClr val="000000"/>
                </a:solidFill>
              </a:rPr>
              <a:t>placas baixadas: XXX-0251 e </a:t>
            </a:r>
            <a:r>
              <a:rPr lang="pt-BR" spc="-1" dirty="0" smtClean="0">
                <a:solidFill>
                  <a:srgbClr val="000000"/>
                </a:solidFill>
              </a:rPr>
              <a:t>XXX-8209, com a tarifa de </a:t>
            </a:r>
            <a:r>
              <a:rPr lang="pt-BR" spc="-1" dirty="0" err="1" smtClean="0">
                <a:solidFill>
                  <a:srgbClr val="000000"/>
                </a:solidFill>
              </a:rPr>
              <a:t>truck</a:t>
            </a:r>
            <a:r>
              <a:rPr lang="pt-BR" spc="-1" dirty="0" smtClean="0">
                <a:solidFill>
                  <a:srgbClr val="000000"/>
                </a:solidFill>
              </a:rPr>
              <a:t> nos últimos 6 meses;</a:t>
            </a:r>
            <a:endParaRPr lang="pt-BR" sz="1800" b="0" strike="noStrike" spc="-1" dirty="0" smtClean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800" b="0" strike="noStrike" spc="-1" dirty="0" smtClean="0">
                <a:latin typeface="Arial"/>
              </a:rPr>
              <a:t>Na segunda coluna temos os valores que deveriam ter sido pagos corrigindo as placas dos veículos que realizaram </a:t>
            </a:r>
            <a:r>
              <a:rPr lang="pt-BR" spc="-1" dirty="0"/>
              <a:t>os </a:t>
            </a:r>
            <a:r>
              <a:rPr lang="pt-BR" spc="-1" dirty="0" smtClean="0"/>
              <a:t>fretes para: XXX-6841 </a:t>
            </a:r>
            <a:r>
              <a:rPr lang="pt-BR" spc="-1" dirty="0"/>
              <a:t>e </a:t>
            </a:r>
            <a:r>
              <a:rPr lang="pt-BR" spc="-1" dirty="0" smtClean="0"/>
              <a:t>XXX-6885, e que correspondem a tarifa do tipo toco;</a:t>
            </a:r>
            <a:endParaRPr lang="pt-BR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800" b="0" strike="noStrike" spc="-1" dirty="0" smtClean="0">
                <a:latin typeface="Arial"/>
              </a:rPr>
              <a:t>Na terceira coluna temos o montante que foi recebido a menos;</a:t>
            </a: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pc="-1" dirty="0" smtClean="0">
                <a:latin typeface="Arial"/>
              </a:rPr>
              <a:t>Na quarta coluna temos o percentual de aumento no faturamento ao corrigir os cadastros dos veículos e tarifas.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679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430</Words>
  <Application>Microsoft Office PowerPoint</Application>
  <PresentationFormat>Personalizar</PresentationFormat>
  <Paragraphs>37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Kaio Calviello</dc:creator>
  <dc:description/>
  <cp:lastModifiedBy>Everton Silva</cp:lastModifiedBy>
  <cp:revision>23</cp:revision>
  <dcterms:created xsi:type="dcterms:W3CDTF">2021-01-20T12:12:47Z</dcterms:created>
  <dcterms:modified xsi:type="dcterms:W3CDTF">2022-11-11T22:49:42Z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6</vt:i4>
  </property>
</Properties>
</file>