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Corbel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i3iNw4U35ksIr00U3g+ZVjk3lw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68" orient="horz"/>
        <p:guide pos="408"/>
        <p:guide pos="3912" orient="horz"/>
        <p:guide pos="7272"/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orbel-bold.fntdata"/><Relationship Id="rId14" Type="http://schemas.openxmlformats.org/officeDocument/2006/relationships/font" Target="fonts/Corbel-regular.fntdata"/><Relationship Id="rId17" Type="http://schemas.openxmlformats.org/officeDocument/2006/relationships/font" Target="fonts/Corbel-boldItalic.fntdata"/><Relationship Id="rId16" Type="http://schemas.openxmlformats.org/officeDocument/2006/relationships/font" Target="fonts/Corbel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acc8cd715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acc8cd715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acc8cd715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acc8cd71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3acc8cd71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a665b151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a665b151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3a665b1519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250ecc5f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250ecc5f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33250ecc5f0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fa3d3c2dc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fa3d3c2dc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afa3d3c2dc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SG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 showMasterSp="0">
  <p:cSld name="Custom Layout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9"/>
          <p:cNvSpPr/>
          <p:nvPr/>
        </p:nvSpPr>
        <p:spPr>
          <a:xfrm>
            <a:off x="3166402" y="903484"/>
            <a:ext cx="5859196" cy="5051033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"/>
          <p:cNvSpPr/>
          <p:nvPr/>
        </p:nvSpPr>
        <p:spPr>
          <a:xfrm>
            <a:off x="7974278" y="5753530"/>
            <a:ext cx="651613" cy="56173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9"/>
          <p:cNvSpPr/>
          <p:nvPr/>
        </p:nvSpPr>
        <p:spPr>
          <a:xfrm>
            <a:off x="2255521" y="2751804"/>
            <a:ext cx="785546" cy="67719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9"/>
          <p:cNvSpPr/>
          <p:nvPr/>
        </p:nvSpPr>
        <p:spPr>
          <a:xfrm>
            <a:off x="8021783" y="671564"/>
            <a:ext cx="392774" cy="338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>
            <a:off x="2035398" y="3344350"/>
            <a:ext cx="196388" cy="169300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9"/>
          <p:cNvSpPr txBox="1"/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9"/>
          <p:cNvSpPr txBox="1"/>
          <p:nvPr>
            <p:ph idx="1" type="body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3" type="body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ummar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body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wo Column">
  <p:cSld name="Content Two Colum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9"/>
          <p:cNvSpPr/>
          <p:nvPr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9"/>
          <p:cNvSpPr/>
          <p:nvPr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>
            <p:ph idx="2" type="body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3" type="body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4" type="body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9"/>
          <p:cNvSpPr/>
          <p:nvPr>
            <p:ph idx="5" type="pic"/>
          </p:nvPr>
        </p:nvSpPr>
        <p:spPr>
          <a:xfrm>
            <a:off x="9261647" y="0"/>
            <a:ext cx="2930353" cy="1559882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Three Column">
  <p:cSld name="Content Three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body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0"/>
          <p:cNvSpPr txBox="1"/>
          <p:nvPr>
            <p:ph idx="3" type="body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0"/>
          <p:cNvSpPr txBox="1"/>
          <p:nvPr>
            <p:ph idx="4" type="body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5" type="body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6" type="body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20"/>
          <p:cNvSpPr/>
          <p:nvPr/>
        </p:nvSpPr>
        <p:spPr>
          <a:xfrm>
            <a:off x="10700126" y="788523"/>
            <a:ext cx="1155906" cy="99647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11388427" y="1859136"/>
            <a:ext cx="315205" cy="27172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9014155" y="740289"/>
            <a:ext cx="379060" cy="32677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1" name="Google Shape;111;p20"/>
          <p:cNvSpPr/>
          <p:nvPr>
            <p:ph idx="7" type="pic"/>
          </p:nvPr>
        </p:nvSpPr>
        <p:spPr>
          <a:xfrm>
            <a:off x="9393238" y="2"/>
            <a:ext cx="2798762" cy="135486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/>
          <p:nvPr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1"/>
          <p:cNvSpPr/>
          <p:nvPr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2" type="body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1"/>
          <p:cNvSpPr/>
          <p:nvPr>
            <p:ph idx="3" type="pic"/>
          </p:nvPr>
        </p:nvSpPr>
        <p:spPr>
          <a:xfrm>
            <a:off x="5887402" y="533063"/>
            <a:ext cx="5542598" cy="5611666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melin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 and Table">
  <p:cSld name="Chart and Tab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29" name="Google Shape;29;p12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 showMasterSp="0">
  <p:cSld name="5_Custom Layou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34" name="Google Shape;34;p13"/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3"/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3"/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13"/>
          <p:cNvSpPr txBox="1"/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4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4"/>
          <p:cNvSpPr/>
          <p:nvPr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4"/>
          <p:cNvSpPr/>
          <p:nvPr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4"/>
          <p:cNvSpPr/>
          <p:nvPr>
            <p:ph idx="2" type="pic"/>
          </p:nvPr>
        </p:nvSpPr>
        <p:spPr>
          <a:xfrm>
            <a:off x="7090227" y="786181"/>
            <a:ext cx="4441372" cy="5393036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4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/>
          <p:nvPr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5"/>
          <p:cNvSpPr/>
          <p:nvPr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5"/>
          <p:cNvSpPr/>
          <p:nvPr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5"/>
          <p:cNvSpPr/>
          <p:nvPr>
            <p:ph idx="2" type="pic"/>
          </p:nvPr>
        </p:nvSpPr>
        <p:spPr>
          <a:xfrm>
            <a:off x="5733416" y="624239"/>
            <a:ext cx="5855754" cy="563157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5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5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orbel"/>
              <a:buNone/>
              <a:defRPr b="1" i="0" sz="4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6"/>
          <p:cNvSpPr/>
          <p:nvPr/>
        </p:nvSpPr>
        <p:spPr>
          <a:xfrm>
            <a:off x="740309" y="1382809"/>
            <a:ext cx="1229566" cy="105997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6"/>
          <p:cNvSpPr/>
          <p:nvPr/>
        </p:nvSpPr>
        <p:spPr>
          <a:xfrm>
            <a:off x="3755031" y="1194620"/>
            <a:ext cx="1666162" cy="14363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6"/>
          <p:cNvSpPr/>
          <p:nvPr/>
        </p:nvSpPr>
        <p:spPr>
          <a:xfrm>
            <a:off x="3804994" y="5233183"/>
            <a:ext cx="718261" cy="61919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6"/>
          <p:cNvSpPr/>
          <p:nvPr/>
        </p:nvSpPr>
        <p:spPr>
          <a:xfrm>
            <a:off x="1837838" y="1101306"/>
            <a:ext cx="651613" cy="56173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6"/>
          <p:cNvSpPr/>
          <p:nvPr>
            <p:ph idx="2" type="pic"/>
          </p:nvPr>
        </p:nvSpPr>
        <p:spPr>
          <a:xfrm>
            <a:off x="1571515" y="1914044"/>
            <a:ext cx="3993624" cy="3617848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6"/>
          <p:cNvSpPr txBox="1"/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>
            <p:ph idx="2" type="pic"/>
          </p:nvPr>
        </p:nvSpPr>
        <p:spPr>
          <a:xfrm>
            <a:off x="5353508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/>
          <p:nvPr>
            <p:ph idx="3" type="pic"/>
          </p:nvPr>
        </p:nvSpPr>
        <p:spPr>
          <a:xfrm>
            <a:off x="311592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/>
          <p:nvPr>
            <p:ph idx="4" type="pic"/>
          </p:nvPr>
        </p:nvSpPr>
        <p:spPr>
          <a:xfrm>
            <a:off x="7602465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7"/>
          <p:cNvSpPr/>
          <p:nvPr>
            <p:ph idx="5" type="pic"/>
          </p:nvPr>
        </p:nvSpPr>
        <p:spPr>
          <a:xfrm>
            <a:off x="984005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7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Corbel"/>
              <a:buNone/>
              <a:defRPr b="0" i="0" sz="3200" u="none" cap="none" strike="noStrike">
                <a:solidFill>
                  <a:srgbClr val="3F3F3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7"/>
          <p:cNvSpPr/>
          <p:nvPr/>
        </p:nvSpPr>
        <p:spPr>
          <a:xfrm>
            <a:off x="546669" y="3467555"/>
            <a:ext cx="458268" cy="39505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7"/>
          <p:cNvSpPr/>
          <p:nvPr/>
        </p:nvSpPr>
        <p:spPr>
          <a:xfrm>
            <a:off x="11113337" y="2394722"/>
            <a:ext cx="358391" cy="30895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7"/>
          <p:cNvSpPr/>
          <p:nvPr/>
        </p:nvSpPr>
        <p:spPr>
          <a:xfrm>
            <a:off x="10882649" y="2202202"/>
            <a:ext cx="230688" cy="1988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6" type="body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idx="7" type="body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8" type="body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9" type="body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3" type="body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4" type="body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5" type="body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6" type="body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accent4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7" type="body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7"/>
          <p:cNvSpPr/>
          <p:nvPr>
            <p:ph idx="18" type="pic"/>
          </p:nvPr>
        </p:nvSpPr>
        <p:spPr>
          <a:xfrm>
            <a:off x="878337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/>
        </p:nvSpPr>
        <p:spPr>
          <a:xfrm>
            <a:off x="660396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1100" u="none" cap="none" strike="noStrik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2/26/2025</a:t>
            </a:r>
            <a:endParaRPr b="0" i="0" sz="11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8"/>
          <p:cNvSpPr txBox="1"/>
          <p:nvPr/>
        </p:nvSpPr>
        <p:spPr>
          <a:xfrm>
            <a:off x="8805338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SG" sz="1100" u="none" cap="none" strike="noStrik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2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lue glass building" id="125" name="Google Shape;125;p1"/>
          <p:cNvPicPr preferRelativeResize="0"/>
          <p:nvPr>
            <p:ph idx="2" type="pic"/>
          </p:nvPr>
        </p:nvPicPr>
        <p:blipFill rotWithShape="1">
          <a:blip r:embed="rId3">
            <a:alphaModFix amt="80000"/>
          </a:blip>
          <a:srcRect b="7802" l="0" r="0" t="780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 amt="8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126" name="Google Shape;126;p1"/>
          <p:cNvSpPr txBox="1"/>
          <p:nvPr>
            <p:ph idx="3" type="body"/>
          </p:nvPr>
        </p:nvSpPr>
        <p:spPr>
          <a:xfrm>
            <a:off x="179171" y="4778745"/>
            <a:ext cx="3222836" cy="19495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266700" lvl="0" marL="2667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SG" sz="2000">
                <a:solidFill>
                  <a:schemeClr val="lt1"/>
                </a:solidFill>
              </a:rPr>
              <a:t>Yiting Tan 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SG" sz="2000">
                <a:solidFill>
                  <a:schemeClr val="lt1"/>
                </a:solidFill>
              </a:rPr>
              <a:t>Sergio Grisales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SG" sz="2000">
                <a:solidFill>
                  <a:schemeClr val="lt1"/>
                </a:solidFill>
              </a:rPr>
              <a:t>Shamayita Choudhury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SG" sz="2000">
                <a:solidFill>
                  <a:schemeClr val="lt1"/>
                </a:solidFill>
              </a:rPr>
              <a:t>Girish Pandit</a:t>
            </a:r>
            <a:endParaRPr/>
          </a:p>
          <a:p>
            <a:pPr indent="-266700" lvl="0" marL="2667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27" name="Google Shape;127;p1"/>
          <p:cNvSpPr/>
          <p:nvPr/>
        </p:nvSpPr>
        <p:spPr>
          <a:xfrm>
            <a:off x="7974278" y="5753530"/>
            <a:ext cx="651613" cy="56173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8021783" y="671564"/>
            <a:ext cx="392774" cy="33859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ity skyline with a bat flying above it" id="129" name="Google Shape;12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81178" y="119384"/>
            <a:ext cx="8431651" cy="661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"/>
          <p:cNvSpPr txBox="1"/>
          <p:nvPr>
            <p:ph type="title"/>
          </p:nvPr>
        </p:nvSpPr>
        <p:spPr>
          <a:xfrm>
            <a:off x="3809868" y="840863"/>
            <a:ext cx="7110391" cy="890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200"/>
              <a:buFont typeface="Corbel"/>
              <a:buNone/>
            </a:pPr>
            <a:r>
              <a:rPr lang="en-SG" sz="3200">
                <a:solidFill>
                  <a:srgbClr val="FFFF00"/>
                </a:solidFill>
              </a:rPr>
              <a:t>The Gotham Paradox:</a:t>
            </a:r>
            <a:br>
              <a:rPr lang="en-SG" sz="3200">
                <a:solidFill>
                  <a:srgbClr val="FFFF00"/>
                </a:solidFill>
              </a:rPr>
            </a:br>
            <a:r>
              <a:rPr lang="en-SG" sz="3200">
                <a:solidFill>
                  <a:srgbClr val="FFFF00"/>
                </a:solidFill>
              </a:rPr>
              <a:t> </a:t>
            </a:r>
            <a:r>
              <a:rPr lang="en-SG" sz="2800"/>
              <a:t>Decoding Happiness in the City of Shadows</a:t>
            </a:r>
            <a:endParaRPr sz="2800"/>
          </a:p>
        </p:txBody>
      </p:sp>
      <p:sp>
        <p:nvSpPr>
          <p:cNvPr id="131" name="Google Shape;131;p1"/>
          <p:cNvSpPr txBox="1"/>
          <p:nvPr/>
        </p:nvSpPr>
        <p:spPr>
          <a:xfrm>
            <a:off x="211596" y="209944"/>
            <a:ext cx="319041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SG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br>
              <a:rPr b="0" i="0" lang="en-SG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Gotham City Skyline Wallpapers - Top Free Gotham City Skyline ..." id="137" name="Google Shape;1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9" y="-648204"/>
            <a:ext cx="13388214" cy="77480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"/>
          <p:cNvSpPr/>
          <p:nvPr/>
        </p:nvSpPr>
        <p:spPr>
          <a:xfrm>
            <a:off x="0" y="2207602"/>
            <a:ext cx="12191999" cy="316214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4901"/>
                </a:srgbClr>
              </a:gs>
              <a:gs pos="50000">
                <a:srgbClr val="000000">
                  <a:alpha val="29803"/>
                </a:srgbClr>
              </a:gs>
              <a:gs pos="75000">
                <a:srgbClr val="000000">
                  <a:alpha val="14901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"/>
          <p:cNvSpPr txBox="1"/>
          <p:nvPr>
            <p:ph type="title"/>
          </p:nvPr>
        </p:nvSpPr>
        <p:spPr>
          <a:xfrm>
            <a:off x="1200797" y="325550"/>
            <a:ext cx="10058400" cy="3938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rbel"/>
              <a:buNone/>
            </a:pPr>
            <a:r>
              <a:rPr lang="en-SG" sz="4400">
                <a:solidFill>
                  <a:schemeClr val="lt1"/>
                </a:solidFill>
              </a:rPr>
              <a:t>Prologue – Gotham City </a:t>
            </a:r>
            <a:br>
              <a:rPr lang="en-SG" sz="4400">
                <a:solidFill>
                  <a:schemeClr val="lt1"/>
                </a:solidFill>
              </a:rPr>
            </a:br>
            <a:r>
              <a:rPr b="1" lang="en-SG" sz="2800">
                <a:solidFill>
                  <a:schemeClr val="lt1"/>
                </a:solidFill>
              </a:rPr>
              <a:t>A metropolis of skyscrapers and neon lights</a:t>
            </a:r>
            <a:br>
              <a:rPr lang="en-SG" sz="2800">
                <a:solidFill>
                  <a:schemeClr val="lt1"/>
                </a:solidFill>
              </a:rPr>
            </a:br>
            <a:endParaRPr sz="2800">
              <a:solidFill>
                <a:schemeClr val="lt1"/>
              </a:solidFill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687236" y="3816602"/>
            <a:ext cx="774939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Despite the efforts of the mayor of Gotham to invest in schools, infrastructure, social community events and security, happiness is declining</a:t>
            </a:r>
            <a:r>
              <a:rPr lang="en-SG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141" name="Google Shape;141;p2"/>
          <p:cNvSpPr txBox="1"/>
          <p:nvPr/>
        </p:nvSpPr>
        <p:spPr>
          <a:xfrm>
            <a:off x="687236" y="5304854"/>
            <a:ext cx="7749397" cy="19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MISSION: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Identify the key factors and the best model that contribute to the happiness of all residents and collaborate with council members and residents before the upcoming election</a:t>
            </a:r>
            <a:r>
              <a:rPr lang="en-SG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 </a:t>
            </a:r>
            <a:endParaRPr/>
          </a:p>
        </p:txBody>
      </p:sp>
      <p:pic>
        <p:nvPicPr>
          <p:cNvPr id="142" name="Google Shape;1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2800" y="3225800"/>
            <a:ext cx="406400" cy="40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10956097" y="5841340"/>
            <a:ext cx="472380" cy="586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cc8cd715_0_19"/>
          <p:cNvSpPr txBox="1"/>
          <p:nvPr>
            <p:ph idx="1" type="body"/>
          </p:nvPr>
        </p:nvSpPr>
        <p:spPr>
          <a:xfrm>
            <a:off x="393100" y="1258800"/>
            <a:ext cx="5574300" cy="52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0" lvl="0" marL="266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  <a:p>
            <a:pPr indent="-29845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b="1" lang="en-SG" sz="2300"/>
              <a:t>Exploratory</a:t>
            </a:r>
            <a:r>
              <a:rPr b="1" lang="en-SG" sz="2300"/>
              <a:t> Data Analysis (EDA)</a:t>
            </a:r>
            <a:endParaRPr b="1" sz="2300"/>
          </a:p>
          <a:p>
            <a:pPr indent="0" lvl="0" marL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300"/>
              <a:t>By Shamayita</a:t>
            </a:r>
            <a:endParaRPr b="1" sz="2300"/>
          </a:p>
          <a:p>
            <a:pPr indent="0" lvl="0" marL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300"/>
              <a:t>  </a:t>
            </a:r>
            <a:endParaRPr b="1" sz="2300"/>
          </a:p>
          <a:p>
            <a:pPr indent="-298450" lvl="0" marL="266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b="1" lang="en-SG" sz="2300"/>
              <a:t>Model Overview and Analysis</a:t>
            </a:r>
            <a:endParaRPr b="1" sz="2300"/>
          </a:p>
          <a:p>
            <a:pPr indent="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SG" sz="2300"/>
              <a:t>By Eva</a:t>
            </a:r>
            <a:endParaRPr b="1" sz="2300"/>
          </a:p>
          <a:p>
            <a:pPr indent="-29845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300"/>
              <a:buFont typeface="Calibri"/>
              <a:buChar char="•"/>
            </a:pPr>
            <a:r>
              <a:rPr b="1" lang="en-SG" sz="2300"/>
              <a:t>Conclusion &amp; Recommendations</a:t>
            </a:r>
            <a:endParaRPr b="1" sz="2300"/>
          </a:p>
          <a:p>
            <a:pPr indent="0" lvl="0" marL="266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SG" sz="2300"/>
              <a:t>By Girish</a:t>
            </a:r>
            <a:endParaRPr b="1" sz="2300"/>
          </a:p>
          <a:p>
            <a:pPr indent="0" lvl="0" marL="266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300"/>
          </a:p>
        </p:txBody>
      </p:sp>
      <p:pic>
        <p:nvPicPr>
          <p:cNvPr descr="A dark city with a dragon&#10;&#10;AI-generated content may be incorrect." id="150" name="Google Shape;150;g33acc8cd715_0_1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9889" r="37766" t="0"/>
          <a:stretch/>
        </p:blipFill>
        <p:spPr>
          <a:xfrm>
            <a:off x="6847375" y="-1"/>
            <a:ext cx="51625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33acc8cd715_0_19"/>
          <p:cNvSpPr txBox="1"/>
          <p:nvPr/>
        </p:nvSpPr>
        <p:spPr>
          <a:xfrm>
            <a:off x="393104" y="703262"/>
            <a:ext cx="27432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</a:pPr>
            <a:r>
              <a:rPr b="1" lang="en-SG" sz="4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Agenda </a:t>
            </a:r>
            <a:br>
              <a:rPr b="1" lang="en-SG" sz="4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1" sz="4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/>
        </p:nvSpPr>
        <p:spPr>
          <a:xfrm>
            <a:off x="368503" y="479887"/>
            <a:ext cx="67977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</a:pPr>
            <a:r>
              <a:rPr b="1" lang="en-SG" sz="4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Citizen </a:t>
            </a:r>
            <a:r>
              <a:rPr b="1" lang="en-SG" sz="4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Dataset</a:t>
            </a:r>
            <a:endParaRPr b="1" sz="4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475225" y="1499100"/>
            <a:ext cx="3769800" cy="831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MISSION:</a:t>
            </a:r>
            <a:endParaRPr b="1" sz="2000" u="sng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MAKE OUR CITIZENS HAPPY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 txBox="1"/>
          <p:nvPr/>
        </p:nvSpPr>
        <p:spPr>
          <a:xfrm>
            <a:off x="475225" y="2655475"/>
            <a:ext cx="5327700" cy="25587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5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ASPECTS:</a:t>
            </a:r>
            <a:endParaRPr b="1" sz="20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information about city services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of housing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of public schools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 in the local police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Maintenance of streets and sidewalks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social community </a:t>
            </a: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Decision attribute: Happy (1) and Unhappy (0)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950"/>
              <a:buFont typeface="Noto Sans Symbols"/>
              <a:buNone/>
            </a:pPr>
            <a:r>
              <a:t/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4571425" y="1499100"/>
            <a:ext cx="7364700" cy="831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 u="sng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Exploratory </a:t>
            </a:r>
            <a:r>
              <a:rPr b="1"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survey</a:t>
            </a:r>
            <a:r>
              <a:rPr b="1"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of 143 citizens representative of the population 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1675" y="2628900"/>
            <a:ext cx="5858123" cy="388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4"/>
          <p:cNvSpPr txBox="1"/>
          <p:nvPr/>
        </p:nvSpPr>
        <p:spPr>
          <a:xfrm>
            <a:off x="475225" y="5601950"/>
            <a:ext cx="5327700" cy="8310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HAPPINESS QUOTIENT:</a:t>
            </a:r>
            <a:endParaRPr b="1" sz="20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54% HAPPY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3acc8cd71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700" y="1499101"/>
            <a:ext cx="6082025" cy="486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3acc8cd715_0_5"/>
          <p:cNvSpPr txBox="1"/>
          <p:nvPr/>
        </p:nvSpPr>
        <p:spPr>
          <a:xfrm>
            <a:off x="368503" y="479887"/>
            <a:ext cx="6797700" cy="6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orbel"/>
              <a:buNone/>
            </a:pPr>
            <a:r>
              <a:rPr b="1" lang="en-SG" sz="43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Exploratory Data Analysis</a:t>
            </a:r>
            <a:endParaRPr b="1" sz="43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g33acc8cd715_0_5"/>
          <p:cNvSpPr txBox="1"/>
          <p:nvPr/>
        </p:nvSpPr>
        <p:spPr>
          <a:xfrm>
            <a:off x="475225" y="1499100"/>
            <a:ext cx="3857100" cy="11298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SPEARMAN CORRELATION MAP:</a:t>
            </a:r>
            <a:endParaRPr b="1" sz="20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IDENTIFY FEATURES CORRELATED TO HAPPINESS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33acc8cd715_0_5"/>
          <p:cNvSpPr txBox="1"/>
          <p:nvPr/>
        </p:nvSpPr>
        <p:spPr>
          <a:xfrm>
            <a:off x="475225" y="3446963"/>
            <a:ext cx="3857100" cy="1518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MEAN VALUE OF FEATURES:</a:t>
            </a:r>
            <a:endParaRPr b="1" sz="20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TO OBSERVE THE AVERAGE VALUE OF FEATURES FOR HAPPY AND UNHAPPY CITIZENS 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g33acc8cd71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700" y="1499097"/>
            <a:ext cx="5246554" cy="4372128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3acc8cd715_0_5"/>
          <p:cNvSpPr txBox="1"/>
          <p:nvPr/>
        </p:nvSpPr>
        <p:spPr>
          <a:xfrm rot="5400000">
            <a:off x="6864950" y="3222450"/>
            <a:ext cx="4024500" cy="5778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3acc8cd715_0_5"/>
          <p:cNvSpPr txBox="1"/>
          <p:nvPr/>
        </p:nvSpPr>
        <p:spPr>
          <a:xfrm>
            <a:off x="4658650" y="1499075"/>
            <a:ext cx="7159800" cy="3466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5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PRELIMINARY INSIGHTS</a:t>
            </a: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2000" u="sng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features that have </a:t>
            </a: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hughes</a:t>
            </a: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correlation are: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Available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➢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Quality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availability and events were highest rated for happy and unhappy people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Police Trust was high and similar for both groups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Street quality was rated higher by happier people compared to unhappy people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❖"/>
            </a:pPr>
            <a:r>
              <a:rPr lang="en-SG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House Cost and School quality rate the lowest for both groups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3acc8cd715_0_5"/>
          <p:cNvSpPr txBox="1"/>
          <p:nvPr/>
        </p:nvSpPr>
        <p:spPr>
          <a:xfrm>
            <a:off x="475225" y="5379300"/>
            <a:ext cx="11343300" cy="983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b="1" lang="en-SG" sz="2000" u="sng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FURTHER ANALYSIS: </a:t>
            </a:r>
            <a:r>
              <a:rPr b="1"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</a:pPr>
            <a:r>
              <a:rPr lang="en-SG" sz="2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Data will be evaluated further using different classification models to identify factors to improve happiness quotient for our citizens</a:t>
            </a:r>
            <a:endParaRPr sz="2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a665b1519_0_1"/>
          <p:cNvSpPr txBox="1"/>
          <p:nvPr>
            <p:ph idx="1" type="body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3a665b1519_0_1"/>
          <p:cNvSpPr txBox="1"/>
          <p:nvPr>
            <p:ph type="title"/>
          </p:nvPr>
        </p:nvSpPr>
        <p:spPr>
          <a:xfrm>
            <a:off x="838200" y="635000"/>
            <a:ext cx="10515600" cy="70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g33a665b1519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250ecc5f0_0_1"/>
          <p:cNvSpPr txBox="1"/>
          <p:nvPr>
            <p:ph idx="1" type="body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250ecc5f0_0_1"/>
          <p:cNvSpPr txBox="1"/>
          <p:nvPr>
            <p:ph type="title"/>
          </p:nvPr>
        </p:nvSpPr>
        <p:spPr>
          <a:xfrm>
            <a:off x="838200" y="635000"/>
            <a:ext cx="10515600" cy="70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g33250ecc5f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3250ecc5f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afa3d3c2dc_3_0"/>
          <p:cNvSpPr txBox="1"/>
          <p:nvPr>
            <p:ph idx="1" type="body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2afa3d3c2dc_3_0"/>
          <p:cNvSpPr txBox="1"/>
          <p:nvPr>
            <p:ph type="title"/>
          </p:nvPr>
        </p:nvSpPr>
        <p:spPr>
          <a:xfrm>
            <a:off x="838200" y="635000"/>
            <a:ext cx="10515600" cy="70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g2afa3d3c2dc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Geometric Presentation">
      <a:dk1>
        <a:srgbClr val="000000"/>
      </a:dk1>
      <a:lt1>
        <a:srgbClr val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2025-02-23T11:11:01Z</dcterms:created>
  <dc:creator>Tanush Pandit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