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2" r:id="rId3"/>
    <p:sldId id="258" r:id="rId4"/>
    <p:sldId id="259" r:id="rId5"/>
    <p:sldId id="261" r:id="rId6"/>
    <p:sldId id="260" r:id="rId7"/>
    <p:sldId id="257" r:id="rId8"/>
    <p:sldId id="267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C8E5-243D-40F3-B384-FBD0EFF78AEC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C2C8E5-243D-40F3-B384-FBD0EFF78AEC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A1E9BCC-4777-45E2-8A4C-356FDB2692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19140000">
            <a:off x="673871" y="1605820"/>
            <a:ext cx="5648623" cy="1204306"/>
          </a:xfrm>
        </p:spPr>
        <p:txBody>
          <a:bodyPr/>
          <a:lstStyle/>
          <a:p>
            <a:r>
              <a:rPr lang="en-US" altLang="zh-CN" sz="6600" dirty="0" smtClean="0"/>
              <a:t>CSS3    HTML5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		     By Cicy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0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0" dirty="0" smtClean="0"/>
              <a:t>div</a:t>
            </a:r>
          </a:p>
          <a:p>
            <a:r>
              <a:rPr lang="en-US" altLang="zh-CN" b="0" dirty="0" smtClean="0"/>
              <a:t>{</a:t>
            </a:r>
          </a:p>
          <a:p>
            <a:r>
              <a:rPr lang="en-US" altLang="zh-CN" b="0" dirty="0" smtClean="0"/>
              <a:t>width:100px;</a:t>
            </a:r>
          </a:p>
          <a:p>
            <a:r>
              <a:rPr lang="en-US" altLang="zh-CN" b="0" dirty="0" smtClean="0"/>
              <a:t>height:100px;</a:t>
            </a:r>
          </a:p>
          <a:p>
            <a:r>
              <a:rPr lang="en-US" altLang="zh-CN" b="0" dirty="0" err="1" smtClean="0"/>
              <a:t>background:red</a:t>
            </a:r>
            <a:r>
              <a:rPr lang="en-US" altLang="zh-CN" b="0" dirty="0" smtClean="0"/>
              <a:t>;</a:t>
            </a:r>
          </a:p>
          <a:p>
            <a:r>
              <a:rPr lang="en-US" altLang="zh-CN" b="0" dirty="0" err="1" smtClean="0"/>
              <a:t>animation:myfirst</a:t>
            </a:r>
            <a:r>
              <a:rPr lang="en-US" altLang="zh-CN" b="0" dirty="0" smtClean="0"/>
              <a:t> 5s;</a:t>
            </a:r>
          </a:p>
          <a:p>
            <a:r>
              <a:rPr lang="en-US" altLang="zh-CN" b="0" dirty="0" smtClean="0"/>
              <a:t>}</a:t>
            </a:r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0" dirty="0"/>
              <a:t>@</a:t>
            </a:r>
            <a:r>
              <a:rPr lang="en-US" altLang="zh-CN" b="0" dirty="0" err="1"/>
              <a:t>keyframes</a:t>
            </a:r>
            <a:r>
              <a:rPr lang="en-US" altLang="zh-CN" b="0" dirty="0"/>
              <a:t> </a:t>
            </a:r>
            <a:r>
              <a:rPr lang="en-US" altLang="zh-CN" b="0" dirty="0" err="1"/>
              <a:t>myfirst</a:t>
            </a:r>
            <a:endParaRPr lang="en-US" altLang="zh-CN" b="0" dirty="0"/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from {</a:t>
            </a:r>
            <a:r>
              <a:rPr lang="en-US" altLang="zh-CN" b="0" dirty="0" err="1"/>
              <a:t>background:red</a:t>
            </a:r>
            <a:r>
              <a:rPr lang="en-US" altLang="zh-CN" b="0" dirty="0"/>
              <a:t>;}</a:t>
            </a:r>
          </a:p>
          <a:p>
            <a:r>
              <a:rPr lang="en-US" altLang="zh-CN" b="0" dirty="0"/>
              <a:t>to {</a:t>
            </a:r>
            <a:r>
              <a:rPr lang="en-US" altLang="zh-CN" b="0" dirty="0" err="1"/>
              <a:t>background:yellow</a:t>
            </a:r>
            <a:r>
              <a:rPr lang="en-US" altLang="zh-CN" b="0" dirty="0"/>
              <a:t>;}</a:t>
            </a:r>
          </a:p>
          <a:p>
            <a:r>
              <a:rPr lang="en-US" altLang="zh-CN" b="0" dirty="0"/>
              <a:t>}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520940" cy="548640"/>
          </a:xfrm>
        </p:spPr>
        <p:txBody>
          <a:bodyPr/>
          <a:lstStyle/>
          <a:p>
            <a:r>
              <a:rPr lang="en-US" altLang="zh-CN" sz="3200" dirty="0" smtClean="0"/>
              <a:t>Css3</a:t>
            </a:r>
            <a:r>
              <a:rPr lang="zh-CN" altLang="en-US" sz="3200" dirty="0" smtClean="0"/>
              <a:t>动画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41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16064"/>
            <a:ext cx="7520940" cy="548640"/>
          </a:xfrm>
        </p:spPr>
        <p:txBody>
          <a:bodyPr/>
          <a:lstStyle/>
          <a:p>
            <a:r>
              <a:rPr lang="en-US" altLang="zh-CN" sz="3200" dirty="0" smtClean="0"/>
              <a:t>CSS3 tips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altLang="zh-CN" sz="1800" dirty="0">
                <a:latin typeface="+mn-ea"/>
              </a:rPr>
              <a:t>Unicode</a:t>
            </a:r>
            <a:r>
              <a:rPr lang="zh-CN" altLang="en-US" sz="1800" dirty="0">
                <a:latin typeface="+mn-ea"/>
              </a:rPr>
              <a:t>字体</a:t>
            </a:r>
            <a:endParaRPr lang="en-US" altLang="zh-CN" sz="18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1800" dirty="0">
                <a:latin typeface="+mn-ea"/>
              </a:rPr>
              <a:t>在 </a:t>
            </a:r>
            <a:r>
              <a:rPr lang="en-US" altLang="zh-CN" sz="1800" dirty="0">
                <a:latin typeface="+mn-ea"/>
              </a:rPr>
              <a:t>CSS </a:t>
            </a:r>
            <a:r>
              <a:rPr lang="zh-CN" altLang="en-US" sz="1800" dirty="0">
                <a:latin typeface="+mn-ea"/>
              </a:rPr>
              <a:t>中设置字体名称，直接写中文是可以的。但是在文件编码（</a:t>
            </a:r>
            <a:r>
              <a:rPr lang="en-US" altLang="zh-CN" sz="1800" dirty="0">
                <a:latin typeface="+mn-ea"/>
              </a:rPr>
              <a:t>GB2312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UTF-8 </a:t>
            </a:r>
            <a:r>
              <a:rPr lang="zh-CN" altLang="en-US" sz="1800" dirty="0">
                <a:latin typeface="+mn-ea"/>
              </a:rPr>
              <a:t>等）不匹配时会产生乱码的错误。</a:t>
            </a:r>
            <a:r>
              <a:rPr lang="en-US" altLang="zh-CN" sz="1800" dirty="0" err="1">
                <a:latin typeface="+mn-ea"/>
              </a:rPr>
              <a:t>xp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系统不支持 类似微软雅黑的中文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latin typeface="+mn-ea"/>
              </a:rPr>
              <a:t>首行缩进</a:t>
            </a:r>
            <a:r>
              <a:rPr lang="en-US" altLang="zh-CN" sz="1800" dirty="0" smtClean="0">
                <a:latin typeface="+mn-ea"/>
              </a:rPr>
              <a:t>text-intent</a:t>
            </a:r>
          </a:p>
          <a:p>
            <a:pPr marL="0" lvl="1" indent="0">
              <a:buNone/>
            </a:pPr>
            <a:r>
              <a:rPr lang="zh-CN" altLang="en-US" sz="1800" dirty="0" smtClean="0">
                <a:latin typeface="+mn-ea"/>
              </a:rPr>
              <a:t>建议用</a:t>
            </a:r>
            <a:r>
              <a:rPr lang="en-US" altLang="zh-CN" sz="1800" dirty="0" err="1" smtClean="0">
                <a:latin typeface="+mn-ea"/>
              </a:rPr>
              <a:t>em</a:t>
            </a:r>
            <a:r>
              <a:rPr lang="en-US" altLang="zh-CN" sz="1800" dirty="0" smtClean="0">
                <a:latin typeface="+mn-ea"/>
              </a:rPr>
              <a:t>, 1em</a:t>
            </a:r>
            <a:r>
              <a:rPr lang="zh-CN" altLang="en-US" sz="1800" dirty="0" smtClean="0">
                <a:latin typeface="+mn-ea"/>
              </a:rPr>
              <a:t>就是一个字符宽度</a:t>
            </a:r>
            <a:endParaRPr lang="en-US" altLang="zh-CN" sz="18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latin typeface="+mn-ea"/>
              </a:rPr>
              <a:t>长度单位</a:t>
            </a:r>
            <a:endParaRPr lang="en-US" altLang="zh-CN" sz="1800" dirty="0">
              <a:latin typeface="+mn-ea"/>
            </a:endParaRPr>
          </a:p>
          <a:p>
            <a:pPr marL="0" lvl="1" indent="0">
              <a:buNone/>
            </a:pPr>
            <a:r>
              <a:rPr lang="en-US" altLang="zh-CN" sz="1800" dirty="0" err="1" smtClean="0">
                <a:latin typeface="+mn-ea"/>
              </a:rPr>
              <a:t>px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em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zh-CN" altLang="en-US" sz="1800" dirty="0" smtClean="0">
                <a:latin typeface="+mn-ea"/>
              </a:rPr>
              <a:t>相对于父元素）</a:t>
            </a:r>
            <a:r>
              <a:rPr lang="en-US" altLang="zh-CN" sz="1800" dirty="0" smtClean="0">
                <a:latin typeface="+mn-ea"/>
              </a:rPr>
              <a:t> rem(</a:t>
            </a:r>
            <a:r>
              <a:rPr lang="zh-CN" altLang="en-US" sz="1800" dirty="0" smtClean="0">
                <a:latin typeface="+mn-ea"/>
              </a:rPr>
              <a:t>相对于根元素</a:t>
            </a:r>
            <a:r>
              <a:rPr lang="en-US" altLang="zh-CN" sz="1800" dirty="0" smtClean="0">
                <a:latin typeface="+mn-ea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1800" dirty="0" smtClean="0">
                <a:latin typeface="+mn-ea"/>
              </a:rPr>
              <a:t>设置居中</a:t>
            </a:r>
            <a:endParaRPr lang="en-US" altLang="zh-CN" sz="1800" dirty="0">
              <a:latin typeface="+mn-ea"/>
            </a:endParaRPr>
          </a:p>
          <a:p>
            <a:pPr marL="0" lvl="1" indent="0">
              <a:buNone/>
            </a:pPr>
            <a:r>
              <a:rPr lang="en-US" altLang="zh-CN" sz="1800" dirty="0" smtClean="0">
                <a:latin typeface="+mn-ea"/>
              </a:rPr>
              <a:t>Line-height </a:t>
            </a:r>
            <a:r>
              <a:rPr lang="zh-CN" altLang="en-US" sz="1800" dirty="0" smtClean="0">
                <a:latin typeface="+mn-ea"/>
              </a:rPr>
              <a:t>与</a:t>
            </a:r>
            <a:r>
              <a:rPr lang="en-US" altLang="zh-CN" sz="1800" dirty="0" smtClean="0">
                <a:latin typeface="+mn-ea"/>
              </a:rPr>
              <a:t>height</a:t>
            </a:r>
            <a:r>
              <a:rPr lang="zh-CN" altLang="en-US" sz="1800" dirty="0" smtClean="0">
                <a:latin typeface="+mn-ea"/>
              </a:rPr>
              <a:t>一致，设置</a:t>
            </a:r>
            <a:r>
              <a:rPr lang="en-US" altLang="zh-CN" sz="1800" dirty="0" smtClean="0">
                <a:latin typeface="+mn-ea"/>
              </a:rPr>
              <a:t>vertical center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800" dirty="0" smtClean="0">
                <a:latin typeface="+mn-ea"/>
              </a:rPr>
              <a:t>@Font-face </a:t>
            </a:r>
            <a:r>
              <a:rPr lang="zh-CN" altLang="en-US" sz="1800" dirty="0" smtClean="0">
                <a:latin typeface="+mn-ea"/>
              </a:rPr>
              <a:t>特性</a:t>
            </a:r>
            <a:endParaRPr lang="en-US" altLang="zh-CN" sz="1800" dirty="0" smtClean="0">
              <a:latin typeface="+mn-ea"/>
            </a:endParaRPr>
          </a:p>
          <a:p>
            <a:pPr marL="0" lvl="1" indent="0">
              <a:buNone/>
            </a:pPr>
            <a:r>
              <a:rPr lang="en-US" altLang="zh-CN" sz="1800" dirty="0" smtClean="0">
                <a:latin typeface="+mn-ea"/>
              </a:rPr>
              <a:t>Font-face </a:t>
            </a:r>
            <a:r>
              <a:rPr lang="zh-CN" altLang="en-US" sz="1800" dirty="0">
                <a:latin typeface="+mn-ea"/>
              </a:rPr>
              <a:t>可以用来加载字体样式，而且它还能够加载服务器端的字体文件，让客户端显示客户端所没有安装的字体。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pPr algn="l"/>
            <a:r>
              <a:rPr lang="en-US" altLang="zh-CN" sz="3200" dirty="0" smtClean="0"/>
              <a:t>CSS3 </a:t>
            </a:r>
            <a:r>
              <a:rPr lang="zh-CN" altLang="en-US" sz="3200" dirty="0" smtClean="0"/>
              <a:t>特性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7520940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继承性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b="0" dirty="0">
                <a:latin typeface="+mn-ea"/>
              </a:rPr>
              <a:t>子</a:t>
            </a:r>
            <a:r>
              <a:rPr lang="zh-CN" altLang="en-US" sz="1800" b="0" dirty="0" smtClean="0">
                <a:latin typeface="+mn-ea"/>
              </a:rPr>
              <a:t>标签会继承父标签的某些样式，</a:t>
            </a:r>
            <a:r>
              <a:rPr lang="zh-CN" altLang="en-US" sz="1800" b="0" dirty="0">
                <a:latin typeface="+mn-ea"/>
              </a:rPr>
              <a:t>如文本颜色，字号 </a:t>
            </a:r>
            <a:r>
              <a:rPr lang="en-US" altLang="zh-CN" sz="1800" b="0" dirty="0" smtClean="0">
                <a:latin typeface="+mn-ea"/>
              </a:rPr>
              <a:t>text-</a:t>
            </a:r>
            <a:r>
              <a:rPr lang="zh-CN" altLang="en-US" sz="1800" b="0" dirty="0" smtClean="0">
                <a:latin typeface="+mn-ea"/>
              </a:rPr>
              <a:t>，</a:t>
            </a:r>
            <a:r>
              <a:rPr lang="en-US" altLang="zh-CN" sz="1800" b="0" dirty="0" smtClean="0">
                <a:latin typeface="+mn-ea"/>
              </a:rPr>
              <a:t>font-</a:t>
            </a:r>
            <a:r>
              <a:rPr lang="zh-CN" altLang="en-US" sz="1800" b="0" dirty="0" smtClean="0">
                <a:latin typeface="+mn-ea"/>
              </a:rPr>
              <a:t>，</a:t>
            </a:r>
            <a:r>
              <a:rPr lang="en-US" altLang="zh-CN" sz="1800" b="0" dirty="0" smtClean="0">
                <a:latin typeface="+mn-ea"/>
              </a:rPr>
              <a:t>line-</a:t>
            </a:r>
            <a:r>
              <a:rPr lang="zh-CN" altLang="en-US" sz="1800" b="0" dirty="0" smtClean="0">
                <a:latin typeface="+mn-ea"/>
              </a:rPr>
              <a:t>这些元素开头的都可以继承，以及</a:t>
            </a:r>
            <a:r>
              <a:rPr lang="en-US" altLang="zh-CN" sz="1800" b="0" dirty="0" smtClean="0">
                <a:latin typeface="+mn-ea"/>
              </a:rPr>
              <a:t>color</a:t>
            </a:r>
            <a:r>
              <a:rPr lang="zh-CN" altLang="en-US" sz="1800" b="0" dirty="0" smtClean="0">
                <a:latin typeface="+mn-ea"/>
              </a:rPr>
              <a:t>属性</a:t>
            </a:r>
            <a:r>
              <a:rPr lang="zh-CN" altLang="en-US" sz="1800" b="0" dirty="0">
                <a:latin typeface="+mn-ea"/>
              </a:rPr>
              <a:t>。</a:t>
            </a:r>
            <a:endParaRPr lang="en-US" altLang="zh-CN" sz="1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+mn-ea"/>
              </a:rPr>
              <a:t>层叠性</a:t>
            </a:r>
            <a:endParaRPr lang="en-US" altLang="zh-CN" sz="2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b="0" dirty="0" smtClean="0">
                <a:latin typeface="+mn-ea"/>
              </a:rPr>
              <a:t>指多种</a:t>
            </a:r>
            <a:r>
              <a:rPr lang="en-US" altLang="zh-CN" sz="1800" b="0" dirty="0">
                <a:latin typeface="+mn-ea"/>
              </a:rPr>
              <a:t>CSS</a:t>
            </a:r>
            <a:r>
              <a:rPr lang="zh-CN" altLang="en-US" sz="1800" b="0" dirty="0">
                <a:latin typeface="+mn-ea"/>
              </a:rPr>
              <a:t>样式的叠加，样式冲突，遵循的原则是就近原则</a:t>
            </a:r>
            <a:r>
              <a:rPr lang="zh-CN" altLang="en-US" sz="1800" b="0" dirty="0" smtClean="0">
                <a:latin typeface="+mn-ea"/>
              </a:rPr>
              <a:t>。</a:t>
            </a:r>
            <a:endParaRPr lang="en-US" altLang="zh-CN" sz="18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b="0" dirty="0" smtClean="0">
                <a:latin typeface="+mn-ea"/>
              </a:rPr>
              <a:t>优先级：</a:t>
            </a:r>
            <a:r>
              <a:rPr lang="en-US" altLang="zh-CN" sz="1800" b="0" dirty="0">
                <a:latin typeface="+mn-ea"/>
              </a:rPr>
              <a:t>!important &gt; </a:t>
            </a:r>
            <a:r>
              <a:rPr lang="zh-CN" altLang="en-US" sz="1800" b="0" dirty="0">
                <a:latin typeface="+mn-ea"/>
              </a:rPr>
              <a:t>行内样式 </a:t>
            </a:r>
            <a:r>
              <a:rPr lang="en-US" altLang="zh-CN" sz="1800" b="0" dirty="0">
                <a:latin typeface="+mn-ea"/>
              </a:rPr>
              <a:t>&gt; id &gt; class &gt; </a:t>
            </a:r>
            <a:r>
              <a:rPr lang="zh-CN" altLang="en-US" sz="1800" b="0" dirty="0">
                <a:latin typeface="+mn-ea"/>
              </a:rPr>
              <a:t>标签 </a:t>
            </a:r>
            <a:r>
              <a:rPr lang="en-US" altLang="zh-CN" sz="1800" b="0" dirty="0">
                <a:latin typeface="+mn-ea"/>
              </a:rPr>
              <a:t>&gt; </a:t>
            </a:r>
            <a:r>
              <a:rPr lang="zh-CN" altLang="en-US" sz="1800" b="0" dirty="0">
                <a:latin typeface="+mn-ea"/>
              </a:rPr>
              <a:t>继承者或</a:t>
            </a:r>
            <a:r>
              <a:rPr lang="zh-CN" altLang="en-US" sz="1800" b="0" dirty="0" smtClean="0">
                <a:latin typeface="+mn-ea"/>
              </a:rPr>
              <a:t>*</a:t>
            </a:r>
            <a:endParaRPr lang="en-US" altLang="zh-CN" sz="1800" b="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520940" cy="548640"/>
          </a:xfrm>
        </p:spPr>
        <p:txBody>
          <a:bodyPr/>
          <a:lstStyle/>
          <a:p>
            <a:pPr algn="l"/>
            <a:r>
              <a:rPr lang="en-US" altLang="zh-CN" sz="3200" dirty="0" smtClean="0"/>
              <a:t>CSS3 </a:t>
            </a:r>
            <a:r>
              <a:rPr lang="zh-CN" altLang="en-US" sz="3200" dirty="0" smtClean="0"/>
              <a:t>选择器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基础选择器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3200400" cy="548640"/>
          </a:xfrm>
        </p:spPr>
        <p:txBody>
          <a:bodyPr>
            <a:normAutofit/>
          </a:bodyPr>
          <a:lstStyle/>
          <a:p>
            <a:pPr indent="182563"/>
            <a:r>
              <a:rPr lang="zh-CN" altLang="en-US" sz="2800" dirty="0" smtClean="0">
                <a:latin typeface="+mn-ea"/>
                <a:ea typeface="+mn-ea"/>
              </a:rPr>
              <a:t>语法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74520"/>
            <a:ext cx="3200400" cy="3108960"/>
          </a:xfrm>
        </p:spPr>
        <p:txBody>
          <a:bodyPr>
            <a:normAutofit fontScale="85000" lnSpcReduction="20000"/>
          </a:bodyPr>
          <a:lstStyle/>
          <a:p>
            <a:pPr marL="0" indent="92075">
              <a:buNone/>
            </a:pPr>
            <a:r>
              <a:rPr lang="zh-CN" altLang="en-US" b="0" dirty="0" smtClean="0"/>
              <a:t>选择器名字</a:t>
            </a:r>
            <a:r>
              <a:rPr lang="en-US" altLang="zh-CN" b="0" dirty="0" smtClean="0"/>
              <a:t>{</a:t>
            </a:r>
          </a:p>
          <a:p>
            <a:pPr marL="0" indent="625475">
              <a:buNone/>
            </a:pPr>
            <a:r>
              <a:rPr lang="zh-CN" altLang="en-US" b="0" dirty="0" smtClean="0"/>
              <a:t>属性：值；</a:t>
            </a:r>
            <a:endParaRPr lang="en-US" altLang="zh-CN" b="0" dirty="0" smtClean="0"/>
          </a:p>
          <a:p>
            <a:pPr marL="0" indent="625475">
              <a:buNone/>
            </a:pPr>
            <a:r>
              <a:rPr lang="zh-CN" altLang="en-US" b="0" dirty="0" smtClean="0"/>
              <a:t>属性：值；</a:t>
            </a:r>
            <a:endParaRPr lang="en-US" altLang="zh-CN" b="0" dirty="0"/>
          </a:p>
          <a:p>
            <a:pPr marL="0" indent="92075">
              <a:buNone/>
            </a:pPr>
            <a:r>
              <a:rPr lang="en-US" altLang="zh-CN" b="0" dirty="0" smtClean="0"/>
              <a:t>}</a:t>
            </a:r>
          </a:p>
          <a:p>
            <a:pPr marL="0" indent="92075">
              <a:buNone/>
            </a:pPr>
            <a:r>
              <a:rPr lang="zh-CN" altLang="en-US" b="0" dirty="0" smtClean="0"/>
              <a:t>例如：</a:t>
            </a:r>
            <a:endParaRPr lang="en-US" altLang="zh-CN" b="0" dirty="0" smtClean="0"/>
          </a:p>
          <a:p>
            <a:pPr marL="0" indent="92075">
              <a:buNone/>
            </a:pPr>
            <a:r>
              <a:rPr lang="en-US" altLang="zh-CN" b="0" dirty="0"/>
              <a:t>d</a:t>
            </a:r>
            <a:r>
              <a:rPr lang="en-US" altLang="zh-CN" b="0" dirty="0" smtClean="0"/>
              <a:t>iv{</a:t>
            </a:r>
          </a:p>
          <a:p>
            <a:pPr marL="0" indent="625475">
              <a:buNone/>
            </a:pPr>
            <a:r>
              <a:rPr lang="en-US" altLang="zh-CN" b="0" dirty="0" smtClean="0"/>
              <a:t>color: #</a:t>
            </a:r>
            <a:r>
              <a:rPr lang="en-US" altLang="zh-CN" b="0" dirty="0" err="1" smtClean="0"/>
              <a:t>fff</a:t>
            </a:r>
            <a:r>
              <a:rPr lang="en-US" altLang="zh-CN" b="0" dirty="0" smtClean="0"/>
              <a:t>;</a:t>
            </a:r>
          </a:p>
          <a:p>
            <a:pPr marL="0" indent="625475">
              <a:buNone/>
            </a:pPr>
            <a:r>
              <a:rPr lang="en-US" altLang="zh-CN" b="0" dirty="0" smtClean="0"/>
              <a:t>font-size:10px;</a:t>
            </a:r>
            <a:endParaRPr lang="en-US" altLang="zh-CN" b="0" dirty="0"/>
          </a:p>
          <a:p>
            <a:pPr marL="0" indent="92075">
              <a:buNone/>
            </a:pPr>
            <a:r>
              <a:rPr lang="en-US" altLang="zh-CN" b="0" dirty="0" smtClean="0"/>
              <a:t>}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6016" y="1052736"/>
            <a:ext cx="3200400" cy="5486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类型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0016" y="1916832"/>
            <a:ext cx="3832424" cy="3108960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通配符选择器  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元素选择器  </a:t>
            </a:r>
            <a:r>
              <a:rPr lang="en-US" altLang="zh-CN" dirty="0" smtClean="0"/>
              <a:t>html, div, p, li 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类选择器（同一页面可以有多个）  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/>
              <a:t>类名称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ID</a:t>
            </a:r>
            <a:r>
              <a:rPr lang="zh-CN" altLang="en-US" dirty="0" smtClean="0"/>
              <a:t>选择器（同一页面只可以有一个）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/>
              <a:t>id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520940" cy="548640"/>
          </a:xfrm>
        </p:spPr>
        <p:txBody>
          <a:bodyPr/>
          <a:lstStyle/>
          <a:p>
            <a:pPr algn="l"/>
            <a:r>
              <a:rPr lang="en-US" altLang="zh-CN" sz="3200" dirty="0"/>
              <a:t>CSS3 </a:t>
            </a:r>
            <a:r>
              <a:rPr lang="zh-CN" altLang="en-US" sz="3200" dirty="0"/>
              <a:t>选择器</a:t>
            </a:r>
            <a:r>
              <a:rPr lang="en-US" altLang="zh-CN" sz="3200" dirty="0"/>
              <a:t>——</a:t>
            </a:r>
            <a:r>
              <a:rPr lang="zh-CN" altLang="en-US" dirty="0"/>
              <a:t>层次</a:t>
            </a:r>
            <a:r>
              <a:rPr lang="zh-CN" altLang="en-US" dirty="0"/>
              <a:t>选择</a:t>
            </a:r>
            <a:r>
              <a:rPr lang="zh-CN" altLang="en-US" dirty="0"/>
              <a:t>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9552" y="1124744"/>
            <a:ext cx="3200400" cy="548640"/>
          </a:xfrm>
        </p:spPr>
        <p:txBody>
          <a:bodyPr/>
          <a:lstStyle/>
          <a:p>
            <a:pPr indent="182563"/>
            <a:r>
              <a:rPr lang="zh-CN" altLang="en-US" sz="2800" dirty="0" smtClean="0">
                <a:latin typeface="+mn-ea"/>
                <a:ea typeface="+mn-ea"/>
              </a:rPr>
              <a:t>语法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700808"/>
            <a:ext cx="4040188" cy="3951288"/>
          </a:xfrm>
        </p:spPr>
        <p:txBody>
          <a:bodyPr>
            <a:normAutofit/>
          </a:bodyPr>
          <a:lstStyle/>
          <a:p>
            <a:pPr marL="0" indent="182563">
              <a:buNone/>
            </a:pPr>
            <a:r>
              <a:rPr lang="zh-CN" altLang="en-US" sz="2000" b="0" dirty="0" smtClean="0">
                <a:latin typeface="+mn-ea"/>
              </a:rPr>
              <a:t>选择器名称 选择符选择器名称</a:t>
            </a:r>
            <a:r>
              <a:rPr lang="en-US" altLang="zh-CN" sz="2000" b="0" dirty="0" smtClean="0">
                <a:latin typeface="+mn-ea"/>
              </a:rPr>
              <a:t>{</a:t>
            </a:r>
          </a:p>
          <a:p>
            <a:pPr marL="0" indent="715963">
              <a:buNone/>
            </a:pPr>
            <a:r>
              <a:rPr lang="zh-CN" altLang="en-US" sz="2000" b="0" dirty="0" smtClean="0">
                <a:latin typeface="+mn-ea"/>
              </a:rPr>
              <a:t>属性：值；</a:t>
            </a:r>
            <a:endParaRPr lang="en-US" altLang="zh-CN" sz="2000" b="0" dirty="0" smtClean="0">
              <a:latin typeface="+mn-ea"/>
            </a:endParaRPr>
          </a:p>
          <a:p>
            <a:pPr marL="0" indent="715963">
              <a:buNone/>
            </a:pPr>
            <a:r>
              <a:rPr lang="zh-CN" altLang="en-US" sz="2000" b="0" dirty="0" smtClean="0">
                <a:latin typeface="+mn-ea"/>
              </a:rPr>
              <a:t>属性：值；</a:t>
            </a:r>
            <a:endParaRPr lang="en-US" altLang="zh-CN" sz="2000" b="0" dirty="0">
              <a:latin typeface="+mn-ea"/>
            </a:endParaRPr>
          </a:p>
          <a:p>
            <a:pPr marL="0" indent="182563">
              <a:buNone/>
            </a:pPr>
            <a:r>
              <a:rPr lang="en-US" altLang="zh-CN" sz="2000" b="0" dirty="0" smtClean="0">
                <a:latin typeface="+mn-ea"/>
              </a:rPr>
              <a:t>}</a:t>
            </a:r>
          </a:p>
          <a:p>
            <a:pPr marL="0" indent="182563">
              <a:buNone/>
            </a:pPr>
            <a:r>
              <a:rPr lang="zh-CN" altLang="en-US" sz="2000" b="0" dirty="0" smtClean="0">
                <a:latin typeface="+mn-ea"/>
              </a:rPr>
              <a:t>例如：</a:t>
            </a:r>
            <a:endParaRPr lang="en-US" altLang="zh-CN" sz="2000" b="0" dirty="0" smtClean="0">
              <a:latin typeface="+mn-ea"/>
            </a:endParaRPr>
          </a:p>
          <a:p>
            <a:pPr marL="0" indent="182563">
              <a:buNone/>
            </a:pPr>
            <a:r>
              <a:rPr lang="en-US" altLang="zh-CN" sz="2000" b="0" dirty="0">
                <a:latin typeface="+mn-ea"/>
              </a:rPr>
              <a:t>d</a:t>
            </a:r>
            <a:r>
              <a:rPr lang="en-US" altLang="zh-CN" sz="2000" b="0" dirty="0" smtClean="0">
                <a:latin typeface="+mn-ea"/>
              </a:rPr>
              <a:t>iv{</a:t>
            </a:r>
          </a:p>
          <a:p>
            <a:pPr marL="0" indent="715963">
              <a:buNone/>
            </a:pPr>
            <a:r>
              <a:rPr lang="en-US" altLang="zh-CN" sz="2000" b="0" dirty="0" smtClean="0">
                <a:latin typeface="+mn-ea"/>
              </a:rPr>
              <a:t>color: #</a:t>
            </a:r>
            <a:r>
              <a:rPr lang="en-US" altLang="zh-CN" sz="2000" b="0" dirty="0" err="1" smtClean="0">
                <a:latin typeface="+mn-ea"/>
              </a:rPr>
              <a:t>fff</a:t>
            </a:r>
            <a:r>
              <a:rPr lang="en-US" altLang="zh-CN" sz="2000" b="0" dirty="0" smtClean="0">
                <a:latin typeface="+mn-ea"/>
              </a:rPr>
              <a:t>;</a:t>
            </a:r>
          </a:p>
          <a:p>
            <a:pPr marL="0" indent="715963">
              <a:buNone/>
            </a:pPr>
            <a:r>
              <a:rPr lang="en-US" altLang="zh-CN" sz="2000" b="0" dirty="0" smtClean="0">
                <a:latin typeface="+mn-ea"/>
              </a:rPr>
              <a:t>font-size:10px;</a:t>
            </a:r>
            <a:endParaRPr lang="en-US" altLang="zh-CN" sz="2000" b="0" dirty="0">
              <a:latin typeface="+mn-ea"/>
            </a:endParaRPr>
          </a:p>
          <a:p>
            <a:pPr marL="0" indent="182563">
              <a:buNone/>
            </a:pPr>
            <a:r>
              <a:rPr lang="en-US" altLang="zh-CN" sz="2000" b="0" dirty="0" smtClean="0">
                <a:latin typeface="+mn-ea"/>
              </a:rPr>
              <a:t>}</a:t>
            </a:r>
            <a:endParaRPr lang="zh-CN" altLang="en-US" sz="2000" b="0" dirty="0">
              <a:latin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0016" y="1152168"/>
            <a:ext cx="3200400" cy="5486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类型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544392" cy="3108960"/>
          </a:xfrm>
        </p:spPr>
        <p:txBody>
          <a:bodyPr/>
          <a:lstStyle/>
          <a:p>
            <a:pPr marL="457200" lvl="1" indent="-365125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后代选择器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 F (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选择父元素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的所有后代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457200" lvl="1" indent="-365125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子选择器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E&gt;F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选择</a:t>
            </a:r>
            <a:r>
              <a:rPr lang="en-US" altLang="zh-CN" dirty="0" smtClean="0">
                <a:latin typeface="+mn-ea"/>
              </a:rPr>
              <a:t>E</a:t>
            </a:r>
            <a:r>
              <a:rPr lang="zh-CN" altLang="en-US" dirty="0" smtClean="0">
                <a:latin typeface="+mn-ea"/>
              </a:rPr>
              <a:t>元素的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457200" lvl="1" indent="-365125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相邻兄弟</a:t>
            </a:r>
            <a:r>
              <a:rPr lang="zh-CN" altLang="en-US" dirty="0" smtClean="0">
                <a:latin typeface="+mn-ea"/>
              </a:rPr>
              <a:t>选择器 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E+F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457200" lvl="1" indent="-365125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通用兄弟选择器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E~F 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104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88072"/>
            <a:ext cx="7520940" cy="548640"/>
          </a:xfrm>
        </p:spPr>
        <p:txBody>
          <a:bodyPr/>
          <a:lstStyle/>
          <a:p>
            <a:pPr algn="l"/>
            <a:r>
              <a:rPr lang="en-US" altLang="zh-CN" dirty="0"/>
              <a:t>CSS</a:t>
            </a:r>
            <a:r>
              <a:rPr lang="en-US" altLang="zh-CN" sz="3200" dirty="0"/>
              <a:t>3 </a:t>
            </a:r>
            <a:r>
              <a:rPr lang="zh-CN" altLang="en-US" sz="3200" dirty="0"/>
              <a:t>选择器</a:t>
            </a:r>
            <a:r>
              <a:rPr lang="en-US" altLang="zh-CN" dirty="0"/>
              <a:t>——</a:t>
            </a:r>
            <a:r>
              <a:rPr lang="zh-CN" altLang="en-US" dirty="0"/>
              <a:t>伪类选择器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83568" y="908720"/>
            <a:ext cx="3200400" cy="5486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语法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1812" y="1484784"/>
            <a:ext cx="4040188" cy="3951288"/>
          </a:xfrm>
        </p:spPr>
        <p:txBody>
          <a:bodyPr>
            <a:normAutofit/>
          </a:bodyPr>
          <a:lstStyle/>
          <a:p>
            <a:pPr marL="0" indent="182563">
              <a:buNone/>
            </a:pPr>
            <a:r>
              <a:rPr lang="zh-CN" altLang="en-US" sz="2000" b="0" dirty="0" smtClean="0">
                <a:latin typeface="+mn-ea"/>
              </a:rPr>
              <a:t>：选择器名称 </a:t>
            </a:r>
            <a:r>
              <a:rPr lang="en-US" altLang="zh-CN" sz="2000" b="0" dirty="0" smtClean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000" b="0" dirty="0" smtClean="0">
                <a:latin typeface="+mn-ea"/>
              </a:rPr>
              <a:t>	</a:t>
            </a:r>
            <a:r>
              <a:rPr lang="zh-CN" altLang="en-US" sz="2000" b="0" dirty="0" smtClean="0">
                <a:latin typeface="+mn-ea"/>
              </a:rPr>
              <a:t>属性：值；</a:t>
            </a:r>
            <a:endParaRPr lang="en-US" altLang="zh-CN" sz="20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+mn-ea"/>
              </a:rPr>
              <a:t>	</a:t>
            </a:r>
            <a:r>
              <a:rPr lang="zh-CN" altLang="en-US" sz="2000" b="0" dirty="0" smtClean="0">
                <a:latin typeface="+mn-ea"/>
              </a:rPr>
              <a:t>属性：值；</a:t>
            </a:r>
            <a:endParaRPr lang="en-US" altLang="zh-CN" sz="2000" b="0" dirty="0">
              <a:latin typeface="+mn-ea"/>
            </a:endParaRPr>
          </a:p>
          <a:p>
            <a:pPr marL="0" indent="182563">
              <a:buNone/>
            </a:pPr>
            <a:r>
              <a:rPr lang="en-US" altLang="zh-CN" sz="2000" b="0" dirty="0" smtClean="0">
                <a:latin typeface="+mn-ea"/>
              </a:rPr>
              <a:t>}</a:t>
            </a:r>
          </a:p>
          <a:p>
            <a:pPr marL="457200" lvl="1" indent="0">
              <a:buNone/>
            </a:pPr>
            <a:r>
              <a:rPr lang="en-US" altLang="zh-CN" sz="1600" dirty="0"/>
              <a:t>:hover</a:t>
            </a:r>
          </a:p>
          <a:p>
            <a:pPr marL="457200" lvl="1" indent="0">
              <a:buNone/>
            </a:pPr>
            <a:r>
              <a:rPr lang="en-US" altLang="zh-CN" sz="1600" dirty="0"/>
              <a:t>:active</a:t>
            </a:r>
          </a:p>
          <a:p>
            <a:pPr marL="457200" lvl="1" indent="0">
              <a:buNone/>
            </a:pPr>
            <a:r>
              <a:rPr lang="en-US" altLang="zh-CN" sz="1600" dirty="0"/>
              <a:t>:visited</a:t>
            </a:r>
          </a:p>
          <a:p>
            <a:pPr marL="457200" lvl="1" indent="0">
              <a:buNone/>
            </a:pPr>
            <a:r>
              <a:rPr lang="en-US" altLang="zh-CN" sz="1600" dirty="0"/>
              <a:t>:focus</a:t>
            </a:r>
          </a:p>
          <a:p>
            <a:pPr marL="457200" lvl="1" indent="0">
              <a:buNone/>
            </a:pPr>
            <a:r>
              <a:rPr lang="en-US" altLang="zh-CN" sz="1600" dirty="0"/>
              <a:t>:first-child</a:t>
            </a:r>
          </a:p>
          <a:p>
            <a:pPr marL="457200" lvl="1" indent="0">
              <a:buNone/>
            </a:pPr>
            <a:r>
              <a:rPr lang="en-US" altLang="zh-CN" sz="1600" dirty="0"/>
              <a:t>:</a:t>
            </a:r>
            <a:r>
              <a:rPr lang="en-US" altLang="zh-CN" sz="1600" dirty="0" err="1"/>
              <a:t>lang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:target </a:t>
            </a:r>
            <a:r>
              <a:rPr lang="zh-CN" altLang="en-US" sz="1600" dirty="0"/>
              <a:t>目标为类选择器</a:t>
            </a:r>
            <a:endParaRPr lang="en-US" altLang="zh-CN" sz="1600" dirty="0"/>
          </a:p>
          <a:p>
            <a:pPr marL="0" indent="182563">
              <a:buNone/>
            </a:pPr>
            <a:endParaRPr lang="en-US" altLang="zh-CN" sz="2000" b="0" dirty="0" smtClean="0">
              <a:latin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0016" y="864136"/>
            <a:ext cx="3200400" cy="5486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类型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0016" y="1400160"/>
            <a:ext cx="3200400" cy="354100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:link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Nth</a:t>
            </a:r>
            <a:r>
              <a:rPr lang="zh-CN" altLang="en-US" sz="7200" b="0" dirty="0" smtClean="0">
                <a:latin typeface="+mn-ea"/>
              </a:rPr>
              <a:t>选择器</a:t>
            </a:r>
            <a:endParaRPr lang="en-US" altLang="zh-CN" sz="7200" b="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7200" b="0" dirty="0" smtClean="0">
                <a:latin typeface="+mn-ea"/>
              </a:rPr>
              <a:t>：</a:t>
            </a:r>
            <a:r>
              <a:rPr lang="en-US" altLang="zh-CN" sz="7200" b="0" dirty="0" smtClean="0">
                <a:latin typeface="+mn-ea"/>
              </a:rPr>
              <a:t>first-child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:last-child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:nth-child()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:nth-last-child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:nth-of-type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:not()    </a:t>
            </a:r>
            <a:r>
              <a:rPr lang="zh-CN" altLang="en-US" sz="7200" b="0" dirty="0" smtClean="0">
                <a:latin typeface="+mn-ea"/>
              </a:rPr>
              <a:t>过滤某些元素</a:t>
            </a:r>
            <a:endParaRPr lang="en-US" altLang="zh-CN" sz="7200" b="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7200" b="0" dirty="0">
                <a:latin typeface="+mn-ea"/>
              </a:rPr>
              <a:t>f</a:t>
            </a:r>
            <a:r>
              <a:rPr lang="en-US" altLang="zh-CN" sz="7200" b="0" dirty="0" smtClean="0">
                <a:latin typeface="+mn-ea"/>
              </a:rPr>
              <a:t>irst-line</a:t>
            </a:r>
          </a:p>
          <a:p>
            <a:pPr marL="0" indent="0">
              <a:buNone/>
            </a:pPr>
            <a:r>
              <a:rPr lang="en-US" altLang="zh-CN" sz="7200" b="0" dirty="0">
                <a:latin typeface="+mn-ea"/>
              </a:rPr>
              <a:t>f</a:t>
            </a:r>
            <a:r>
              <a:rPr lang="en-US" altLang="zh-CN" sz="7200" b="0" dirty="0" smtClean="0">
                <a:latin typeface="+mn-ea"/>
              </a:rPr>
              <a:t>irst-letter</a:t>
            </a:r>
          </a:p>
          <a:p>
            <a:pPr marL="0" indent="0">
              <a:buNone/>
            </a:pPr>
            <a:r>
              <a:rPr lang="en-US" altLang="zh-CN" sz="7200" b="0" dirty="0">
                <a:latin typeface="+mn-ea"/>
              </a:rPr>
              <a:t>b</a:t>
            </a:r>
            <a:r>
              <a:rPr lang="en-US" altLang="zh-CN" sz="7200" b="0" dirty="0" smtClean="0">
                <a:latin typeface="+mn-ea"/>
              </a:rPr>
              <a:t>efore</a:t>
            </a:r>
          </a:p>
          <a:p>
            <a:pPr marL="0" indent="0">
              <a:buNone/>
            </a:pPr>
            <a:r>
              <a:rPr lang="en-US" altLang="zh-CN" sz="7200" b="0" dirty="0" smtClean="0">
                <a:latin typeface="+mn-ea"/>
              </a:rPr>
              <a:t>after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520940" cy="548640"/>
          </a:xfrm>
        </p:spPr>
        <p:txBody>
          <a:bodyPr/>
          <a:lstStyle/>
          <a:p>
            <a:pPr algn="l"/>
            <a:r>
              <a:rPr lang="en-US" altLang="zh-CN" sz="3200" dirty="0" smtClean="0"/>
              <a:t>CSS3 </a:t>
            </a:r>
            <a:r>
              <a:rPr lang="zh-CN" altLang="en-US" sz="3200" dirty="0" smtClean="0"/>
              <a:t>选择器</a:t>
            </a:r>
            <a:r>
              <a:rPr lang="en-US" altLang="zh-CN" sz="3200" dirty="0" smtClean="0"/>
              <a:t>——</a:t>
            </a:r>
            <a:r>
              <a:rPr lang="zh-CN" altLang="en-US" dirty="0" smtClean="0"/>
              <a:t>属性选择器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11560" y="908720"/>
            <a:ext cx="3200400" cy="5486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语法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03820" y="1556792"/>
            <a:ext cx="4040188" cy="395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0" dirty="0" smtClean="0"/>
              <a:t>元素名字</a:t>
            </a:r>
            <a:r>
              <a:rPr lang="en-US" altLang="zh-CN" sz="2000" b="0" dirty="0" smtClean="0"/>
              <a:t>【</a:t>
            </a:r>
            <a:r>
              <a:rPr lang="zh-CN" altLang="en-US" sz="2000" b="0" dirty="0" smtClean="0"/>
              <a:t>元素类型</a:t>
            </a:r>
            <a:r>
              <a:rPr lang="en-US" altLang="zh-CN" sz="2000" b="0" dirty="0" smtClean="0"/>
              <a:t>=</a:t>
            </a:r>
            <a:r>
              <a:rPr lang="zh-CN" altLang="en-US" sz="2000" b="0" dirty="0" smtClean="0"/>
              <a:t>“类型名字”</a:t>
            </a:r>
            <a:r>
              <a:rPr lang="en-US" altLang="zh-CN" sz="2000" b="0" dirty="0" smtClean="0"/>
              <a:t>】</a:t>
            </a:r>
            <a:r>
              <a:rPr lang="zh-CN" altLang="en-US" sz="2000" b="0" dirty="0" smtClean="0"/>
              <a:t>：选择器名字</a:t>
            </a:r>
            <a:r>
              <a:rPr lang="en-US" altLang="zh-CN" sz="2000" b="0" dirty="0" smtClean="0"/>
              <a:t>{</a:t>
            </a:r>
          </a:p>
          <a:p>
            <a:pPr marL="0" indent="0"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属性：值；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	</a:t>
            </a:r>
            <a:r>
              <a:rPr lang="zh-CN" altLang="en-US" sz="2000" b="0" dirty="0" smtClean="0"/>
              <a:t>属性：值；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}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99992" y="908720"/>
            <a:ext cx="3200400" cy="54864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类型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467944" y="1628800"/>
            <a:ext cx="3200400" cy="3108960"/>
          </a:xfrm>
        </p:spPr>
        <p:txBody>
          <a:bodyPr/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]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=“value”]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~=“value”]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^=“value”]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$=“value”]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*=“value”]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 smtClean="0"/>
              <a:t>E[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|=“value”]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520940" cy="548640"/>
          </a:xfrm>
        </p:spPr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indent="-250825" latinLnBrk="1"/>
            <a:r>
              <a:rPr lang="en-US" altLang="zh-CN" sz="1900" b="0" dirty="0" smtClean="0"/>
              <a:t>Margin</a:t>
            </a:r>
            <a:r>
              <a:rPr lang="en-US" altLang="zh-CN" sz="1900" b="0" dirty="0"/>
              <a:t>(</a:t>
            </a:r>
            <a:r>
              <a:rPr lang="zh-CN" altLang="en-US" sz="1900" b="0" dirty="0"/>
              <a:t>外边距</a:t>
            </a:r>
            <a:r>
              <a:rPr lang="en-US" altLang="zh-CN" sz="1900" b="0" dirty="0"/>
              <a:t>)</a:t>
            </a:r>
            <a:r>
              <a:rPr lang="zh-CN" altLang="en-US" sz="1900" b="0" dirty="0"/>
              <a:t> </a:t>
            </a:r>
            <a:r>
              <a:rPr lang="en-US" altLang="zh-CN" sz="1900" b="0" dirty="0"/>
              <a:t>- </a:t>
            </a:r>
            <a:r>
              <a:rPr lang="zh-CN" altLang="en-US" sz="1900" b="0" dirty="0"/>
              <a:t>清除边框外的区域，外边距是透明的。</a:t>
            </a:r>
          </a:p>
          <a:p>
            <a:pPr indent="-250825" latinLnBrk="1"/>
            <a:r>
              <a:rPr lang="en-US" altLang="zh-CN" sz="1900" b="0" dirty="0"/>
              <a:t>Border(</a:t>
            </a:r>
            <a:r>
              <a:rPr lang="zh-CN" altLang="en-US" sz="1900" b="0" dirty="0"/>
              <a:t>边框</a:t>
            </a:r>
            <a:r>
              <a:rPr lang="en-US" altLang="zh-CN" sz="1900" b="0" dirty="0"/>
              <a:t>)</a:t>
            </a:r>
            <a:r>
              <a:rPr lang="zh-CN" altLang="en-US" sz="1900" b="0" dirty="0"/>
              <a:t> </a:t>
            </a:r>
            <a:r>
              <a:rPr lang="en-US" altLang="zh-CN" sz="1900" b="0" dirty="0"/>
              <a:t>- </a:t>
            </a:r>
            <a:r>
              <a:rPr lang="zh-CN" altLang="en-US" sz="1900" b="0" dirty="0"/>
              <a:t>围绕在内边距和内容外的边框。</a:t>
            </a:r>
          </a:p>
          <a:p>
            <a:pPr indent="-250825" latinLnBrk="1"/>
            <a:r>
              <a:rPr lang="en-US" altLang="zh-CN" sz="1900" b="0" dirty="0"/>
              <a:t>Padding(</a:t>
            </a:r>
            <a:r>
              <a:rPr lang="zh-CN" altLang="en-US" sz="1900" b="0" dirty="0"/>
              <a:t>内边距</a:t>
            </a:r>
            <a:r>
              <a:rPr lang="en-US" altLang="zh-CN" sz="1900" b="0" dirty="0"/>
              <a:t>)</a:t>
            </a:r>
            <a:r>
              <a:rPr lang="zh-CN" altLang="en-US" sz="1900" b="0" dirty="0"/>
              <a:t> </a:t>
            </a:r>
            <a:r>
              <a:rPr lang="en-US" altLang="zh-CN" sz="1900" b="0" dirty="0"/>
              <a:t>- </a:t>
            </a:r>
            <a:r>
              <a:rPr lang="zh-CN" altLang="en-US" sz="1900" b="0" dirty="0"/>
              <a:t>清除内容周围的区域，内边距是透明的。</a:t>
            </a:r>
          </a:p>
          <a:p>
            <a:pPr indent="-250825" latinLnBrk="1"/>
            <a:r>
              <a:rPr lang="en-US" altLang="zh-CN" sz="1900" b="0" dirty="0"/>
              <a:t>Content(</a:t>
            </a:r>
            <a:r>
              <a:rPr lang="zh-CN" altLang="en-US" sz="1900" b="0" dirty="0"/>
              <a:t>内容</a:t>
            </a:r>
            <a:r>
              <a:rPr lang="en-US" altLang="zh-CN" sz="1900" b="0" dirty="0"/>
              <a:t>)</a:t>
            </a:r>
            <a:r>
              <a:rPr lang="zh-CN" altLang="en-US" sz="1900" b="0" dirty="0"/>
              <a:t> </a:t>
            </a:r>
            <a:r>
              <a:rPr lang="en-US" altLang="zh-CN" sz="1900" b="0" dirty="0"/>
              <a:t>- </a:t>
            </a:r>
            <a:r>
              <a:rPr lang="zh-CN" altLang="en-US" sz="1900" b="0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64704"/>
            <a:ext cx="456329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4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520940" cy="548640"/>
          </a:xfrm>
        </p:spPr>
        <p:txBody>
          <a:bodyPr/>
          <a:lstStyle/>
          <a:p>
            <a:r>
              <a:rPr lang="en-US" altLang="zh-CN" dirty="0" smtClean="0"/>
              <a:t>Css3——</a:t>
            </a:r>
            <a:r>
              <a:rPr lang="zh-CN" altLang="en-US" dirty="0" smtClean="0"/>
              <a:t>解决边框塌陷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01279"/>
            <a:ext cx="7520940" cy="357984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800" b="0" dirty="0" smtClean="0">
                <a:latin typeface="+mn-ea"/>
              </a:rPr>
              <a:t>浮动元素后加空</a:t>
            </a:r>
            <a:r>
              <a:rPr lang="en-US" altLang="zh-CN" sz="1800" b="0" dirty="0" smtClean="0">
                <a:latin typeface="+mn-ea"/>
              </a:rPr>
              <a:t>div</a:t>
            </a:r>
          </a:p>
          <a:p>
            <a:pPr>
              <a:buFont typeface="+mj-lt"/>
              <a:buAutoNum type="arabicPeriod"/>
            </a:pPr>
            <a:r>
              <a:rPr lang="zh-CN" altLang="en-US" sz="1800" b="0" dirty="0" smtClean="0">
                <a:latin typeface="+mn-ea"/>
              </a:rPr>
              <a:t>设置父元素高度</a:t>
            </a:r>
            <a:endParaRPr lang="en-US" altLang="zh-CN" sz="1800" b="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>
                <a:latin typeface="+mn-ea"/>
              </a:rPr>
              <a:t>父</a:t>
            </a:r>
            <a:r>
              <a:rPr lang="zh-CN" altLang="en-US" sz="1800" b="0" dirty="0" smtClean="0">
                <a:latin typeface="+mn-ea"/>
              </a:rPr>
              <a:t>元素后添加</a:t>
            </a:r>
            <a:r>
              <a:rPr lang="en-US" altLang="zh-CN" sz="1800" b="0" dirty="0" smtClean="0">
                <a:latin typeface="+mn-ea"/>
              </a:rPr>
              <a:t>overflow</a:t>
            </a:r>
            <a:r>
              <a:rPr lang="zh-CN" altLang="en-US" sz="1800" b="0" dirty="0" smtClean="0">
                <a:latin typeface="+mn-ea"/>
              </a:rPr>
              <a:t>属性</a:t>
            </a:r>
            <a:endParaRPr lang="en-US" altLang="zh-CN" sz="1800" b="0" dirty="0">
              <a:latin typeface="+mn-ea"/>
            </a:endParaRPr>
          </a:p>
          <a:p>
            <a:pPr marL="0" indent="365125"/>
            <a:r>
              <a:rPr lang="en-US" altLang="zh-CN" sz="1800" b="0" dirty="0" err="1" smtClean="0">
                <a:latin typeface="+mn-ea"/>
              </a:rPr>
              <a:t>Overflow:hidden</a:t>
            </a:r>
            <a:endParaRPr lang="en-US" altLang="zh-CN" sz="1800" b="0" dirty="0" smtClean="0">
              <a:latin typeface="+mn-ea"/>
            </a:endParaRPr>
          </a:p>
          <a:p>
            <a:pPr marL="0" indent="0"/>
            <a:r>
              <a:rPr lang="en-US" altLang="zh-CN" sz="1800" b="0" dirty="0" smtClean="0">
                <a:latin typeface="+mn-ea"/>
              </a:rPr>
              <a:t>4. </a:t>
            </a:r>
            <a:r>
              <a:rPr lang="zh-CN" altLang="en-US" sz="1800" b="0" dirty="0" smtClean="0">
                <a:latin typeface="+mn-ea"/>
              </a:rPr>
              <a:t>父级添加伪类</a:t>
            </a:r>
            <a:r>
              <a:rPr lang="en-US" altLang="zh-CN" sz="1800" b="0" dirty="0">
                <a:latin typeface="+mn-ea"/>
              </a:rPr>
              <a:t>.</a:t>
            </a:r>
            <a:r>
              <a:rPr lang="en-US" altLang="zh-CN" sz="1800" b="0" dirty="0" smtClean="0">
                <a:latin typeface="+mn-ea"/>
              </a:rPr>
              <a:t>after</a:t>
            </a:r>
          </a:p>
          <a:p>
            <a:pPr marL="0" indent="365125"/>
            <a:r>
              <a:rPr lang="en-US" altLang="zh-CN" sz="1800" dirty="0" smtClean="0">
                <a:latin typeface="+mn-ea"/>
              </a:rPr>
              <a:t>.</a:t>
            </a:r>
            <a:r>
              <a:rPr lang="en-US" altLang="zh-CN" sz="1800" b="0" dirty="0" err="1" smtClean="0">
                <a:latin typeface="+mn-ea"/>
              </a:rPr>
              <a:t>clear:after</a:t>
            </a:r>
            <a:r>
              <a:rPr lang="en-US" altLang="zh-CN" sz="1800" b="0" dirty="0" smtClean="0">
                <a:latin typeface="+mn-ea"/>
              </a:rPr>
              <a:t>{</a:t>
            </a:r>
          </a:p>
          <a:p>
            <a:pPr marL="236538" lvl="2" indent="846138">
              <a:buNone/>
            </a:pPr>
            <a:r>
              <a:rPr lang="en-US" altLang="zh-CN" sz="1800" dirty="0" smtClean="0">
                <a:latin typeface="+mn-ea"/>
              </a:rPr>
              <a:t>content:” ”;</a:t>
            </a:r>
          </a:p>
          <a:p>
            <a:pPr marL="236538" lvl="2" indent="846138">
              <a:buNone/>
            </a:pPr>
            <a:r>
              <a:rPr lang="en-US" altLang="zh-CN" sz="1800" dirty="0" err="1" smtClean="0">
                <a:latin typeface="+mn-ea"/>
              </a:rPr>
              <a:t>display:block</a:t>
            </a:r>
            <a:r>
              <a:rPr lang="en-US" altLang="zh-CN" sz="1800" dirty="0" smtClean="0">
                <a:latin typeface="+mn-ea"/>
              </a:rPr>
              <a:t>;</a:t>
            </a:r>
          </a:p>
          <a:p>
            <a:pPr marL="236538" lvl="2" indent="846138">
              <a:buNone/>
            </a:pPr>
            <a:r>
              <a:rPr lang="en-US" altLang="zh-CN" sz="1800" dirty="0" err="1" smtClean="0">
                <a:latin typeface="+mn-ea"/>
              </a:rPr>
              <a:t>Clear:both</a:t>
            </a:r>
            <a:r>
              <a:rPr lang="en-US" altLang="zh-CN" sz="1800" dirty="0" smtClean="0">
                <a:latin typeface="+mn-ea"/>
              </a:rPr>
              <a:t>;</a:t>
            </a:r>
            <a:endParaRPr lang="en-US" altLang="zh-CN" sz="1800" dirty="0">
              <a:latin typeface="+mn-ea"/>
            </a:endParaRPr>
          </a:p>
          <a:p>
            <a:pPr marL="236538" lvl="2" indent="296863">
              <a:buNone/>
            </a:pPr>
            <a:r>
              <a:rPr lang="en-US" altLang="zh-CN" sz="1800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Css3——</a:t>
            </a:r>
            <a:r>
              <a:rPr lang="zh-CN" altLang="en-US" dirty="0" smtClean="0"/>
              <a:t>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过渡是元素从一种样式逐渐改变为另一种的效果。</a:t>
            </a:r>
          </a:p>
          <a:p>
            <a:r>
              <a:rPr lang="zh-CN" altLang="en-US" dirty="0"/>
              <a:t>要实现这一点，必须规定两项内容：</a:t>
            </a:r>
          </a:p>
          <a:p>
            <a:r>
              <a:rPr lang="zh-CN" altLang="en-US" dirty="0"/>
              <a:t>规定您希望把效果添加到哪个 </a:t>
            </a:r>
            <a:r>
              <a:rPr lang="en-US" altLang="zh-CN" dirty="0"/>
              <a:t>CSS </a:t>
            </a:r>
            <a:r>
              <a:rPr lang="zh-CN" altLang="en-US" dirty="0"/>
              <a:t>属性上</a:t>
            </a:r>
          </a:p>
          <a:p>
            <a:r>
              <a:rPr lang="zh-CN" altLang="en-US" dirty="0"/>
              <a:t>规定效果的时长</a:t>
            </a:r>
          </a:p>
          <a:p>
            <a:r>
              <a:rPr lang="en-US" altLang="zh-CN" dirty="0" smtClean="0"/>
              <a:t>transition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7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角度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Words>506</Words>
  <Application>Microsoft Office PowerPoint</Application>
  <PresentationFormat>全屏显示(4:3)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角度</vt:lpstr>
      <vt:lpstr>CSS3    HTML5</vt:lpstr>
      <vt:lpstr>CSS3 特性</vt:lpstr>
      <vt:lpstr>CSS3 选择器——基础选择器</vt:lpstr>
      <vt:lpstr>CSS3 选择器——层次选择器</vt:lpstr>
      <vt:lpstr>CSS3 选择器——伪类选择器</vt:lpstr>
      <vt:lpstr>CSS3 选择器——属性选择器</vt:lpstr>
      <vt:lpstr>CSS3 盒模型</vt:lpstr>
      <vt:lpstr>Css3——解决边框塌陷</vt:lpstr>
      <vt:lpstr>Css3——过渡</vt:lpstr>
      <vt:lpstr>Css3动画</vt:lpstr>
      <vt:lpstr>CSS3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Win10</dc:creator>
  <cp:lastModifiedBy>Win10</cp:lastModifiedBy>
  <cp:revision>20</cp:revision>
  <dcterms:created xsi:type="dcterms:W3CDTF">2019-07-21T14:19:53Z</dcterms:created>
  <dcterms:modified xsi:type="dcterms:W3CDTF">2019-07-23T15:51:20Z</dcterms:modified>
</cp:coreProperties>
</file>