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0"/>
  </p:notesMasterIdLst>
  <p:sldIdLst>
    <p:sldId id="256" r:id="rId2"/>
    <p:sldId id="257" r:id="rId3"/>
    <p:sldId id="262" r:id="rId4"/>
    <p:sldId id="258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4ABD7-C57A-4ECE-8D01-5FC2F86B0547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188DF-B08E-4BED-BF98-BD01B4859D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06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63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85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30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2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46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273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0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617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0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26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04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6164-8E8D-41EB-AEC8-00006475EE30}" type="datetimeFigureOut">
              <a:rPr lang="ru-RU" smtClean="0"/>
              <a:t>13.12.2019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7118B-4D06-4872-9E6C-F4C873C9D2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35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54DCA-2992-4259-BC29-0418714A6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095" y="272774"/>
            <a:ext cx="11396870" cy="175260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Технологии и модели управления проектами  в программных системах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B004C4-B603-45B0-B9DB-71FBC9756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991" y="2660373"/>
            <a:ext cx="10774018" cy="3528392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Разработка проекта «Скрипт для просмотра игровой информации о персонаже игры </a:t>
            </a:r>
            <a:r>
              <a:rPr lang="en-US" sz="3200" dirty="0"/>
              <a:t>“</a:t>
            </a:r>
            <a:r>
              <a:rPr lang="ru-RU" sz="3200" dirty="0"/>
              <a:t>В окопе</a:t>
            </a:r>
            <a:r>
              <a:rPr lang="en-US" sz="3200" dirty="0"/>
              <a:t>”</a:t>
            </a:r>
            <a:r>
              <a:rPr lang="ru-RU" sz="3200" dirty="0"/>
              <a:t>»</a:t>
            </a:r>
          </a:p>
          <a:p>
            <a:endParaRPr lang="ru-RU" sz="3200" dirty="0"/>
          </a:p>
          <a:p>
            <a:pPr algn="r"/>
            <a:r>
              <a:rPr lang="ru-RU" sz="3200" dirty="0"/>
              <a:t>Абдулина Инесса ЕТ-413</a:t>
            </a:r>
            <a:br>
              <a:rPr lang="ru-RU" sz="3200" dirty="0"/>
            </a:br>
            <a:r>
              <a:rPr lang="ru-RU" sz="3200" dirty="0" err="1"/>
              <a:t>Велисевич</a:t>
            </a:r>
            <a:r>
              <a:rPr lang="ru-RU" sz="3200" dirty="0"/>
              <a:t> Евгений ЕТ-413</a:t>
            </a:r>
          </a:p>
          <a:p>
            <a:pPr algn="r"/>
            <a:endParaRPr lang="ru-RU" sz="3200" dirty="0"/>
          </a:p>
          <a:p>
            <a:r>
              <a:rPr lang="ru-RU" sz="3200" dirty="0"/>
              <a:t>Челябинск, 2019</a:t>
            </a:r>
          </a:p>
        </p:txBody>
      </p:sp>
    </p:spTree>
    <p:extLst>
      <p:ext uri="{BB962C8B-B14F-4D97-AF65-F5344CB8AC3E}">
        <p14:creationId xmlns:p14="http://schemas.microsoft.com/office/powerpoint/2010/main" val="2605170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E77A08E-5C21-4DEB-9616-03DE4793F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183" y="275120"/>
            <a:ext cx="5287616" cy="5466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Скрипт для просмотра информации представляет собой удобный интерфейс, в котором представлен весь перечень игровых данных в наглядном виде. Предназначен для значительной экономии времени пользователей.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DE4719-AEF7-416E-89AD-0302C0289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628" y="150718"/>
            <a:ext cx="4494971" cy="65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7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7368E09-D247-4CB6-A02C-225AD9307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435"/>
            <a:ext cx="10515600" cy="5652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Сервер игры присылает информацию в очень непонятном и неудобном виде (</a:t>
            </a:r>
            <a:r>
              <a:rPr lang="en-US" dirty="0"/>
              <a:t>json-</a:t>
            </a:r>
            <a:r>
              <a:rPr lang="ru-RU" dirty="0"/>
              <a:t>массив), например:</a:t>
            </a:r>
          </a:p>
          <a:p>
            <a:pPr marL="0" indent="0">
              <a:buNone/>
            </a:pPr>
            <a:r>
              <a:rPr lang="ru-RU" dirty="0"/>
              <a:t>Часть ответа от сервера:</a:t>
            </a:r>
          </a:p>
          <a:p>
            <a:pPr marL="0" indent="0">
              <a:buNone/>
            </a:pPr>
            <a:r>
              <a:rPr lang="en-US" dirty="0"/>
              <a:t>"</a:t>
            </a:r>
            <a:r>
              <a:rPr lang="en-US" dirty="0" err="1"/>
              <a:t>expiring_resources</a:t>
            </a:r>
            <a:r>
              <a:rPr lang="en-US" dirty="0"/>
              <a:t>\":{\"</a:t>
            </a:r>
            <a:r>
              <a:rPr lang="en-US" dirty="0" err="1"/>
              <a:t>collection_receive</a:t>
            </a:r>
            <a:r>
              <a:rPr lang="en-US" dirty="0"/>
              <a:t>\":{\"amount\":3,\"time\":1575994339},\"</a:t>
            </a:r>
            <a:r>
              <a:rPr lang="en-US" dirty="0" err="1"/>
              <a:t>global_collection_receive</a:t>
            </a:r>
            <a:r>
              <a:rPr lang="en-US" dirty="0"/>
              <a:t>\":{\"amount\":4,\"time\":1575450461}},\"names\":{\"</a:t>
            </a:r>
            <a:r>
              <a:rPr lang="en-US" dirty="0" err="1"/>
              <a:t>battle_phrase</a:t>
            </a:r>
            <a:r>
              <a:rPr lang="en-US" dirty="0"/>
              <a:t>\":\"RETURN;\",\"</a:t>
            </a:r>
            <a:r>
              <a:rPr lang="en-US" dirty="0" err="1"/>
              <a:t>squad_name</a:t>
            </a:r>
            <a:r>
              <a:rPr lang="en-US" dirty="0"/>
              <a:t>\":\"@</a:t>
            </a:r>
            <a:r>
              <a:rPr lang="en-US" dirty="0" err="1"/>
              <a:t>ex_sirenia</a:t>
            </a:r>
            <a:r>
              <a:rPr lang="en-US" dirty="0"/>
              <a:t>\",\"</a:t>
            </a:r>
            <a:r>
              <a:rPr lang="en-US" dirty="0" err="1"/>
              <a:t>vote_phrase</a:t>
            </a:r>
            <a:r>
              <a:rPr lang="en-US" dirty="0"/>
              <a:t>\":\"RETURN;\"},\"</a:t>
            </a:r>
            <a:r>
              <a:rPr lang="en-US" dirty="0" err="1"/>
              <a:t>global_collection_wish_list</a:t>
            </a:r>
            <a:r>
              <a:rPr lang="en-US" dirty="0"/>
              <a:t>\":{\"281\":[\"4\"],\"333\":[\"5\"],\"360\":[\"2\",\"5\"],\"410\":[\"4\"]},\"</a:t>
            </a:r>
            <a:r>
              <a:rPr lang="en-US" dirty="0" err="1"/>
              <a:t>static_maximum_resources</a:t>
            </a:r>
            <a:r>
              <a:rPr lang="en-US" dirty="0"/>
              <a:t>\":{\"</a:t>
            </a:r>
            <a:r>
              <a:rPr lang="en-US" dirty="0" err="1"/>
              <a:t>srut</a:t>
            </a:r>
            <a:r>
              <a:rPr lang="en-US" dirty="0"/>
              <a:t>\":{\"amount\":9089,\"maximum\":9089}},\"</a:t>
            </a:r>
            <a:r>
              <a:rPr lang="en-US" dirty="0" err="1"/>
              <a:t>categorized_medal_slots</a:t>
            </a:r>
            <a:r>
              <a:rPr lang="en-US" dirty="0"/>
              <a:t>\":{\"0\":{\"category\":\"3\",\"group\":\"23\",\"medal\":\"1\"}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562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F6B8F8-7392-4A98-BF13-41DCF1BB9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966"/>
            <a:ext cx="10515600" cy="610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 подготовке к разработке проекта, были поставлены следующие задачи: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техническое задание согласно ГОСТ 34.602-89;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Подготовить программу приемки согласно ГОСТ 19.301-79;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</a:t>
            </a:r>
            <a:r>
              <a:rPr lang="en-US" dirty="0"/>
              <a:t>&gt;</a:t>
            </a:r>
            <a:r>
              <a:rPr lang="ru-RU" dirty="0"/>
              <a:t>600 строк кода, сделать </a:t>
            </a:r>
            <a:r>
              <a:rPr lang="en-US" dirty="0"/>
              <a:t>&gt;18</a:t>
            </a:r>
            <a:r>
              <a:rPr lang="ru-RU" dirty="0"/>
              <a:t> коммитов и </a:t>
            </a:r>
            <a:r>
              <a:rPr lang="en-US" dirty="0"/>
              <a:t>6</a:t>
            </a:r>
            <a:r>
              <a:rPr lang="ru-RU" dirty="0"/>
              <a:t> </a:t>
            </a:r>
            <a:r>
              <a:rPr lang="ru-RU" dirty="0" err="1"/>
              <a:t>мерджей</a:t>
            </a:r>
            <a:r>
              <a:rPr lang="ru-RU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Выполнить тестирование кода (покрытие </a:t>
            </a:r>
            <a:r>
              <a:rPr lang="en-US" dirty="0"/>
              <a:t>&gt;</a:t>
            </a:r>
            <a:r>
              <a:rPr lang="ru-RU" dirty="0"/>
              <a:t>80%)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Выполнить нагрузочное тестирование</a:t>
            </a:r>
            <a:r>
              <a:rPr lang="en-US" dirty="0"/>
              <a:t> (</a:t>
            </a:r>
            <a:r>
              <a:rPr lang="ru-RU" dirty="0"/>
              <a:t>выявить ограничения)</a:t>
            </a:r>
            <a:r>
              <a:rPr lang="en-US" dirty="0"/>
              <a:t>;</a:t>
            </a:r>
            <a:r>
              <a:rPr lang="ru-RU" dirty="0"/>
              <a:t> 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Разработать документацию (</a:t>
            </a:r>
            <a:r>
              <a:rPr lang="en-US" dirty="0"/>
              <a:t>&gt;5</a:t>
            </a:r>
            <a:r>
              <a:rPr lang="ru-RU" dirty="0"/>
              <a:t> </a:t>
            </a:r>
            <a:r>
              <a:rPr lang="en-US" dirty="0"/>
              <a:t>UML </a:t>
            </a:r>
            <a:r>
              <a:rPr lang="ru-RU" dirty="0"/>
              <a:t>диаграмм, </a:t>
            </a:r>
            <a:r>
              <a:rPr lang="ru-RU" dirty="0" err="1"/>
              <a:t>автогенерация</a:t>
            </a:r>
            <a:r>
              <a:rPr lang="ru-RU" dirty="0"/>
              <a:t> </a:t>
            </a:r>
            <a:r>
              <a:rPr lang="en-US" dirty="0"/>
              <a:t>&gt;95</a:t>
            </a:r>
            <a:r>
              <a:rPr lang="ru-RU" dirty="0"/>
              <a:t>% функций)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Рассчитать метрики кода</a:t>
            </a:r>
            <a:r>
              <a:rPr lang="en-US" dirty="0"/>
              <a:t> (&gt;26</a:t>
            </a:r>
            <a:r>
              <a:rPr lang="ru-RU" dirty="0"/>
              <a:t> метрик)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Достичь качество ПО </a:t>
            </a:r>
            <a:r>
              <a:rPr lang="ru-RU" dirty="0" err="1"/>
              <a:t>Maintainability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&gt;90%.</a:t>
            </a:r>
          </a:p>
        </p:txBody>
      </p:sp>
    </p:spTree>
    <p:extLst>
      <p:ext uri="{BB962C8B-B14F-4D97-AF65-F5344CB8AC3E}">
        <p14:creationId xmlns:p14="http://schemas.microsoft.com/office/powerpoint/2010/main" val="211135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CBB57F-7EC3-417F-BAA8-3D3A82346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8"/>
            <a:ext cx="10515600" cy="5651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ходе разработки проекта, были выполнены почти все формальные показатели: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Разработано техническое задание согласно ГОСТ 34.602-89;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Подготовлена программа приемки согласно ГОСТ 19.301-79;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Разработано </a:t>
            </a:r>
            <a:r>
              <a:rPr lang="en-US" dirty="0"/>
              <a:t>&gt;</a:t>
            </a:r>
            <a:r>
              <a:rPr lang="ru-RU" dirty="0"/>
              <a:t>900 строк кода, сделано </a:t>
            </a:r>
            <a:r>
              <a:rPr lang="en-US" dirty="0"/>
              <a:t>&gt;</a:t>
            </a:r>
            <a:r>
              <a:rPr lang="ru-RU" dirty="0"/>
              <a:t>40 коммитов и 10 </a:t>
            </a:r>
            <a:r>
              <a:rPr lang="ru-RU" dirty="0" err="1"/>
              <a:t>мерджей</a:t>
            </a:r>
            <a:r>
              <a:rPr lang="ru-RU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Выполнено тестирование кода (покрытие </a:t>
            </a:r>
            <a:r>
              <a:rPr lang="en-US" dirty="0"/>
              <a:t>&gt;</a:t>
            </a:r>
            <a:r>
              <a:rPr lang="ru-RU" dirty="0"/>
              <a:t>80%)</a:t>
            </a:r>
            <a:r>
              <a:rPr lang="en-US" dirty="0"/>
              <a:t>;</a:t>
            </a:r>
            <a:endParaRPr lang="ru-RU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Выполнено нагрузочное тестирование</a:t>
            </a:r>
            <a:r>
              <a:rPr lang="en-US" dirty="0"/>
              <a:t> (</a:t>
            </a:r>
            <a:r>
              <a:rPr lang="ru-RU" dirty="0"/>
              <a:t>выявлены ограничения)</a:t>
            </a:r>
            <a:r>
              <a:rPr lang="en-US" dirty="0"/>
              <a:t>;</a:t>
            </a:r>
            <a:r>
              <a:rPr lang="ru-RU" dirty="0"/>
              <a:t> 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Разработана документация (6 </a:t>
            </a:r>
            <a:r>
              <a:rPr lang="en-US" dirty="0"/>
              <a:t>UML </a:t>
            </a:r>
            <a:r>
              <a:rPr lang="ru-RU" dirty="0"/>
              <a:t>диаграмм, </a:t>
            </a:r>
            <a:r>
              <a:rPr lang="ru-RU" dirty="0" err="1"/>
              <a:t>автогенерация</a:t>
            </a:r>
            <a:r>
              <a:rPr lang="ru-RU" dirty="0"/>
              <a:t> </a:t>
            </a:r>
            <a:r>
              <a:rPr lang="en-US" dirty="0"/>
              <a:t>&gt;95</a:t>
            </a:r>
            <a:r>
              <a:rPr lang="ru-RU" dirty="0"/>
              <a:t>% функций)</a:t>
            </a:r>
            <a:r>
              <a:rPr lang="en-US" dirty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Рассчитаны метрики кода</a:t>
            </a:r>
            <a:r>
              <a:rPr lang="en-US" dirty="0"/>
              <a:t> (&gt;26</a:t>
            </a:r>
            <a:r>
              <a:rPr lang="ru-RU" dirty="0"/>
              <a:t> метрик).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26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BB6290F-748F-4BBB-85D9-E97E43AC6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7859709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Не удалось достичь одного показателя: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качество ПО </a:t>
            </a:r>
            <a:r>
              <a:rPr lang="ru-RU" dirty="0" err="1"/>
              <a:t>Maintainability</a:t>
            </a:r>
            <a:r>
              <a:rPr lang="ru-RU" dirty="0"/>
              <a:t> </a:t>
            </a:r>
            <a:r>
              <a:rPr lang="ru-RU" dirty="0" err="1"/>
              <a:t>Index</a:t>
            </a:r>
            <a:r>
              <a:rPr lang="ru-RU" dirty="0"/>
              <a:t> &gt;90%,</a:t>
            </a:r>
          </a:p>
          <a:p>
            <a:pPr marL="0" indent="0">
              <a:buNone/>
            </a:pPr>
            <a:r>
              <a:rPr lang="ru-RU" dirty="0"/>
              <a:t>Поскольку цикломатическая сложность кода в классе </a:t>
            </a:r>
            <a:r>
              <a:rPr lang="ru-RU" dirty="0" err="1"/>
              <a:t>Script</a:t>
            </a:r>
            <a:r>
              <a:rPr lang="ru-RU" dirty="0"/>
              <a:t> слишком велика, в коде присутствует слишком много методов именуемых как геттеры, а также из-за большого количества логических строк кода, по случаю разной структуры массивов. </a:t>
            </a:r>
          </a:p>
          <a:p>
            <a:pPr marL="0" indent="0">
              <a:buNone/>
            </a:pPr>
            <a:r>
              <a:rPr lang="ru-RU" dirty="0"/>
              <a:t>А разбить на несколько классов не получилось, потому что сломается структура кода.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FF42C3-3A86-4D3F-9E5B-554358D3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7909" y="365125"/>
            <a:ext cx="2965174" cy="332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91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CD4B5-31B3-4BC0-A520-967F8EE9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E923BD-A069-4683-A527-408EDD7E5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Вероятность отказа (надежность) составляет 0.0339.</a:t>
            </a:r>
          </a:p>
          <a:p>
            <a:pPr marL="0" indent="0">
              <a:buNone/>
            </a:pPr>
            <a:r>
              <a:rPr lang="ru-RU" dirty="0"/>
              <a:t>Это зависит от пропускной способности интернет-канала.</a:t>
            </a:r>
          </a:p>
          <a:p>
            <a:pPr marL="0" indent="0">
              <a:buNone/>
            </a:pPr>
            <a:r>
              <a:rPr lang="ru-RU" dirty="0"/>
              <a:t>Если игра будет недоступна (авария </a:t>
            </a:r>
            <a:r>
              <a:rPr lang="ru-RU"/>
              <a:t>или сбой) </a:t>
            </a:r>
            <a:r>
              <a:rPr lang="ru-RU" dirty="0"/>
              <a:t>– скрипт не сможет получить никакую игровую информацию и будет выдана ошибка загрузки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9134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A6AAE-D8E9-49F7-B479-DCC0BB556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10"/>
            <a:ext cx="10515600" cy="699400"/>
          </a:xfrm>
        </p:spPr>
        <p:txBody>
          <a:bodyPr/>
          <a:lstStyle/>
          <a:p>
            <a:pPr algn="ctr"/>
            <a:r>
              <a:rPr lang="ru-RU" dirty="0"/>
              <a:t>Графики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38B5C69-7D4C-45D1-88C9-D199A57C1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550" y="859810"/>
            <a:ext cx="7791450" cy="1504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FCE9DF-C599-42C0-8D18-BC158C8F1B21}"/>
              </a:ext>
            </a:extLst>
          </p:cNvPr>
          <p:cNvSpPr txBox="1"/>
          <p:nvPr/>
        </p:nvSpPr>
        <p:spPr>
          <a:xfrm>
            <a:off x="1832011" y="1242953"/>
            <a:ext cx="19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График коммитов: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447A6-0BC9-4BFD-9A40-65094EE8B052}"/>
              </a:ext>
            </a:extLst>
          </p:cNvPr>
          <p:cNvSpPr txBox="1"/>
          <p:nvPr/>
        </p:nvSpPr>
        <p:spPr>
          <a:xfrm>
            <a:off x="1772187" y="4353996"/>
            <a:ext cx="214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График активности: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761541F-FA9C-45CD-B2D8-7CDDE4FA5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683" y="2219325"/>
            <a:ext cx="7115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7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471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Технологии и модели управления проектами  в программных системах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Недостатки</vt:lpstr>
      <vt:lpstr>Графики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и модели управления в программных системах</dc:title>
  <dc:creator>Евгений</dc:creator>
  <cp:lastModifiedBy>Евгений</cp:lastModifiedBy>
  <cp:revision>12</cp:revision>
  <dcterms:created xsi:type="dcterms:W3CDTF">2019-12-11T16:26:40Z</dcterms:created>
  <dcterms:modified xsi:type="dcterms:W3CDTF">2019-12-13T16:05:47Z</dcterms:modified>
</cp:coreProperties>
</file>