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445D9-5331-487F-B600-3457CFC89CE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15489B0-657C-408E-9F52-9201DBBDCAE1}">
      <dgm:prSet/>
      <dgm:spPr/>
      <dgm:t>
        <a:bodyPr/>
        <a:lstStyle/>
        <a:p>
          <a:r>
            <a:rPr lang="ru-RU" dirty="0">
              <a:latin typeface="-apple-system"/>
            </a:rPr>
            <a:t>Студенты начинающие изучать высшую математику могут сталкиваться с проблемой изучения тем, связанных с матрицами на 1 курсе</a:t>
          </a:r>
          <a:endParaRPr lang="en-US" dirty="0">
            <a:latin typeface="-apple-system"/>
          </a:endParaRPr>
        </a:p>
      </dgm:t>
    </dgm:pt>
    <dgm:pt modelId="{1CF72693-3029-41F6-B89E-76FDB35AD0C2}" type="parTrans" cxnId="{5C2C2239-5B7C-4A57-8184-5189444D22BC}">
      <dgm:prSet/>
      <dgm:spPr/>
      <dgm:t>
        <a:bodyPr/>
        <a:lstStyle/>
        <a:p>
          <a:endParaRPr lang="en-US"/>
        </a:p>
      </dgm:t>
    </dgm:pt>
    <dgm:pt modelId="{03B19223-05E3-47F1-B13A-7F3B027550A0}" type="sibTrans" cxnId="{5C2C2239-5B7C-4A57-8184-5189444D22BC}">
      <dgm:prSet/>
      <dgm:spPr/>
      <dgm:t>
        <a:bodyPr/>
        <a:lstStyle/>
        <a:p>
          <a:endParaRPr lang="en-US"/>
        </a:p>
      </dgm:t>
    </dgm:pt>
    <dgm:pt modelId="{AF0328C3-8E31-43D7-8D9E-7782A5AD3DD8}">
      <dgm:prSet/>
      <dgm:spPr/>
      <dgm:t>
        <a:bodyPr/>
        <a:lstStyle/>
        <a:p>
          <a:r>
            <a:rPr lang="ru-RU" dirty="0">
              <a:latin typeface="-apple-system"/>
            </a:rPr>
            <a:t>Мы не исключение. В начале изучение данной темы шло тяжко, но после мы смогли разобраться с ней и решили помочь другим, разработав калькулятор матриц.</a:t>
          </a:r>
          <a:endParaRPr lang="en-US" dirty="0">
            <a:latin typeface="-apple-system"/>
          </a:endParaRPr>
        </a:p>
      </dgm:t>
    </dgm:pt>
    <dgm:pt modelId="{268E2A99-2526-4164-8EA6-89B42B825AF9}" type="parTrans" cxnId="{AB09E3DD-D9D3-475D-A181-455FF4AD8BF3}">
      <dgm:prSet/>
      <dgm:spPr/>
      <dgm:t>
        <a:bodyPr/>
        <a:lstStyle/>
        <a:p>
          <a:endParaRPr lang="en-US"/>
        </a:p>
      </dgm:t>
    </dgm:pt>
    <dgm:pt modelId="{FA1DDEC5-F0BD-4CBF-98D9-93211C35F5C4}" type="sibTrans" cxnId="{AB09E3DD-D9D3-475D-A181-455FF4AD8BF3}">
      <dgm:prSet/>
      <dgm:spPr/>
      <dgm:t>
        <a:bodyPr/>
        <a:lstStyle/>
        <a:p>
          <a:endParaRPr lang="en-US"/>
        </a:p>
      </dgm:t>
    </dgm:pt>
    <dgm:pt modelId="{242ACDA9-FD65-4BAC-B358-541BE2FBD71A}" type="pres">
      <dgm:prSet presAssocID="{715445D9-5331-487F-B600-3457CFC89CE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E25C4C3F-82C2-4F46-9042-AC5BA0349DDD}" type="pres">
      <dgm:prSet presAssocID="{A15489B0-657C-408E-9F52-9201DBBDCAE1}" presName="thickLine" presStyleLbl="alignNode1" presStyleIdx="0" presStyleCnt="2"/>
      <dgm:spPr/>
    </dgm:pt>
    <dgm:pt modelId="{DA5569D8-B51B-41EB-ACC3-EB1FDD03D310}" type="pres">
      <dgm:prSet presAssocID="{A15489B0-657C-408E-9F52-9201DBBDCAE1}" presName="horz1" presStyleCnt="0"/>
      <dgm:spPr/>
    </dgm:pt>
    <dgm:pt modelId="{C10242E2-9AEE-47C7-9B02-8BB0C56FF305}" type="pres">
      <dgm:prSet presAssocID="{A15489B0-657C-408E-9F52-9201DBBDCAE1}" presName="tx1" presStyleLbl="revTx" presStyleIdx="0" presStyleCnt="2"/>
      <dgm:spPr/>
      <dgm:t>
        <a:bodyPr/>
        <a:lstStyle/>
        <a:p>
          <a:endParaRPr lang="ru-RU"/>
        </a:p>
      </dgm:t>
    </dgm:pt>
    <dgm:pt modelId="{40B4A38A-DAD1-45BE-9EF1-211FDCA38AA0}" type="pres">
      <dgm:prSet presAssocID="{A15489B0-657C-408E-9F52-9201DBBDCAE1}" presName="vert1" presStyleCnt="0"/>
      <dgm:spPr/>
    </dgm:pt>
    <dgm:pt modelId="{8C0C17C7-5BCD-45ED-B0E3-BE5516769035}" type="pres">
      <dgm:prSet presAssocID="{AF0328C3-8E31-43D7-8D9E-7782A5AD3DD8}" presName="thickLine" presStyleLbl="alignNode1" presStyleIdx="1" presStyleCnt="2"/>
      <dgm:spPr/>
    </dgm:pt>
    <dgm:pt modelId="{727F9896-71EE-4DD6-A794-083556F79C1D}" type="pres">
      <dgm:prSet presAssocID="{AF0328C3-8E31-43D7-8D9E-7782A5AD3DD8}" presName="horz1" presStyleCnt="0"/>
      <dgm:spPr/>
    </dgm:pt>
    <dgm:pt modelId="{12F85AA5-3E86-4E99-B5AA-1946E69C4F6C}" type="pres">
      <dgm:prSet presAssocID="{AF0328C3-8E31-43D7-8D9E-7782A5AD3DD8}" presName="tx1" presStyleLbl="revTx" presStyleIdx="1" presStyleCnt="2"/>
      <dgm:spPr/>
      <dgm:t>
        <a:bodyPr/>
        <a:lstStyle/>
        <a:p>
          <a:endParaRPr lang="ru-RU"/>
        </a:p>
      </dgm:t>
    </dgm:pt>
    <dgm:pt modelId="{0723680A-BE35-438B-A362-81B9DA118575}" type="pres">
      <dgm:prSet presAssocID="{AF0328C3-8E31-43D7-8D9E-7782A5AD3DD8}" presName="vert1" presStyleCnt="0"/>
      <dgm:spPr/>
    </dgm:pt>
  </dgm:ptLst>
  <dgm:cxnLst>
    <dgm:cxn modelId="{AB09E3DD-D9D3-475D-A181-455FF4AD8BF3}" srcId="{715445D9-5331-487F-B600-3457CFC89CED}" destId="{AF0328C3-8E31-43D7-8D9E-7782A5AD3DD8}" srcOrd="1" destOrd="0" parTransId="{268E2A99-2526-4164-8EA6-89B42B825AF9}" sibTransId="{FA1DDEC5-F0BD-4CBF-98D9-93211C35F5C4}"/>
    <dgm:cxn modelId="{86490056-BBD1-4D42-849B-0727614676A3}" type="presOf" srcId="{715445D9-5331-487F-B600-3457CFC89CED}" destId="{242ACDA9-FD65-4BAC-B358-541BE2FBD71A}" srcOrd="0" destOrd="0" presId="urn:microsoft.com/office/officeart/2008/layout/LinedList"/>
    <dgm:cxn modelId="{B60A85EB-194A-44E0-B3EF-A9715011D757}" type="presOf" srcId="{A15489B0-657C-408E-9F52-9201DBBDCAE1}" destId="{C10242E2-9AEE-47C7-9B02-8BB0C56FF305}" srcOrd="0" destOrd="0" presId="urn:microsoft.com/office/officeart/2008/layout/LinedList"/>
    <dgm:cxn modelId="{5C2C2239-5B7C-4A57-8184-5189444D22BC}" srcId="{715445D9-5331-487F-B600-3457CFC89CED}" destId="{A15489B0-657C-408E-9F52-9201DBBDCAE1}" srcOrd="0" destOrd="0" parTransId="{1CF72693-3029-41F6-B89E-76FDB35AD0C2}" sibTransId="{03B19223-05E3-47F1-B13A-7F3B027550A0}"/>
    <dgm:cxn modelId="{E312D341-8C2A-4D9E-B4D4-D9DA269C03D0}" type="presOf" srcId="{AF0328C3-8E31-43D7-8D9E-7782A5AD3DD8}" destId="{12F85AA5-3E86-4E99-B5AA-1946E69C4F6C}" srcOrd="0" destOrd="0" presId="urn:microsoft.com/office/officeart/2008/layout/LinedList"/>
    <dgm:cxn modelId="{45249BCF-3959-4BE3-A4EE-12776F8DA5C1}" type="presParOf" srcId="{242ACDA9-FD65-4BAC-B358-541BE2FBD71A}" destId="{E25C4C3F-82C2-4F46-9042-AC5BA0349DDD}" srcOrd="0" destOrd="0" presId="urn:microsoft.com/office/officeart/2008/layout/LinedList"/>
    <dgm:cxn modelId="{58ECC0C5-B8F8-4830-9FD3-27D599866B3B}" type="presParOf" srcId="{242ACDA9-FD65-4BAC-B358-541BE2FBD71A}" destId="{DA5569D8-B51B-41EB-ACC3-EB1FDD03D310}" srcOrd="1" destOrd="0" presId="urn:microsoft.com/office/officeart/2008/layout/LinedList"/>
    <dgm:cxn modelId="{B4EB53B6-032B-4628-A6AD-54A3113648D6}" type="presParOf" srcId="{DA5569D8-B51B-41EB-ACC3-EB1FDD03D310}" destId="{C10242E2-9AEE-47C7-9B02-8BB0C56FF305}" srcOrd="0" destOrd="0" presId="urn:microsoft.com/office/officeart/2008/layout/LinedList"/>
    <dgm:cxn modelId="{9072DC3C-F620-4590-8B49-D6733D022C7C}" type="presParOf" srcId="{DA5569D8-B51B-41EB-ACC3-EB1FDD03D310}" destId="{40B4A38A-DAD1-45BE-9EF1-211FDCA38AA0}" srcOrd="1" destOrd="0" presId="urn:microsoft.com/office/officeart/2008/layout/LinedList"/>
    <dgm:cxn modelId="{6778D8BA-462E-475B-9BEE-2D5A796983AD}" type="presParOf" srcId="{242ACDA9-FD65-4BAC-B358-541BE2FBD71A}" destId="{8C0C17C7-5BCD-45ED-B0E3-BE5516769035}" srcOrd="2" destOrd="0" presId="urn:microsoft.com/office/officeart/2008/layout/LinedList"/>
    <dgm:cxn modelId="{2F2344FF-A62F-4C6C-A908-585539E56674}" type="presParOf" srcId="{242ACDA9-FD65-4BAC-B358-541BE2FBD71A}" destId="{727F9896-71EE-4DD6-A794-083556F79C1D}" srcOrd="3" destOrd="0" presId="urn:microsoft.com/office/officeart/2008/layout/LinedList"/>
    <dgm:cxn modelId="{429F3D99-DF45-45D4-BDEC-47310B51086F}" type="presParOf" srcId="{727F9896-71EE-4DD6-A794-083556F79C1D}" destId="{12F85AA5-3E86-4E99-B5AA-1946E69C4F6C}" srcOrd="0" destOrd="0" presId="urn:microsoft.com/office/officeart/2008/layout/LinedList"/>
    <dgm:cxn modelId="{8A10BEB5-45FA-4965-B5E9-DE35BB63BAC0}" type="presParOf" srcId="{727F9896-71EE-4DD6-A794-083556F79C1D}" destId="{0723680A-BE35-438B-A362-81B9DA1185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C4C3F-82C2-4F46-9042-AC5BA0349DDD}">
      <dsp:nvSpPr>
        <dsp:cNvPr id="0" name=""/>
        <dsp:cNvSpPr/>
      </dsp:nvSpPr>
      <dsp:spPr>
        <a:xfrm>
          <a:off x="0" y="0"/>
          <a:ext cx="103784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242E2-9AEE-47C7-9B02-8BB0C56FF305}">
      <dsp:nvSpPr>
        <dsp:cNvPr id="0" name=""/>
        <dsp:cNvSpPr/>
      </dsp:nvSpPr>
      <dsp:spPr>
        <a:xfrm>
          <a:off x="0" y="0"/>
          <a:ext cx="10378440" cy="160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>
              <a:latin typeface="-apple-system"/>
            </a:rPr>
            <a:t>Студенты начинающие изучать высшую математику могут сталкиваться с проблемой изучения тем, связанных с матрицами на 1 курсе</a:t>
          </a:r>
          <a:endParaRPr lang="en-US" sz="3000" kern="1200" dirty="0">
            <a:latin typeface="-apple-system"/>
          </a:endParaRPr>
        </a:p>
      </dsp:txBody>
      <dsp:txXfrm>
        <a:off x="0" y="0"/>
        <a:ext cx="10378440" cy="1604951"/>
      </dsp:txXfrm>
    </dsp:sp>
    <dsp:sp modelId="{8C0C17C7-5BCD-45ED-B0E3-BE5516769035}">
      <dsp:nvSpPr>
        <dsp:cNvPr id="0" name=""/>
        <dsp:cNvSpPr/>
      </dsp:nvSpPr>
      <dsp:spPr>
        <a:xfrm>
          <a:off x="0" y="1604951"/>
          <a:ext cx="103784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85AA5-3E86-4E99-B5AA-1946E69C4F6C}">
      <dsp:nvSpPr>
        <dsp:cNvPr id="0" name=""/>
        <dsp:cNvSpPr/>
      </dsp:nvSpPr>
      <dsp:spPr>
        <a:xfrm>
          <a:off x="0" y="1604951"/>
          <a:ext cx="10378440" cy="160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>
              <a:latin typeface="-apple-system"/>
            </a:rPr>
            <a:t>Мы не исключение. В начале изучение данной темы шло тяжко, но после мы смогли разобраться с ней и решили помочь другим, разработав калькулятор матриц.</a:t>
          </a:r>
          <a:endParaRPr lang="en-US" sz="3000" kern="1200" dirty="0">
            <a:latin typeface="-apple-system"/>
          </a:endParaRPr>
        </a:p>
      </dsp:txBody>
      <dsp:txXfrm>
        <a:off x="0" y="1604951"/>
        <a:ext cx="10378440" cy="1604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66790A-E84A-381A-10BF-6154487E1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41B1C9-3293-A5C6-960C-FE7BF53E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F3B592E-5661-AA23-54B8-DEC7D5A8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F80F34C-37E7-BA84-1BED-2723E2D8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5A6E0E3-266C-04EC-10A0-56740BEE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3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300D89-592F-EAD1-86F3-981EBE91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1008065-CA01-1771-5F05-F8F9573C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D052990-2455-24A8-209A-E5F9FBBB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424422D-F16D-6057-0111-E803742A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76A212-5133-A027-0974-C5247B8D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25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566C16F-9E68-C43A-4FA1-2F5FE105E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A9F5423-B656-BF9F-836C-DDAE0521E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477FDC-EADE-5123-1E58-43B40600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199FEDC-448E-FAAE-07F8-1BB65E15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4D0C0D-F6FF-2348-B210-176B986D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0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571D07-1CF8-5D7B-F9F6-65E07B01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43896A-B7FA-4A1A-801D-BFCD0368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0478501-FA1F-2923-BE19-F21C9AAA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DA49EE-F1B8-946A-A033-A046D7B1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44678A9-5E75-CAF0-C4BE-C9EA0DD1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1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95647B-85B1-F0A9-F993-3432AFE6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9C11FC5-7E5A-944B-D5A9-5F2B979C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E2A27E7-383C-6D3C-93D8-93B980A6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919623-6889-E844-E6C4-478F88E1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F4FA462-6B17-1528-B830-2226A354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1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4CA34D-B2CA-F041-FF7E-471CBE3C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F404C8-21B8-214F-9811-E891B2D66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A5E0B6F-3A65-AB98-B7BE-E28EC9A8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A97475E-7E47-F572-57B0-F1B3D240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75EF38B-F2C4-A0D2-C799-478AB4FD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D9B646C-4183-6586-344E-3B902B82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0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FE7D52-6576-3D3E-EED3-EA691B87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5FB4E75-2817-83E9-2D1C-A9FDB1E4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0959F33-10CD-EAAC-602B-7ADB3F45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60C1F41-1F10-F21C-7EC4-D041DAB40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1CE8C573-9C5E-238F-2015-F6B3D02C1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C3ED180-2AE1-2F34-ACB0-56C4087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DDCC50D-F934-562A-BE93-5D0E6CE1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B6F1115-4C19-A0D0-31C4-DDD966FD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51766C-5639-A833-FA2E-021B9963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17B2F2A-4A53-90BC-7FA3-DBC8100F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42A529C-66DC-409F-406C-6D3BFC6A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6F341EA-C5CA-0E44-250C-6AA56E73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96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F2DF42A-91CE-EDB7-274F-A6B2664A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5E79610-C330-93F2-2144-43176669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94C4365-179A-F283-2457-25CD633F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5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160310-88F1-54C2-088B-484FF772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FA8747-33C3-3F2E-D83B-C53ADE94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2E43166-5644-C67B-84AE-040455D4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F51DEFD-7D3A-1038-6DCA-D507AB78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5EBBDA7-4EC5-D32F-CA7B-A2D763DF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89E685-9DC7-858B-09FB-29374393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1C8441-8C2A-56E3-2DD9-0E48B98E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22DFF13-A007-8461-4AA7-3107D4118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F0B84F3-6A7D-7D33-F84F-34EA7BDCD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D33C127-44C8-A18C-1319-88D1E6CD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B6DD393-6812-6935-4CBB-AED5141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EA5216F-CF38-095A-65A7-15C63EDC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CCBA5D-6538-02E8-F5BB-555F838B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E450F91-223C-7E9E-994E-E30A3AE8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0BF9BE9-B550-DDF7-373D-66D490E66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DD0E-181A-4B4E-82B7-AA78A4D8D27E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205DB34-073B-0DCA-B356-63C1F2CFE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2780950-68B3-8942-4F10-D125A6974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AFC4B-37A8-4F28-B47B-E15502E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3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41CCD87-35B5-21D5-6D21-638105CD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ru-RU" sz="6600" b="1" i="0" dirty="0" smtClean="0">
                <a:effectLst/>
                <a:latin typeface="-apple-system"/>
              </a:rPr>
              <a:t>Калькулятор Матриц</a:t>
            </a:r>
            <a:r>
              <a:rPr lang="ru-RU" sz="7400" b="1" i="0" dirty="0">
                <a:effectLst/>
                <a:latin typeface="-apple-system"/>
              </a:rPr>
              <a:t/>
            </a:r>
            <a:br>
              <a:rPr lang="ru-RU" sz="7400" b="1" i="0" dirty="0">
                <a:effectLst/>
                <a:latin typeface="-apple-system"/>
              </a:rPr>
            </a:br>
            <a:endParaRPr lang="ru-RU" sz="7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990C29D-03CD-CAE7-967B-118A15D04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ru-RU" dirty="0">
                <a:latin typeface="-apple-system"/>
              </a:rPr>
              <a:t>Выполнили: </a:t>
            </a:r>
            <a:r>
              <a:rPr lang="ru-RU" dirty="0" err="1">
                <a:latin typeface="-apple-system"/>
              </a:rPr>
              <a:t>Оникевич</a:t>
            </a:r>
            <a:r>
              <a:rPr lang="ru-RU" dirty="0">
                <a:latin typeface="-apple-system"/>
              </a:rPr>
              <a:t> Евгений</a:t>
            </a:r>
          </a:p>
          <a:p>
            <a:pPr algn="r"/>
            <a:r>
              <a:rPr lang="ru-RU" dirty="0">
                <a:latin typeface="-apple-system"/>
              </a:rPr>
              <a:t>Кузенков Сергей, АСУб-24-1</a:t>
            </a:r>
          </a:p>
        </p:txBody>
      </p:sp>
      <p:pic>
        <p:nvPicPr>
          <p:cNvPr id="7" name="Graphic 6" descr="Калькулятор">
            <a:extLst>
              <a:ext uri="{FF2B5EF4-FFF2-40B4-BE49-F238E27FC236}">
                <a16:creationId xmlns:a16="http://schemas.microsoft.com/office/drawing/2014/main" xmlns="" id="{7F978AD8-9B5E-718A-00B5-10B730743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6E9B3E6-E277-4D68-BA48-9CB43FFBD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971F19-C07E-0139-763D-6805B999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latin typeface="-apple-system"/>
              </a:rPr>
              <a:t>Проблема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xmlns="" id="{98852EDD-5139-DAC6-D9CB-DEEAFE3F6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716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8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CA882B-A1C3-19A5-C083-FCEAC8BC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latin typeface="-apple-system"/>
              </a:rPr>
              <a:t>Матрица что такое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E686CEF-9DDF-FC7F-7E32-5B4AB8D5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3540029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1300" b="1" i="0" dirty="0">
                <a:effectLst/>
                <a:latin typeface="-apple-system"/>
              </a:rPr>
              <a:t>Матрица</a:t>
            </a:r>
            <a:r>
              <a:rPr lang="ru-RU" sz="1300" b="0" i="0" dirty="0">
                <a:effectLst/>
                <a:latin typeface="-apple-system"/>
              </a:rPr>
              <a:t> — это </a:t>
            </a:r>
            <a:r>
              <a:rPr lang="ru-RU" sz="1300" b="1" i="0" dirty="0">
                <a:effectLst/>
                <a:latin typeface="-apple-system"/>
              </a:rPr>
              <a:t>математический объект, записываемый в виде прямоугольной таблицы элементов кольца или поля</a:t>
            </a:r>
            <a:r>
              <a:rPr lang="ru-RU" sz="1300" b="0" i="0" dirty="0">
                <a:effectLst/>
                <a:latin typeface="-apple-system"/>
              </a:rPr>
              <a:t> (например, целых, действительных или комплексных чисел).  Она представляет собой совокупность строк и столбцов, на пересечении которых находятся её элементы.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ru-RU" sz="1300" b="0" i="0" dirty="0">
                <a:effectLst/>
                <a:latin typeface="-apple-system"/>
              </a:rPr>
              <a:t>Матрицы широко используются в различных областях, включая математику, физику, компьютерные науки и экономику. Они представляют собой удобный способ описания и обработки данных, особенно когда взаимосвязи или отношения между элементами являются важными</a:t>
            </a:r>
          </a:p>
          <a:p>
            <a:pPr>
              <a:spcAft>
                <a:spcPts val="600"/>
              </a:spcAft>
            </a:pPr>
            <a:r>
              <a:rPr lang="ru-RU" sz="1300" dirty="0">
                <a:latin typeface="-apple-system"/>
              </a:rPr>
              <a:t>Действия над ней:</a:t>
            </a:r>
          </a:p>
          <a:p>
            <a:pPr>
              <a:spcAft>
                <a:spcPts val="600"/>
              </a:spcAft>
            </a:pPr>
            <a:r>
              <a:rPr lang="ru-RU" sz="1300" dirty="0">
                <a:latin typeface="-apple-system"/>
              </a:rPr>
              <a:t>Сложение и вычитание</a:t>
            </a:r>
          </a:p>
          <a:p>
            <a:pPr>
              <a:spcAft>
                <a:spcPts val="600"/>
              </a:spcAft>
            </a:pPr>
            <a:r>
              <a:rPr lang="ru-RU" sz="1300" dirty="0">
                <a:latin typeface="-apple-system"/>
              </a:rPr>
              <a:t>Умножение матрицы на число</a:t>
            </a:r>
          </a:p>
          <a:p>
            <a:pPr>
              <a:spcAft>
                <a:spcPts val="600"/>
              </a:spcAft>
            </a:pPr>
            <a:r>
              <a:rPr lang="ru-RU" sz="1300" dirty="0">
                <a:latin typeface="-apple-system"/>
              </a:rPr>
              <a:t>Произведение матричных таблиц</a:t>
            </a:r>
          </a:p>
          <a:p>
            <a:pPr>
              <a:spcAft>
                <a:spcPts val="600"/>
              </a:spcAft>
            </a:pPr>
            <a:r>
              <a:rPr lang="ru-RU" sz="1300" dirty="0">
                <a:latin typeface="-apple-system"/>
              </a:rPr>
              <a:t>Нахождение определителя матрицы</a:t>
            </a:r>
          </a:p>
          <a:p>
            <a:pPr>
              <a:spcAft>
                <a:spcPts val="600"/>
              </a:spcAft>
            </a:pPr>
            <a:r>
              <a:rPr lang="ru-RU" sz="1300" dirty="0">
                <a:latin typeface="-apple-system"/>
              </a:rPr>
              <a:t>Транспонирование матричных таблиц</a:t>
            </a:r>
          </a:p>
          <a:p>
            <a:pPr>
              <a:spcAft>
                <a:spcPts val="600"/>
              </a:spcAft>
            </a:pPr>
            <a:endParaRPr lang="ru-RU" sz="1100" dirty="0">
              <a:latin typeface="YS Tex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B143BC7-3D12-8894-DE67-FD34A5A8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latin typeface="-apple-system"/>
              </a:rPr>
              <a:t>Наш калькулятор матриц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861DD4-B3CC-A574-2326-CC0DB0F0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500" b="1" i="0" dirty="0">
                <a:effectLst/>
                <a:latin typeface="-apple-system"/>
              </a:rPr>
              <a:t>Основные функции: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0" i="0" dirty="0">
                <a:effectLst/>
                <a:latin typeface="-apple-system"/>
              </a:rPr>
              <a:t>Сложение матриц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0" i="0" dirty="0">
                <a:effectLst/>
                <a:latin typeface="-apple-system"/>
              </a:rPr>
              <a:t>Вычитание матриц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0" i="0" dirty="0">
                <a:effectLst/>
                <a:latin typeface="-apple-system"/>
              </a:rPr>
              <a:t>Умножение матриц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0" i="0" dirty="0">
                <a:effectLst/>
                <a:latin typeface="-apple-system"/>
              </a:rPr>
              <a:t>Вычисление определителя матрицы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0" i="0" dirty="0">
                <a:effectLst/>
                <a:latin typeface="-apple-system"/>
              </a:rPr>
              <a:t>Транспонирование матрицы</a:t>
            </a:r>
          </a:p>
          <a:p>
            <a:pPr marL="0" indent="0">
              <a:buNone/>
            </a:pPr>
            <a:r>
              <a:rPr lang="ru-RU" sz="1500" b="1" i="0" dirty="0">
                <a:effectLst/>
                <a:latin typeface="-apple-system"/>
              </a:rPr>
              <a:t>Технологии: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1" i="0" dirty="0">
                <a:effectLst/>
                <a:latin typeface="-apple-system"/>
              </a:rPr>
              <a:t>Среда разработки:</a:t>
            </a:r>
            <a:r>
              <a:rPr lang="ru-RU" sz="1500" b="0" i="0" dirty="0">
                <a:effectLst/>
                <a:latin typeface="-apple-system"/>
              </a:rPr>
              <a:t> Онлайн песочница </a:t>
            </a:r>
            <a:r>
              <a:rPr lang="ru-RU" sz="1500" b="0" i="0" dirty="0" err="1">
                <a:effectLst/>
                <a:latin typeface="-apple-system"/>
              </a:rPr>
              <a:t>Codesandbox</a:t>
            </a:r>
            <a:endParaRPr lang="ru-RU" sz="15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1" i="0" dirty="0">
                <a:effectLst/>
                <a:latin typeface="-apple-system"/>
              </a:rPr>
              <a:t>Язык программирования:</a:t>
            </a:r>
            <a:r>
              <a:rPr lang="ru-RU" sz="1500" b="0" i="0" dirty="0">
                <a:effectLst/>
                <a:latin typeface="-apple-system"/>
              </a:rPr>
              <a:t> </a:t>
            </a:r>
            <a:r>
              <a:rPr lang="ru-RU" sz="1500" b="0" i="0" dirty="0" err="1">
                <a:effectLst/>
                <a:latin typeface="-apple-system"/>
              </a:rPr>
              <a:t>TypeScript</a:t>
            </a:r>
            <a:endParaRPr lang="ru-RU" sz="15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500" b="0" i="0" dirty="0">
              <a:effectLst/>
              <a:latin typeface="-apple-system"/>
            </a:endParaRPr>
          </a:p>
          <a:p>
            <a:endParaRPr lang="ru-RU" sz="15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BEBC68-7E34-A2A3-529F-A7B31B2E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-apple-system"/>
              </a:rPr>
              <a:t>Начальный экран калькулятора матриц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071267EB-DF2D-853F-6AC8-75B46AF8F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9980"/>
            <a:ext cx="10515600" cy="3213985"/>
          </a:xfrm>
        </p:spPr>
      </p:pic>
    </p:spTree>
    <p:extLst>
      <p:ext uri="{BB962C8B-B14F-4D97-AF65-F5344CB8AC3E}">
        <p14:creationId xmlns:p14="http://schemas.microsoft.com/office/powerpoint/2010/main" val="321789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A29FF8-81A2-4F43-A1F9-750617EA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-apple-system"/>
              </a:rPr>
              <a:t>Пример работ калькулятора матриц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66827E4A-325D-B32A-86F2-7519EF13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38584"/>
              </p:ext>
            </p:extLst>
          </p:nvPr>
        </p:nvGraphicFramePr>
        <p:xfrm>
          <a:off x="923453" y="1906173"/>
          <a:ext cx="1032095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690">
                  <a:extLst>
                    <a:ext uri="{9D8B030D-6E8A-4147-A177-3AD203B41FA5}">
                      <a16:colId xmlns:a16="http://schemas.microsoft.com/office/drawing/2014/main" xmlns="" val="3131835116"/>
                    </a:ext>
                  </a:extLst>
                </a:gridCol>
                <a:gridCol w="5124261">
                  <a:extLst>
                    <a:ext uri="{9D8B030D-6E8A-4147-A177-3AD203B41FA5}">
                      <a16:colId xmlns:a16="http://schemas.microsoft.com/office/drawing/2014/main" xmlns="" val="3270001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-apple-system"/>
                        </a:rPr>
                        <a:t>Сложение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-apple-system"/>
                        </a:rPr>
                        <a:t>Вычитание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717168"/>
                  </a:ext>
                </a:extLst>
              </a:tr>
            </a:tbl>
          </a:graphicData>
        </a:graphic>
      </p:graphicFrame>
      <p:pic>
        <p:nvPicPr>
          <p:cNvPr id="11" name="Объект 10">
            <a:extLst>
              <a:ext uri="{FF2B5EF4-FFF2-40B4-BE49-F238E27FC236}">
                <a16:creationId xmlns:a16="http://schemas.microsoft.com/office/drawing/2014/main" xmlns="" id="{761CF8AD-1299-3954-4BA1-1B83BCA3E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25673"/>
            <a:ext cx="5148404" cy="3397549"/>
          </a:xfrm>
        </p:spPr>
      </p:pic>
      <p:pic>
        <p:nvPicPr>
          <p:cNvPr id="9" name="Объект 5">
            <a:extLst>
              <a:ext uri="{FF2B5EF4-FFF2-40B4-BE49-F238E27FC236}">
                <a16:creationId xmlns:a16="http://schemas.microsoft.com/office/drawing/2014/main" xmlns="" id="{20097874-F62B-5279-6197-9813CA18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2" y="2525673"/>
            <a:ext cx="5172547" cy="33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6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748BB3-2FA6-0FD9-2663-5273B7D5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-apple-system"/>
              </a:rPr>
              <a:t>Пример работ калькулятора матриц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F0A85404-9C52-F71A-5B3C-F2091F549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32992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599633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69455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-apple-system"/>
                        </a:rPr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-apple-system"/>
                        </a:rPr>
                        <a:t>Определитель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380996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791D331-120D-78AD-72DF-A5B266FD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31402"/>
            <a:ext cx="5257801" cy="44278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366E1B80-3C12-80C2-3E78-CABD800B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1403"/>
            <a:ext cx="5257801" cy="44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C49034-816F-65AD-A73A-CE7FAD6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-apple-system"/>
              </a:rPr>
              <a:t>Пример работ калькулятора матриц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66381D8A-6F06-3480-54A1-90E0C493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-apple-system"/>
            </a:endParaRP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xmlns="" id="{2CBDBC4E-4130-1E79-B4BC-8959213E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5237"/>
            <a:ext cx="10515598" cy="3231726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xmlns="" id="{AAD584B1-5056-406F-FDF4-B4B151FC5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3933"/>
              </p:ext>
            </p:extLst>
          </p:nvPr>
        </p:nvGraphicFramePr>
        <p:xfrm>
          <a:off x="838200" y="1917649"/>
          <a:ext cx="105155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599">
                  <a:extLst>
                    <a:ext uri="{9D8B030D-6E8A-4147-A177-3AD203B41FA5}">
                      <a16:colId xmlns:a16="http://schemas.microsoft.com/office/drawing/2014/main" xmlns="" val="3898676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-apple-system"/>
                        </a:rPr>
                        <a:t>Транспонирование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052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19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104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YS Text</vt:lpstr>
      <vt:lpstr>Тема Office</vt:lpstr>
      <vt:lpstr>Калькулятор Матриц </vt:lpstr>
      <vt:lpstr>Проблема</vt:lpstr>
      <vt:lpstr>Матрица что такое</vt:lpstr>
      <vt:lpstr>Наш калькулятор матриц</vt:lpstr>
      <vt:lpstr>Начальный экран калькулятора матриц</vt:lpstr>
      <vt:lpstr>Пример работ калькулятора матриц</vt:lpstr>
      <vt:lpstr>Пример работ калькулятора матриц</vt:lpstr>
      <vt:lpstr>Пример работ калькулятора матриц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Матриц </dc:title>
  <dc:creator>Rodrigo Pinto Magalhães</dc:creator>
  <cp:lastModifiedBy>stud</cp:lastModifiedBy>
  <cp:revision>2</cp:revision>
  <dcterms:created xsi:type="dcterms:W3CDTF">2024-12-11T16:57:15Z</dcterms:created>
  <dcterms:modified xsi:type="dcterms:W3CDTF">2024-12-12T03:57:06Z</dcterms:modified>
</cp:coreProperties>
</file>