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4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50DC3-59E0-488C-AFB3-DF8FA65CF53E}" v="198" dt="2024-06-13T22:28:06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04DBF-BAE8-4A4A-AF65-98B3DF1A03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B64635-61AD-482A-8367-5E66B9FF71C9}">
      <dgm:prSet/>
      <dgm:spPr/>
      <dgm:t>
        <a:bodyPr/>
        <a:lstStyle/>
        <a:p>
          <a:r>
            <a:rPr lang="ru-RU"/>
            <a:t>Все СУБД были рассчитаны на создание БД в основном с монопольным доступом.</a:t>
          </a:r>
          <a:endParaRPr lang="en-US"/>
        </a:p>
      </dgm:t>
    </dgm:pt>
    <dgm:pt modelId="{82C58326-2858-41DA-97B0-8F82F56AEA13}" type="parTrans" cxnId="{C98497CA-CF69-4D46-BF70-2110C2C66F10}">
      <dgm:prSet/>
      <dgm:spPr/>
      <dgm:t>
        <a:bodyPr/>
        <a:lstStyle/>
        <a:p>
          <a:endParaRPr lang="en-US"/>
        </a:p>
      </dgm:t>
    </dgm:pt>
    <dgm:pt modelId="{BF0281BF-8528-47F9-B9C4-97999A3D255C}" type="sibTrans" cxnId="{C98497CA-CF69-4D46-BF70-2110C2C66F10}">
      <dgm:prSet/>
      <dgm:spPr/>
      <dgm:t>
        <a:bodyPr/>
        <a:lstStyle/>
        <a:p>
          <a:endParaRPr lang="en-US"/>
        </a:p>
      </dgm:t>
    </dgm:pt>
    <dgm:pt modelId="{66B68283-D0CF-47D3-A250-E7075FD967DA}">
      <dgm:prSet/>
      <dgm:spPr/>
      <dgm:t>
        <a:bodyPr/>
        <a:lstStyle/>
        <a:p>
          <a:r>
            <a:rPr lang="ru-RU"/>
            <a:t>Большинство СУБД имели развитый и удобный пользовательский интерфейс. В большинстве существовал интерактивный режим работы с БД как в рамках описания БД, так и в рамках проектирования запросов. Кроме того, большинство СУБД предлагали развитый и удобный инструментарий для разработки готовых приложений без программирования (на основе готовых шаблонов форм, конструкторов запросов) [2].</a:t>
          </a:r>
          <a:endParaRPr lang="en-US"/>
        </a:p>
      </dgm:t>
    </dgm:pt>
    <dgm:pt modelId="{F756B0AD-4581-4D83-9192-B1F0114FD396}" type="parTrans" cxnId="{6D30F0D2-7257-43E1-89BB-33D9F7779EB9}">
      <dgm:prSet/>
      <dgm:spPr/>
      <dgm:t>
        <a:bodyPr/>
        <a:lstStyle/>
        <a:p>
          <a:endParaRPr lang="en-US"/>
        </a:p>
      </dgm:t>
    </dgm:pt>
    <dgm:pt modelId="{65D5E1C7-721C-4F5A-AF82-0D2A8F77B5FC}" type="sibTrans" cxnId="{6D30F0D2-7257-43E1-89BB-33D9F7779EB9}">
      <dgm:prSet/>
      <dgm:spPr/>
      <dgm:t>
        <a:bodyPr/>
        <a:lstStyle/>
        <a:p>
          <a:endParaRPr lang="en-US"/>
        </a:p>
      </dgm:t>
    </dgm:pt>
    <dgm:pt modelId="{98DAF71E-39F8-42A8-A542-3F7B6EF8CC36}">
      <dgm:prSet/>
      <dgm:spPr/>
      <dgm:t>
        <a:bodyPr/>
        <a:lstStyle/>
        <a:p>
          <a:r>
            <a:rPr lang="ru-RU"/>
            <a:t>Во всех СУБД поддерживался только внешний уровень представления реляционной модели, то есть только внешний табличный вид структур данных.</a:t>
          </a:r>
          <a:endParaRPr lang="en-US"/>
        </a:p>
      </dgm:t>
    </dgm:pt>
    <dgm:pt modelId="{842740E6-1B88-4101-B248-DEE443DDE4F6}" type="parTrans" cxnId="{FC4C5729-33EE-4603-945B-904C8B33EE11}">
      <dgm:prSet/>
      <dgm:spPr/>
      <dgm:t>
        <a:bodyPr/>
        <a:lstStyle/>
        <a:p>
          <a:endParaRPr lang="en-US"/>
        </a:p>
      </dgm:t>
    </dgm:pt>
    <dgm:pt modelId="{434C64FC-FBD1-4C85-975F-2C4533799523}" type="sibTrans" cxnId="{FC4C5729-33EE-4603-945B-904C8B33EE11}">
      <dgm:prSet/>
      <dgm:spPr/>
      <dgm:t>
        <a:bodyPr/>
        <a:lstStyle/>
        <a:p>
          <a:endParaRPr lang="en-US"/>
        </a:p>
      </dgm:t>
    </dgm:pt>
    <dgm:pt modelId="{0653194F-9F0A-4040-883F-2DBC0F175375}" type="pres">
      <dgm:prSet presAssocID="{E6104DBF-BAE8-4A4A-AF65-98B3DF1A0365}" presName="linear" presStyleCnt="0">
        <dgm:presLayoutVars>
          <dgm:animLvl val="lvl"/>
          <dgm:resizeHandles val="exact"/>
        </dgm:presLayoutVars>
      </dgm:prSet>
      <dgm:spPr/>
    </dgm:pt>
    <dgm:pt modelId="{42338C14-CDC9-4EAC-8F08-4499A2B05562}" type="pres">
      <dgm:prSet presAssocID="{79B64635-61AD-482A-8367-5E66B9FF71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D336E1-D64F-4831-AE99-72E684DF9450}" type="pres">
      <dgm:prSet presAssocID="{BF0281BF-8528-47F9-B9C4-97999A3D255C}" presName="spacer" presStyleCnt="0"/>
      <dgm:spPr/>
    </dgm:pt>
    <dgm:pt modelId="{9DAC60AE-C955-4FF5-90B2-CF44FC9A1B8C}" type="pres">
      <dgm:prSet presAssocID="{66B68283-D0CF-47D3-A250-E7075FD967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1BBF5C-41CF-4F53-B8CC-99A78772A137}" type="pres">
      <dgm:prSet presAssocID="{65D5E1C7-721C-4F5A-AF82-0D2A8F77B5FC}" presName="spacer" presStyleCnt="0"/>
      <dgm:spPr/>
    </dgm:pt>
    <dgm:pt modelId="{4BE8AC80-8B44-41EB-BFB3-94B9C7744AAF}" type="pres">
      <dgm:prSet presAssocID="{98DAF71E-39F8-42A8-A542-3F7B6EF8CC3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4C5729-33EE-4603-945B-904C8B33EE11}" srcId="{E6104DBF-BAE8-4A4A-AF65-98B3DF1A0365}" destId="{98DAF71E-39F8-42A8-A542-3F7B6EF8CC36}" srcOrd="2" destOrd="0" parTransId="{842740E6-1B88-4101-B248-DEE443DDE4F6}" sibTransId="{434C64FC-FBD1-4C85-975F-2C4533799523}"/>
    <dgm:cxn modelId="{E3A53C44-B247-4C71-A839-A17D09B16935}" type="presOf" srcId="{98DAF71E-39F8-42A8-A542-3F7B6EF8CC36}" destId="{4BE8AC80-8B44-41EB-BFB3-94B9C7744AAF}" srcOrd="0" destOrd="0" presId="urn:microsoft.com/office/officeart/2005/8/layout/vList2"/>
    <dgm:cxn modelId="{ACEF689E-1E30-48EA-8251-154682549AAF}" type="presOf" srcId="{E6104DBF-BAE8-4A4A-AF65-98B3DF1A0365}" destId="{0653194F-9F0A-4040-883F-2DBC0F175375}" srcOrd="0" destOrd="0" presId="urn:microsoft.com/office/officeart/2005/8/layout/vList2"/>
    <dgm:cxn modelId="{332C85BF-1343-46E4-9491-BA19220D62AE}" type="presOf" srcId="{79B64635-61AD-482A-8367-5E66B9FF71C9}" destId="{42338C14-CDC9-4EAC-8F08-4499A2B05562}" srcOrd="0" destOrd="0" presId="urn:microsoft.com/office/officeart/2005/8/layout/vList2"/>
    <dgm:cxn modelId="{C98497CA-CF69-4D46-BF70-2110C2C66F10}" srcId="{E6104DBF-BAE8-4A4A-AF65-98B3DF1A0365}" destId="{79B64635-61AD-482A-8367-5E66B9FF71C9}" srcOrd="0" destOrd="0" parTransId="{82C58326-2858-41DA-97B0-8F82F56AEA13}" sibTransId="{BF0281BF-8528-47F9-B9C4-97999A3D255C}"/>
    <dgm:cxn modelId="{6D30F0D2-7257-43E1-89BB-33D9F7779EB9}" srcId="{E6104DBF-BAE8-4A4A-AF65-98B3DF1A0365}" destId="{66B68283-D0CF-47D3-A250-E7075FD967DA}" srcOrd="1" destOrd="0" parTransId="{F756B0AD-4581-4D83-9192-B1F0114FD396}" sibTransId="{65D5E1C7-721C-4F5A-AF82-0D2A8F77B5FC}"/>
    <dgm:cxn modelId="{E6A8AEFB-014D-4448-B8C6-46AA2A68BE01}" type="presOf" srcId="{66B68283-D0CF-47D3-A250-E7075FD967DA}" destId="{9DAC60AE-C955-4FF5-90B2-CF44FC9A1B8C}" srcOrd="0" destOrd="0" presId="urn:microsoft.com/office/officeart/2005/8/layout/vList2"/>
    <dgm:cxn modelId="{14AEE401-2439-4E93-B057-4A0151A88968}" type="presParOf" srcId="{0653194F-9F0A-4040-883F-2DBC0F175375}" destId="{42338C14-CDC9-4EAC-8F08-4499A2B05562}" srcOrd="0" destOrd="0" presId="urn:microsoft.com/office/officeart/2005/8/layout/vList2"/>
    <dgm:cxn modelId="{D6051F54-E209-48F0-B059-5DFD4E73EAE0}" type="presParOf" srcId="{0653194F-9F0A-4040-883F-2DBC0F175375}" destId="{52D336E1-D64F-4831-AE99-72E684DF9450}" srcOrd="1" destOrd="0" presId="urn:microsoft.com/office/officeart/2005/8/layout/vList2"/>
    <dgm:cxn modelId="{9992915A-C235-4935-8DE8-C81C9FC07803}" type="presParOf" srcId="{0653194F-9F0A-4040-883F-2DBC0F175375}" destId="{9DAC60AE-C955-4FF5-90B2-CF44FC9A1B8C}" srcOrd="2" destOrd="0" presId="urn:microsoft.com/office/officeart/2005/8/layout/vList2"/>
    <dgm:cxn modelId="{6C7BCA4E-290C-4482-A0F1-B93326D5F5BB}" type="presParOf" srcId="{0653194F-9F0A-4040-883F-2DBC0F175375}" destId="{4A1BBF5C-41CF-4F53-B8CC-99A78772A137}" srcOrd="3" destOrd="0" presId="urn:microsoft.com/office/officeart/2005/8/layout/vList2"/>
    <dgm:cxn modelId="{CC362C19-60A0-40B7-872C-7EFD1CBE9715}" type="presParOf" srcId="{0653194F-9F0A-4040-883F-2DBC0F175375}" destId="{4BE8AC80-8B44-41EB-BFB3-94B9C7744AA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38C14-CDC9-4EAC-8F08-4499A2B05562}">
      <dsp:nvSpPr>
        <dsp:cNvPr id="0" name=""/>
        <dsp:cNvSpPr/>
      </dsp:nvSpPr>
      <dsp:spPr>
        <a:xfrm>
          <a:off x="0" y="228250"/>
          <a:ext cx="6245265" cy="16840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Все СУБД были рассчитаны на создание БД в основном с монопольным доступом.</a:t>
          </a:r>
          <a:endParaRPr lang="en-US" sz="1400" kern="1200"/>
        </a:p>
      </dsp:txBody>
      <dsp:txXfrm>
        <a:off x="82209" y="310459"/>
        <a:ext cx="6080847" cy="1519650"/>
      </dsp:txXfrm>
    </dsp:sp>
    <dsp:sp modelId="{9DAC60AE-C955-4FF5-90B2-CF44FC9A1B8C}">
      <dsp:nvSpPr>
        <dsp:cNvPr id="0" name=""/>
        <dsp:cNvSpPr/>
      </dsp:nvSpPr>
      <dsp:spPr>
        <a:xfrm>
          <a:off x="0" y="1952639"/>
          <a:ext cx="6245265" cy="1684068"/>
        </a:xfrm>
        <a:prstGeom prst="roundRect">
          <a:avLst/>
        </a:prstGeom>
        <a:solidFill>
          <a:schemeClr val="accent2">
            <a:hueOff val="3081649"/>
            <a:satOff val="0"/>
            <a:lumOff val="9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Большинство СУБД имели развитый и удобный пользовательский интерфейс. В большинстве существовал интерактивный режим работы с БД как в рамках описания БД, так и в рамках проектирования запросов. Кроме того, большинство СУБД предлагали развитый и удобный инструментарий для разработки готовых приложений без программирования (на основе готовых шаблонов форм, конструкторов запросов) [2].</a:t>
          </a:r>
          <a:endParaRPr lang="en-US" sz="1400" kern="1200"/>
        </a:p>
      </dsp:txBody>
      <dsp:txXfrm>
        <a:off x="82209" y="2034848"/>
        <a:ext cx="6080847" cy="1519650"/>
      </dsp:txXfrm>
    </dsp:sp>
    <dsp:sp modelId="{4BE8AC80-8B44-41EB-BFB3-94B9C7744AAF}">
      <dsp:nvSpPr>
        <dsp:cNvPr id="0" name=""/>
        <dsp:cNvSpPr/>
      </dsp:nvSpPr>
      <dsp:spPr>
        <a:xfrm>
          <a:off x="0" y="3677027"/>
          <a:ext cx="6245265" cy="1684068"/>
        </a:xfrm>
        <a:prstGeom prst="roundRect">
          <a:avLst/>
        </a:prstGeom>
        <a:solidFill>
          <a:schemeClr val="accent2">
            <a:hueOff val="6163298"/>
            <a:satOff val="0"/>
            <a:lumOff val="1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Во всех СУБД поддерживался только внешний уровень представления реляционной модели, то есть только внешний табличный вид структур данных.</a:t>
          </a:r>
          <a:endParaRPr lang="en-US" sz="1400" kern="1200"/>
        </a:p>
      </dsp:txBody>
      <dsp:txXfrm>
        <a:off x="82209" y="3759236"/>
        <a:ext cx="6080847" cy="1519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14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5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2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7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73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78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94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22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u-RU" sz="7200" b="0" dirty="0">
                <a:solidFill>
                  <a:schemeClr val="bg1"/>
                </a:solidFill>
                <a:ea typeface="+mj-lt"/>
                <a:cs typeface="+mj-lt"/>
              </a:rPr>
              <a:t>Этапы развития СУБД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Выполнила Яблонская Евгения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14DC7-5524-C2C4-CF9D-640D82A8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dirty="0">
                <a:solidFill>
                  <a:schemeClr val="bg1"/>
                </a:solidFill>
              </a:rPr>
              <a:t>СПАСИБО ЗА ВНИМАНИЕ</a:t>
            </a:r>
            <a:endParaRPr lang="en-US" sz="6000" b="1" i="0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96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78869-30CC-7422-9F55-EB05BA7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ru-RU" sz="4800"/>
              <a:t>Первый этап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425F2784-A90A-FAFA-C704-1805DA8BD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24" r="21325" b="-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3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B5189-D0F0-860C-F5AB-6FE589EA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dirty="0">
                <a:ea typeface="+mn-lt"/>
                <a:cs typeface="+mn-lt"/>
              </a:rPr>
              <a:t>Первый этап развития СУБД связан с организацией баз данных на больших машинах типа IBM 360/370, ЕС-ЭВМ и </a:t>
            </a:r>
            <a:r>
              <a:rPr lang="ru-RU" sz="1800" dirty="0" err="1">
                <a:ea typeface="+mn-lt"/>
                <a:cs typeface="+mn-lt"/>
              </a:rPr>
              <a:t>мини-ЭВМ</a:t>
            </a:r>
            <a:r>
              <a:rPr lang="ru-RU" sz="1800" dirty="0">
                <a:ea typeface="+mn-lt"/>
                <a:cs typeface="+mn-lt"/>
              </a:rPr>
              <a:t> типа PDP11 (фирмы Digital Equipment Corporation — DEC), разных моделях HP (фирмы Hewlett Packard).</a:t>
            </a:r>
            <a:endParaRPr lang="ru-RU" sz="1800" dirty="0"/>
          </a:p>
        </p:txBody>
      </p:sp>
      <p:sp>
        <p:nvSpPr>
          <p:cNvPr id="17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84E9B-54EC-87E5-86BF-DEA27A8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>
                <a:solidFill>
                  <a:schemeClr val="bg1"/>
                </a:solidFill>
              </a:rPr>
              <a:t>Особенности первого этапа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D2D53-9C80-0171-17B9-06AC45F7F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Все СУБД базируются на мощных мультипрограммных операционных системах (MVS, SVM, RTE, OSRV, RSX, UNIX), поэтому в основном поддерживается работа с централизованной базой данных в режиме распределенного доступа.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Функции управления распределением ресурсов в основном осуществляются операционной системой (ОС).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Поддерживаются языки низкого уровня манипулирования данными, ориентированные на навигационные методы доступа к данным.</a:t>
            </a:r>
            <a:endParaRPr lang="ru-RU" sz="1800"/>
          </a:p>
          <a:p>
            <a:endParaRPr lang="ru-RU" sz="1800"/>
          </a:p>
          <a:p>
            <a:r>
              <a:rPr lang="ru-RU" sz="1800">
                <a:ea typeface="+mn-lt"/>
                <a:cs typeface="+mn-lt"/>
              </a:rPr>
              <a:t>Значительная роль отводится администрированию данных.</a:t>
            </a:r>
            <a:endParaRPr lang="ru-RU" sz="1800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1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E7DEEE4-D144-3F00-514F-54D210714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88" r="-1" b="1556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6C4B6-1527-188F-1CBF-420D7A38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Второй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FA5E8-C059-66F3-EC5D-8E48508E1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2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Второй этап – это этап развития персональных компьютеров.</a:t>
            </a:r>
          </a:p>
        </p:txBody>
      </p:sp>
    </p:spTree>
    <p:extLst>
      <p:ext uri="{BB962C8B-B14F-4D97-AF65-F5344CB8AC3E}">
        <p14:creationId xmlns:p14="http://schemas.microsoft.com/office/powerpoint/2010/main" val="28044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884E9B-54EC-87E5-86BF-DEA27A81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ru-RU" sz="4500"/>
              <a:t>Особенности второго этапа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F07CB69-C1A4-FC43-1492-3AD4AAD4E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0355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13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A80ADB47-650D-B8DD-CD63-08AA50D6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 r="-1" b="1026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59592-47E4-D7C3-A54B-08589D04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416721"/>
            <a:ext cx="9144000" cy="11526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Третий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77DB9-6286-CA4F-C712-AD818A488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Третий этап - распределенные базы данных (переход от персонализации к интеграции)</a:t>
            </a:r>
          </a:p>
        </p:txBody>
      </p:sp>
    </p:spTree>
    <p:extLst>
      <p:ext uri="{BB962C8B-B14F-4D97-AF65-F5344CB8AC3E}">
        <p14:creationId xmlns:p14="http://schemas.microsoft.com/office/powerpoint/2010/main" val="414216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5A4FD-6E67-F613-D554-6AA054A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ru-RU" sz="4500">
                <a:solidFill>
                  <a:schemeClr val="bg1"/>
                </a:solidFill>
              </a:rPr>
              <a:t>Особенности третьего этапа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0C45BB-1D1C-6EFF-AF84-6FAACF5B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1800">
                <a:ea typeface="+mn-lt"/>
                <a:cs typeface="+mn-lt"/>
              </a:rPr>
              <a:t>О структурной целостности — допустимыми являются только данные, представленные в виде отношений реляционной модели;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О языковой целостности, то есть языков манипулирования данными высокого уровня (в основном SQL);</a:t>
            </a:r>
            <a:endParaRPr lang="ru-RU" sz="1800"/>
          </a:p>
          <a:p>
            <a:r>
              <a:rPr lang="ru-RU" sz="1800">
                <a:ea typeface="+mn-lt"/>
                <a:cs typeface="+mn-lt"/>
              </a:rPr>
              <a:t>О ссылочной целостности, контроля за соблюдением ссылочной целостности в течение всего времени функционирования системы, и гарантий невозможности со стороны СУБД нарушить эти ограничения</a:t>
            </a:r>
            <a:endParaRPr lang="ru-RU" sz="1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0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C0EF9B9-C523-3CBF-F15D-792C954882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2" b="11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6EC88-9566-31B2-1BC1-E52E11F9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Четвертый этап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B996C-4E2A-8CFD-6B75-A2C832FC3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065146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Четвертый этап характеризуется появлением новой технологии доступа к данным — интранет.</a:t>
            </a:r>
          </a:p>
        </p:txBody>
      </p:sp>
    </p:spTree>
    <p:extLst>
      <p:ext uri="{BB962C8B-B14F-4D97-AF65-F5344CB8AC3E}">
        <p14:creationId xmlns:p14="http://schemas.microsoft.com/office/powerpoint/2010/main" val="3540963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399D6-2351-C6B5-4784-54C7D440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ru-RU" sz="4000">
                <a:solidFill>
                  <a:schemeClr val="bg1"/>
                </a:solidFill>
              </a:rPr>
              <a:t>Особенности четвертого этапа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3DEDC-E0CE-BB2F-4728-15A302FF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039" y="381935"/>
            <a:ext cx="4685916" cy="59744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1700">
                <a:ea typeface="+mn-lt"/>
                <a:cs typeface="+mn-lt"/>
              </a:rPr>
              <a:t>Основное отличие этого подхода от технологии клиент-сервер состоит в том, что отпадает необходимость использования специализированного клиентского программного обеспечения. Для работы с удаленной базой данных используется стандартный браузер.</a:t>
            </a:r>
            <a:endParaRPr lang="ru-RU" sz="1700"/>
          </a:p>
          <a:p>
            <a:endParaRPr lang="ru-RU" sz="1700"/>
          </a:p>
          <a:p>
            <a:pPr marL="0" indent="0">
              <a:buNone/>
            </a:pPr>
            <a:r>
              <a:rPr lang="ru-RU" sz="1700">
                <a:ea typeface="+mn-lt"/>
                <a:cs typeface="+mn-lt"/>
              </a:rPr>
              <a:t>При этом встроенный в загружаемые пользователем HTML-страницы код, написанный обычно на языке Java, Java-script, Perl и других, отслеживает все действия пользователя и транслирует их в низкоуровневые SQL-запросы к базе данных, выполняя, таким образом, ту работу, которой в технологии клиент-сервер занимается клиентская программа. Сложные задачи реализованы в архитектуре "клиент-сервер" с разработкой специального клиентского программного обеспечения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75263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GradientVTI</vt:lpstr>
      <vt:lpstr>Этапы развития СУБД</vt:lpstr>
      <vt:lpstr>Первый этап</vt:lpstr>
      <vt:lpstr>Особенности первого этапа</vt:lpstr>
      <vt:lpstr>Второй этап</vt:lpstr>
      <vt:lpstr>Особенности второго этапа</vt:lpstr>
      <vt:lpstr>Третий этап</vt:lpstr>
      <vt:lpstr>Особенности третьего этапа</vt:lpstr>
      <vt:lpstr>Четвертый этап</vt:lpstr>
      <vt:lpstr>Особенности четвертого этапа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64</cp:revision>
  <dcterms:created xsi:type="dcterms:W3CDTF">2024-06-13T22:18:57Z</dcterms:created>
  <dcterms:modified xsi:type="dcterms:W3CDTF">2024-06-13T22:28:33Z</dcterms:modified>
</cp:coreProperties>
</file>