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
  </p:notesMasterIdLst>
  <p:sldIdLst>
    <p:sldId id="277" r:id="rId2"/>
    <p:sldId id="256" r:id="rId3"/>
    <p:sldId id="257" r:id="rId4"/>
    <p:sldId id="258" r:id="rId5"/>
    <p:sldId id="281" r:id="rId6"/>
    <p:sldId id="260" r:id="rId7"/>
    <p:sldId id="261" r:id="rId8"/>
    <p:sldId id="262" r:id="rId9"/>
    <p:sldId id="263" r:id="rId10"/>
    <p:sldId id="264" r:id="rId11"/>
    <p:sldId id="265" r:id="rId12"/>
    <p:sldId id="266" r:id="rId13"/>
    <p:sldId id="284" r:id="rId14"/>
    <p:sldId id="267" r:id="rId15"/>
    <p:sldId id="285" r:id="rId16"/>
    <p:sldId id="268" r:id="rId17"/>
    <p:sldId id="269" r:id="rId18"/>
    <p:sldId id="282" r:id="rId19"/>
    <p:sldId id="287" r:id="rId20"/>
    <p:sldId id="286"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72C6"/>
    <a:srgbClr val="008A00"/>
    <a:srgbClr val="00188F"/>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6408" autoAdjust="0"/>
    <p:restoredTop sz="96370" autoAdjust="0"/>
  </p:normalViewPr>
  <p:slideViewPr>
    <p:cSldViewPr>
      <p:cViewPr varScale="1">
        <p:scale>
          <a:sx n="69" d="100"/>
          <a:sy n="69" d="100"/>
        </p:scale>
        <p:origin x="1740" y="60"/>
      </p:cViewPr>
      <p:guideLst>
        <p:guide orient="horz" pos="2160"/>
        <p:guide pos="2880"/>
      </p:guideLst>
    </p:cSldViewPr>
  </p:slideViewPr>
  <p:notesTextViewPr>
    <p:cViewPr>
      <p:scale>
        <a:sx n="100" d="100"/>
        <a:sy n="100" d="100"/>
      </p:scale>
      <p:origin x="0" y="0"/>
    </p:cViewPr>
  </p:notesTextViewPr>
  <p:notesViewPr>
    <p:cSldViewPr>
      <p:cViewPr varScale="1">
        <p:scale>
          <a:sx n="87" d="100"/>
          <a:sy n="87" d="100"/>
        </p:scale>
        <p:origin x="95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8B15CE-72C7-4F52-B44D-DEB2CB65452D}" type="datetimeFigureOut">
              <a:rPr lang="en-US" smtClean="0"/>
              <a:t>4/22/2016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C05FC6-45CD-407B-9538-F397EFA5C0CC}" type="slidenum">
              <a:rPr lang="en-US" smtClean="0"/>
              <a:t>‹#›</a:t>
            </a:fld>
            <a:endParaRPr lang="en-US" dirty="0"/>
          </a:p>
        </p:txBody>
      </p:sp>
    </p:spTree>
    <p:extLst>
      <p:ext uri="{BB962C8B-B14F-4D97-AF65-F5344CB8AC3E}">
        <p14:creationId xmlns:p14="http://schemas.microsoft.com/office/powerpoint/2010/main" val="407516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none" dirty="0">
                <a:latin typeface="Segoe" panose="020B0502040504020203" pitchFamily="34" charset="0"/>
                <a:cs typeface="Arial" panose="020B0604020202020204" pitchFamily="34" charset="0"/>
              </a:rPr>
              <a:t>This introduction </a:t>
            </a:r>
            <a:r>
              <a:rPr lang="en-US" sz="1000" dirty="0">
                <a:latin typeface="Segoe" panose="020B0502040504020203" pitchFamily="34" charset="0"/>
                <a:cs typeface="Arial" panose="020B0604020202020204" pitchFamily="34" charset="0"/>
              </a:rPr>
              <a:t>module (known as </a:t>
            </a:r>
            <a:r>
              <a:rPr lang="en-US" sz="1000" i="1" dirty="0">
                <a:latin typeface="Segoe" panose="020B0502040504020203" pitchFamily="34" charset="0"/>
                <a:cs typeface="Arial" panose="020B0604020202020204" pitchFamily="34" charset="0"/>
              </a:rPr>
              <a:t>Module</a:t>
            </a:r>
            <a:r>
              <a:rPr lang="en-US" sz="1000" i="1" baseline="0" dirty="0">
                <a:latin typeface="Segoe" panose="020B0502040504020203" pitchFamily="34" charset="0"/>
                <a:cs typeface="Arial" panose="020B0604020202020204" pitchFamily="34" charset="0"/>
              </a:rPr>
              <a:t> 0</a:t>
            </a:r>
            <a:r>
              <a:rPr lang="en-US" sz="1000" baseline="0" dirty="0">
                <a:latin typeface="Segoe" panose="020B0502040504020203" pitchFamily="34" charset="0"/>
                <a:cs typeface="Arial" panose="020B0604020202020204" pitchFamily="34" charset="0"/>
              </a:rPr>
              <a:t>) </a:t>
            </a:r>
            <a:r>
              <a:rPr lang="en-US" sz="1000" dirty="0">
                <a:latin typeface="Segoe" panose="020B0502040504020203" pitchFamily="34" charset="0"/>
                <a:cs typeface="Arial" panose="020B0604020202020204" pitchFamily="34" charset="0"/>
              </a:rPr>
              <a:t>provides students with an overview of the course content materials and logistics.</a:t>
            </a:r>
            <a:br>
              <a:rPr lang="en-US" sz="1000" dirty="0">
                <a:latin typeface="Segoe" panose="020B0502040504020203" pitchFamily="34" charset="0"/>
                <a:cs typeface="Arial" panose="020B0604020202020204" pitchFamily="34" charset="0"/>
              </a:rPr>
            </a:br>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Required Materials</a:t>
            </a:r>
          </a:p>
          <a:p>
            <a:r>
              <a:rPr lang="en-US" sz="1000" dirty="0">
                <a:latin typeface="Segoe" panose="020B0502040504020203" pitchFamily="34" charset="0"/>
                <a:cs typeface="Arial" panose="020B0604020202020204" pitchFamily="34" charset="0"/>
              </a:rPr>
              <a:t>To teach this course, you need the following materials:</a:t>
            </a:r>
          </a:p>
          <a:p>
            <a:pPr>
              <a:buFontTx/>
              <a:buChar char="•"/>
            </a:pPr>
            <a:r>
              <a:rPr lang="en-US" sz="1000" dirty="0">
                <a:latin typeface="Segoe" panose="020B0502040504020203" pitchFamily="34" charset="0"/>
                <a:cs typeface="Arial" panose="020B0604020202020204" pitchFamily="34" charset="0"/>
              </a:rPr>
              <a:t> Course Handbook</a:t>
            </a:r>
          </a:p>
          <a:p>
            <a:pPr>
              <a:buFontTx/>
              <a:buChar char="•"/>
            </a:pPr>
            <a:r>
              <a:rPr lang="en-US" sz="1000" dirty="0">
                <a:latin typeface="Segoe" panose="020B0502040504020203" pitchFamily="34" charset="0"/>
                <a:cs typeface="Arial" panose="020B0604020202020204" pitchFamily="34" charset="0"/>
              </a:rPr>
              <a:t> Trainer materials, including:</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Trainer Preparation Guide</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Microsoft PowerPoint files for this course</a:t>
            </a:r>
            <a:endParaRPr lang="en-US" sz="1000" dirty="0">
              <a:solidFill>
                <a:srgbClr val="7030A0"/>
              </a:solidFill>
              <a:latin typeface="Segoe" panose="020B0502040504020203" pitchFamily="34" charset="0"/>
              <a:cs typeface="Arial" panose="020B0604020202020204" pitchFamily="34" charset="0"/>
            </a:endParaRP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Microsoft Hyper</a:t>
            </a:r>
            <a:r>
              <a:rPr lang="en-CA" sz="1000" kern="1200" dirty="0">
                <a:solidFill>
                  <a:schemeClr val="tx1"/>
                </a:solidFill>
                <a:effectLst/>
                <a:latin typeface="Segoe" panose="020B0502040504020203" pitchFamily="34" charset="0"/>
                <a:cs typeface="Arial" panose="020B0604020202020204" pitchFamily="34" charset="0"/>
              </a:rPr>
              <a:t>‑</a:t>
            </a:r>
            <a:r>
              <a:rPr lang="en-US" sz="1000" dirty="0">
                <a:latin typeface="Segoe" panose="020B0502040504020203" pitchFamily="34" charset="0"/>
                <a:cs typeface="Arial" panose="020B0604020202020204" pitchFamily="34" charset="0"/>
              </a:rPr>
              <a:t>V Classroom Setup Guide</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Virtual</a:t>
            </a:r>
            <a:r>
              <a:rPr lang="en-US" sz="1000" baseline="0" dirty="0">
                <a:latin typeface="Segoe" panose="020B0502040504020203" pitchFamily="34" charset="0"/>
                <a:cs typeface="Arial" panose="020B0604020202020204" pitchFamily="34" charset="0"/>
              </a:rPr>
              <a:t> machines</a:t>
            </a:r>
            <a:r>
              <a:rPr lang="en-US" sz="1000" dirty="0">
                <a:latin typeface="Segoe" panose="020B0502040504020203" pitchFamily="34" charset="0"/>
                <a:cs typeface="Arial" panose="020B0604020202020204" pitchFamily="34" charset="0"/>
              </a:rPr>
              <a:t> for the course</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Latest error logs for the course (if any) </a:t>
            </a:r>
            <a:endParaRPr lang="en-US" sz="1000" dirty="0">
              <a:solidFill>
                <a:srgbClr val="FF3300"/>
              </a:solidFill>
              <a:latin typeface="Segoe" panose="020B0502040504020203" pitchFamily="34" charset="0"/>
              <a:cs typeface="Arial" panose="020B0604020202020204" pitchFamily="34" charset="0"/>
            </a:endParaRPr>
          </a:p>
          <a:p>
            <a:pPr marL="228600" lvl="1" indent="0">
              <a:buNone/>
            </a:pPr>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Preparation Tasks</a:t>
            </a:r>
          </a:p>
          <a:p>
            <a:r>
              <a:rPr lang="en-US" sz="1000" dirty="0">
                <a:latin typeface="Segoe" panose="020B0502040504020203" pitchFamily="34" charset="0"/>
                <a:cs typeface="Arial" panose="020B0604020202020204" pitchFamily="34" charset="0"/>
              </a:rPr>
              <a:t>To prepare for this course, you must follow and complete the tasks that the Trainer Preparation Guide outlines.</a:t>
            </a:r>
          </a:p>
          <a:p>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Presentation</a:t>
            </a:r>
            <a:r>
              <a:rPr lang="en-US" sz="1000" b="0" dirty="0">
                <a:latin typeface="Segoe" panose="020B0502040504020203" pitchFamily="34" charset="0"/>
                <a:cs typeface="Arial" panose="020B0604020202020204" pitchFamily="34" charset="0"/>
              </a:rPr>
              <a:t>:</a:t>
            </a:r>
            <a:r>
              <a:rPr lang="en-US" sz="1000" dirty="0">
                <a:solidFill>
                  <a:srgbClr val="FF0000"/>
                </a:solidFill>
                <a:latin typeface="Segoe" panose="020B0502040504020203" pitchFamily="34" charset="0"/>
                <a:cs typeface="Arial" panose="020B0604020202020204" pitchFamily="34" charset="0"/>
              </a:rPr>
              <a:t> </a:t>
            </a:r>
            <a:r>
              <a:rPr lang="en-US" sz="1000" dirty="0">
                <a:latin typeface="Segoe" panose="020B0502040504020203" pitchFamily="34" charset="0"/>
                <a:cs typeface="Arial" panose="020B0604020202020204" pitchFamily="34" charset="0"/>
              </a:rPr>
              <a:t>30 minutes</a:t>
            </a:r>
          </a:p>
          <a:p>
            <a:endParaRPr lang="en-US"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1</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20347A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3112420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&lt;&lt;Use this slide for digital courseware. Use previous slide for printed courseware.&gt;&gt;</a:t>
            </a: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Introduce the students to their course materials.</a:t>
            </a:r>
            <a:endParaRPr lang="en-IE" sz="1000" dirty="0">
              <a:latin typeface="Segoe" panose="020B0502040504020203" pitchFamily="34" charset="0"/>
              <a:cs typeface="Arial" panose="020B0604020202020204" pitchFamily="34" charset="0"/>
            </a:endParaRPr>
          </a:p>
          <a:p>
            <a:endParaRPr lang="en-IE" sz="1000" dirty="0">
              <a:latin typeface="Segoe" panose="020B0502040504020203" pitchFamily="34" charset="0"/>
              <a:cs typeface="Arial" panose="020B0604020202020204" pitchFamily="34" charset="0"/>
            </a:endParaRPr>
          </a:p>
          <a:p>
            <a:r>
              <a:rPr lang="en-IE" sz="1000" dirty="0">
                <a:latin typeface="Segoe" panose="020B0502040504020203" pitchFamily="34" charset="0"/>
                <a:cs typeface="Arial" panose="020B0604020202020204" pitchFamily="34" charset="0"/>
              </a:rPr>
              <a:t>Take this opportunity to ensure that all students can sign in and access their content. In addition, demonstrate some of the features and functionality. </a:t>
            </a:r>
          </a:p>
          <a:p>
            <a:endParaRPr lang="en-IE" sz="1000" dirty="0">
              <a:latin typeface="Segoe" panose="020B0502040504020203" pitchFamily="34" charset="0"/>
              <a:cs typeface="Arial" panose="020B0604020202020204" pitchFamily="34" charset="0"/>
            </a:endParaRPr>
          </a:p>
          <a:p>
            <a:r>
              <a:rPr lang="en-IE" sz="1000" dirty="0">
                <a:latin typeface="Segoe" panose="020B0502040504020203" pitchFamily="34" charset="0"/>
                <a:cs typeface="Arial" panose="020B0604020202020204" pitchFamily="34" charset="0"/>
              </a:rPr>
              <a:t>You also can mention that the courseware is updated over time. Their content will also be updated so they always have the latest, most technically up-to-date content, and they will not lose any comments, notes, or highlights they have made.</a:t>
            </a:r>
          </a:p>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10</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20347A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11</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20347A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12</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20347A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20347A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61819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14</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20347A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601086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15</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20347A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50007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Tell students that the course labs will be run as Microsoft Labs Online (MLO)–hosted labs. </a:t>
            </a:r>
            <a:endParaRPr lang="en-CA" sz="1000" dirty="0">
              <a:latin typeface="Segoe" panose="020B0502040504020203" pitchFamily="34" charset="0"/>
              <a:cs typeface="Arial" panose="020B0604020202020204" pitchFamily="34" charset="0"/>
            </a:endParaRP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MLO labs are accessed on the local host machines via a web browser, similar to the virtual machines that are running on a hosted platform and accessed via a browser.</a:t>
            </a:r>
          </a:p>
          <a:p>
            <a:endParaRPr lang="en-US"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16</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20347A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636870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This course will use the following virtual machines:</a:t>
            </a:r>
          </a:p>
          <a:p>
            <a:endParaRPr lang="en-CA" sz="1000" dirty="0">
              <a:latin typeface="Segoe" panose="020B0502040504020203" pitchFamily="34" charset="0"/>
              <a:cs typeface="Arial" panose="020B0604020202020204" pitchFamily="34" charset="0"/>
            </a:endParaRPr>
          </a:p>
          <a:p>
            <a:pPr marL="171450" indent="-171450">
              <a:buFont typeface="Arial" panose="020B0604020202020204" pitchFamily="34" charset="0"/>
              <a:buChar char="•"/>
            </a:pPr>
            <a:r>
              <a:rPr lang="en-US" sz="1000" kern="1200" dirty="0">
                <a:solidFill>
                  <a:schemeClr val="tx1"/>
                </a:solidFill>
                <a:latin typeface="Segoe" panose="020B0502040504020203"/>
              </a:rPr>
              <a:t>20347A-LON-DC1</a:t>
            </a:r>
          </a:p>
          <a:p>
            <a:pPr marL="171450" indent="-171450">
              <a:buFont typeface="Arial" panose="020B0604020202020204" pitchFamily="34" charset="0"/>
              <a:buChar char="•"/>
            </a:pPr>
            <a:r>
              <a:rPr kumimoji="0" lang="en-US" sz="1000" b="0" i="0" u="none" strike="noStrike" kern="1200" cap="none" spc="0" normalizeH="0" baseline="0" noProof="0" dirty="0">
                <a:ln>
                  <a:noFill/>
                </a:ln>
                <a:solidFill>
                  <a:prstClr val="black"/>
                </a:solidFill>
                <a:effectLst/>
                <a:uLnTx/>
                <a:uFillTx/>
                <a:latin typeface="Segoe" panose="020B0502040504020203"/>
              </a:rPr>
              <a:t>20347A-LON-DS1</a:t>
            </a:r>
          </a:p>
          <a:p>
            <a:pPr marL="171450" indent="-171450">
              <a:buFont typeface="Arial" panose="020B0604020202020204" pitchFamily="34" charset="0"/>
              <a:buChar char="•"/>
            </a:pPr>
            <a:r>
              <a:rPr kumimoji="0" lang="en-US" sz="1000" b="0" i="0" u="none" strike="noStrike" kern="1200" cap="none" spc="0" normalizeH="0" baseline="0" noProof="0" dirty="0">
                <a:ln>
                  <a:noFill/>
                </a:ln>
                <a:solidFill>
                  <a:prstClr val="black"/>
                </a:solidFill>
                <a:effectLst/>
                <a:uLnTx/>
                <a:uFillTx/>
                <a:latin typeface="Segoe" panose="020B0502040504020203"/>
              </a:rPr>
              <a:t>20347A-LON-WAP1</a:t>
            </a:r>
          </a:p>
          <a:p>
            <a:pPr marL="171450" indent="-171450">
              <a:buFont typeface="Arial" panose="020B0604020202020204" pitchFamily="34" charset="0"/>
              <a:buChar char="•"/>
            </a:pPr>
            <a:r>
              <a:rPr lang="en-US" sz="1000" kern="1200" dirty="0">
                <a:solidFill>
                  <a:schemeClr val="tx1"/>
                </a:solidFill>
                <a:latin typeface="Segoe" panose="020B0502040504020203"/>
              </a:rPr>
              <a:t>20347A-LON-CL1</a:t>
            </a:r>
          </a:p>
          <a:p>
            <a:pPr marL="171450" indent="-171450">
              <a:buFont typeface="Arial" panose="020B0604020202020204" pitchFamily="34" charset="0"/>
              <a:buChar char="•"/>
            </a:pPr>
            <a:r>
              <a:rPr lang="en-US" sz="1000" kern="1200" noProof="0" dirty="0">
                <a:solidFill>
                  <a:schemeClr val="tx1"/>
                </a:solidFill>
                <a:latin typeface="Segoe" panose="020B0502040504020203"/>
              </a:rPr>
              <a:t>20347A-LON-CL2</a:t>
            </a:r>
          </a:p>
          <a:p>
            <a:pPr marL="171450" indent="-171450">
              <a:buFont typeface="Arial" panose="020B0604020202020204" pitchFamily="34" charset="0"/>
              <a:buChar char="•"/>
            </a:pPr>
            <a:r>
              <a:rPr lang="en-US" sz="1000" kern="1200" noProof="0" dirty="0">
                <a:solidFill>
                  <a:schemeClr val="tx1"/>
                </a:solidFill>
                <a:latin typeface="Segoe" panose="020B0502040504020203"/>
              </a:rPr>
              <a:t>20347A-LON-CL3</a:t>
            </a:r>
          </a:p>
          <a:p>
            <a:pPr marL="171450" indent="-171450">
              <a:buFont typeface="Arial" panose="020B0604020202020204" pitchFamily="34" charset="0"/>
              <a:buChar char="•"/>
            </a:pPr>
            <a:r>
              <a:rPr lang="en-US" sz="1000" kern="1200" noProof="0" dirty="0">
                <a:solidFill>
                  <a:schemeClr val="tx1"/>
                </a:solidFill>
                <a:latin typeface="Segoe" panose="020B0502040504020203"/>
              </a:rPr>
              <a:t>20347A-LON-CL4</a:t>
            </a:r>
            <a:endParaRPr kumimoji="0" lang="en-US" sz="1000" b="0" i="0" u="none" strike="noStrike" kern="1200" cap="none" spc="0" normalizeH="0" baseline="0" noProof="0" dirty="0">
              <a:ln>
                <a:noFill/>
              </a:ln>
              <a:solidFill>
                <a:prstClr val="black"/>
              </a:solidFill>
              <a:effectLst/>
              <a:uLnTx/>
              <a:uFillTx/>
              <a:latin typeface="Segoe" panose="020B0502040504020203"/>
            </a:endParaRPr>
          </a:p>
          <a:p>
            <a:pPr marL="171450" indent="-171450">
              <a:buFont typeface="Arial" panose="020B0604020202020204" pitchFamily="34" charset="0"/>
              <a:buChar char="•"/>
            </a:pPr>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17</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20347A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559361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18</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20347A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44101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4C05FC6-45CD-407B-9538-F397EFA5C0CC}" type="slidenum">
              <a:rPr lang="en-US" smtClean="0"/>
              <a:t>19</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20347A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087327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2</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20347A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250731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Segoe" panose="020B0502040504020203"/>
              </a:rPr>
              <a:t>If students have not yet</a:t>
            </a:r>
            <a:r>
              <a:rPr lang="en-US" sz="1000" kern="1200" baseline="0" dirty="0">
                <a:solidFill>
                  <a:schemeClr val="tx1"/>
                </a:solidFill>
                <a:effectLst/>
                <a:latin typeface="Segoe" panose="020B0502040504020203"/>
              </a:rPr>
              <a:t> set up a Microsoft account for this course, ask them to create the account now. They should connect to Outlook.com, and click on the </a:t>
            </a:r>
            <a:r>
              <a:rPr lang="en-US" sz="1000" b="1" kern="1200" baseline="0" dirty="0">
                <a:solidFill>
                  <a:schemeClr val="tx1"/>
                </a:solidFill>
                <a:effectLst/>
                <a:latin typeface="Segoe" panose="020B0502040504020203"/>
              </a:rPr>
              <a:t>Sign up now </a:t>
            </a:r>
            <a:r>
              <a:rPr lang="en-US" sz="1000" kern="1200" baseline="0" dirty="0">
                <a:solidFill>
                  <a:schemeClr val="tx1"/>
                </a:solidFill>
                <a:effectLst/>
                <a:latin typeface="Segoe" panose="020B0502040504020203"/>
              </a:rPr>
              <a:t>link. </a:t>
            </a:r>
          </a:p>
          <a:p>
            <a:endParaRPr lang="en-US" sz="1000" kern="1200" baseline="0" dirty="0">
              <a:solidFill>
                <a:schemeClr val="tx1"/>
              </a:solidFill>
              <a:effectLst/>
              <a:latin typeface="Segoe" panose="020B0502040504020203"/>
            </a:endParaRPr>
          </a:p>
          <a:p>
            <a:r>
              <a:rPr lang="en-US" sz="1000" dirty="0">
                <a:latin typeface="Segoe" panose="020B0502040504020203"/>
              </a:rPr>
              <a:t>It might be helpful to explain the reason for creating a new Microsoft account. Because an email address can only be used once for creating trial accounts, we recommend creating a new Microsoft account so that the students can use their actual business email to create a trial or production account in the tenant. While an Outlook.com email address is not required for creating a Microsoft account, creating a new Outlook.com account automatically gives you a Microsoft account.</a:t>
            </a:r>
          </a:p>
        </p:txBody>
      </p:sp>
      <p:sp>
        <p:nvSpPr>
          <p:cNvPr id="4" name="Slide Number Placeholder 3"/>
          <p:cNvSpPr>
            <a:spLocks noGrp="1"/>
          </p:cNvSpPr>
          <p:nvPr>
            <p:ph type="sldNum" sz="quarter" idx="10"/>
          </p:nvPr>
        </p:nvSpPr>
        <p:spPr/>
        <p:txBody>
          <a:bodyPr/>
          <a:lstStyle/>
          <a:p>
            <a:fld id="{E2FF7759-803D-4F76-9AEC-98B2D9A07B0D}" type="slidenum">
              <a:rPr lang="en-US" smtClean="0"/>
              <a:t>20</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20347A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063831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1000" dirty="0">
                <a:latin typeface="Segoe" panose="020B0502040504020203" pitchFamily="34" charset="0"/>
                <a:cs typeface="Arial" panose="020B0604020202020204" pitchFamily="34" charset="0"/>
              </a:rPr>
              <a:t>Take this opportunity to show students the lab environment. </a:t>
            </a:r>
          </a:p>
          <a:p>
            <a:pPr>
              <a:defRPr/>
            </a:pPr>
            <a:endParaRPr lang="en-US" sz="1000" dirty="0">
              <a:latin typeface="Segoe" panose="020B0502040504020203" pitchFamily="34" charset="0"/>
              <a:cs typeface="Arial" panose="020B0604020202020204" pitchFamily="34" charset="0"/>
            </a:endParaRPr>
          </a:p>
          <a:p>
            <a:pPr>
              <a:defRPr/>
            </a:pPr>
            <a:r>
              <a:rPr lang="en-US" sz="1000" dirty="0">
                <a:latin typeface="Segoe" panose="020B0502040504020203" pitchFamily="34" charset="0"/>
                <a:cs typeface="Arial" panose="020B0604020202020204" pitchFamily="34" charset="0"/>
              </a:rPr>
              <a:t>Take a moment to sign in and describe the lab environment to the students. Be sure to point out the online Lab Notes document, which contains details of any changes to the lab steps. </a:t>
            </a:r>
          </a:p>
          <a:p>
            <a:pPr>
              <a:defRPr/>
            </a:pPr>
            <a:endParaRPr lang="en-US"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21</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20347A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562725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000" dirty="0">
                <a:latin typeface="Segoe" panose="020B0502040504020203" pitchFamily="34" charset="0"/>
                <a:cs typeface="Arial" panose="020B0604020202020204" pitchFamily="34" charset="0"/>
              </a:rPr>
              <a:t>Welcome students to the course and introduce yourself. Provide a brief overview of your background to establish credibility.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a:latin typeface="Arial" panose="020B0604020202020204" pitchFamily="34" charset="0"/>
              <a:cs typeface="Arial" panose="020B0604020202020204" pitchFamily="34" charset="0"/>
            </a:endParaRPr>
          </a:p>
          <a:p>
            <a:endParaRPr lang="en-CA"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04C05FC6-45CD-407B-9538-F397EFA5C0CC}" type="slidenum">
              <a:rPr lang="en-US" smtClean="0"/>
              <a:t>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20347A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Ask students to introduce themselves and provide their backgrounds, product experience, and expectations for the course.</a:t>
            </a: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Record student expectations on a whiteboard or flip chart that you can reference during class.</a:t>
            </a:r>
          </a:p>
        </p:txBody>
      </p:sp>
      <p:sp>
        <p:nvSpPr>
          <p:cNvPr id="4" name="Slide Number Placeholder 3"/>
          <p:cNvSpPr>
            <a:spLocks noGrp="1"/>
          </p:cNvSpPr>
          <p:nvPr>
            <p:ph type="sldNum" sz="quarter" idx="10"/>
          </p:nvPr>
        </p:nvSpPr>
        <p:spPr/>
        <p:txBody>
          <a:bodyPr/>
          <a:lstStyle/>
          <a:p>
            <a:fld id="{04C05FC6-45CD-407B-9538-F397EFA5C0CC}" type="slidenum">
              <a:rPr lang="en-US" smtClean="0"/>
              <a:t>4</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20347A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Explain </a:t>
            </a:r>
            <a:r>
              <a:rPr lang="en-CA" sz="1000" baseline="0" dirty="0">
                <a:latin typeface="Segoe" panose="020B0502040504020203" pitchFamily="34" charset="0"/>
                <a:cs typeface="Arial" panose="020B0604020202020204" pitchFamily="34" charset="0"/>
              </a:rPr>
              <a:t>class and facility logistics, using the bulleted list. I</a:t>
            </a:r>
            <a:r>
              <a:rPr lang="en-CA" sz="1000" dirty="0">
                <a:latin typeface="Segoe" panose="020B0502040504020203" pitchFamily="34" charset="0"/>
                <a:cs typeface="Arial" panose="020B0604020202020204" pitchFamily="34" charset="0"/>
              </a:rPr>
              <a:t>nform students about any emergency </a:t>
            </a:r>
            <a:r>
              <a:rPr lang="en-US" sz="1000" dirty="0">
                <a:latin typeface="Segoe" panose="020B0502040504020203" pitchFamily="34" charset="0"/>
                <a:cs typeface="Arial" panose="020B0604020202020204" pitchFamily="34" charset="0"/>
              </a:rPr>
              <a:t>procedures, such as emergency exits, </a:t>
            </a:r>
            <a:r>
              <a:rPr lang="en-CA" sz="1000" dirty="0">
                <a:latin typeface="Segoe" panose="020B0502040504020203" pitchFamily="34" charset="0"/>
                <a:cs typeface="Arial" panose="020B0604020202020204" pitchFamily="34" charset="0"/>
              </a:rPr>
              <a:t>and plans in the event of fire or other emergencies.</a:t>
            </a: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5</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20347A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Describe the audience for this course. This is an opportunity for you to identify students who might not have the appropriate background or experience to attend the course.</a:t>
            </a:r>
            <a:endParaRPr lang="en-US" sz="1000" dirty="0">
              <a:latin typeface="Segoe" panose="020B0502040504020203" pitchFamily="34" charset="0"/>
              <a:cs typeface="Arial" panose="020B0604020202020204" pitchFamily="34" charset="0"/>
            </a:endParaRP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6</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20347A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Describe the course prerequisites.</a:t>
            </a:r>
          </a:p>
        </p:txBody>
      </p:sp>
      <p:sp>
        <p:nvSpPr>
          <p:cNvPr id="4" name="Slide Number Placeholder 3"/>
          <p:cNvSpPr>
            <a:spLocks noGrp="1"/>
          </p:cNvSpPr>
          <p:nvPr>
            <p:ph type="sldNum" sz="quarter" idx="10"/>
          </p:nvPr>
        </p:nvSpPr>
        <p:spPr/>
        <p:txBody>
          <a:bodyPr/>
          <a:lstStyle/>
          <a:p>
            <a:fld id="{04C05FC6-45CD-407B-9538-F397EFA5C0CC}" type="slidenum">
              <a:rPr lang="en-US" smtClean="0"/>
              <a:t>7</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20347A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8</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20347A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&lt;&lt;Use this slide for printed courseware. Use next slide for digital courseware.&gt;&gt;</a:t>
            </a:r>
          </a:p>
          <a:p>
            <a:endParaRPr lang="en-CA"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Introduce the students to their course materials.</a:t>
            </a: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Explain how you intend for students to use the Course Handbook in the class and the Digital Companion Content outside the class:</a:t>
            </a:r>
          </a:p>
          <a:p>
            <a:endParaRPr lang="en-US" sz="1000" dirty="0">
              <a:solidFill>
                <a:srgbClr val="FF0000"/>
              </a:solidFill>
              <a:latin typeface="Segoe" panose="020B0502040504020203" pitchFamily="34" charset="0"/>
              <a:cs typeface="Arial" panose="020B0604020202020204" pitchFamily="34" charset="0"/>
            </a:endParaRPr>
          </a:p>
          <a:p>
            <a:pPr marL="454153" lvl="1" indent="-227077">
              <a:buFont typeface="Arial" pitchFamily="34" charset="0"/>
              <a:buChar char="•"/>
            </a:pPr>
            <a:r>
              <a:rPr lang="en-US" sz="1000" dirty="0">
                <a:latin typeface="Segoe" panose="020B0502040504020203" pitchFamily="34" charset="0"/>
                <a:cs typeface="Arial" panose="020B0604020202020204" pitchFamily="34" charset="0"/>
              </a:rPr>
              <a:t>Explain that students can refer to the Course Handbook during the lecture because it contains all of the critical technical information that they need in a crisp, tightly-focused format, which is suited for an effective in-class learning experience. </a:t>
            </a:r>
          </a:p>
          <a:p>
            <a:pPr marL="454153" lvl="1" indent="-227077">
              <a:buFont typeface="Arial" pitchFamily="34" charset="0"/>
              <a:buChar char="•"/>
            </a:pPr>
            <a:r>
              <a:rPr lang="en-US" sz="1000" dirty="0">
                <a:latin typeface="Segoe" panose="020B0502040504020203" pitchFamily="34" charset="0"/>
                <a:cs typeface="Arial" panose="020B0604020202020204" pitchFamily="34" charset="0"/>
              </a:rPr>
              <a:t>The Digital Companion Content supplements the Course Handbook, and provides an opportunity for extended self-directed learning beyond the classroom. </a:t>
            </a:r>
          </a:p>
        </p:txBody>
      </p:sp>
      <p:sp>
        <p:nvSpPr>
          <p:cNvPr id="4" name="Slide Number Placeholder 3"/>
          <p:cNvSpPr>
            <a:spLocks noGrp="1"/>
          </p:cNvSpPr>
          <p:nvPr>
            <p:ph type="sldNum" sz="quarter" idx="10"/>
          </p:nvPr>
        </p:nvSpPr>
        <p:spPr/>
        <p:txBody>
          <a:bodyPr/>
          <a:lstStyle/>
          <a:p>
            <a:fld id="{E2FF7759-803D-4F76-9AEC-98B2D9A07B0D}" type="slidenum">
              <a:rPr lang="en-US" smtClean="0"/>
              <a:t>9</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20347A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342058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MOC Title Slide">
    <p:spTree>
      <p:nvGrpSpPr>
        <p:cNvPr id="1" name=""/>
        <p:cNvGrpSpPr/>
        <p:nvPr/>
      </p:nvGrpSpPr>
      <p:grpSpPr>
        <a:xfrm>
          <a:off x="0" y="0"/>
          <a:ext cx="0" cy="0"/>
          <a:chOff x="0" y="0"/>
          <a:chExt cx="0" cy="0"/>
        </a:xfrm>
      </p:grpSpPr>
      <p:sp>
        <p:nvSpPr>
          <p:cNvPr id="9" name="Rectangle 8"/>
          <p:cNvSpPr/>
          <p:nvPr userDrawn="1"/>
        </p:nvSpPr>
        <p:spPr>
          <a:xfrm>
            <a:off x="14177" y="2514600"/>
            <a:ext cx="9144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userDrawn="1"/>
        </p:nvSpPr>
        <p:spPr>
          <a:xfrm>
            <a:off x="304800" y="1447800"/>
            <a:ext cx="8229600" cy="923330"/>
          </a:xfrm>
          <a:prstGeom prst="rect">
            <a:avLst/>
          </a:prstGeom>
          <a:noFill/>
        </p:spPr>
        <p:txBody>
          <a:bodyPr wrap="square" rtlCol="0">
            <a:spAutoFit/>
          </a:bodyPr>
          <a:lstStyle/>
          <a:p>
            <a:r>
              <a:rPr lang="en-US" sz="5200" spc="-100"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2667000" y="2514600"/>
            <a:ext cx="6324599" cy="1371600"/>
          </a:xfrm>
          <a:prstGeom prst="rect">
            <a:avLst/>
          </a:prstGeom>
        </p:spPr>
        <p:txBody>
          <a:bodyPr anchor="ctr"/>
          <a:lstStyle>
            <a:lvl1pPr marL="0" indent="0">
              <a:buNone/>
              <a:defRPr sz="72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2667000" y="3886200"/>
            <a:ext cx="6080033" cy="1143000"/>
          </a:xfrm>
          <a:prstGeom prst="rect">
            <a:avLst/>
          </a:prstGeom>
        </p:spPr>
        <p:txBody>
          <a:bodyPr/>
          <a:lstStyle>
            <a:lvl1pPr marL="0" indent="0">
              <a:buNone/>
              <a:defRPr sz="28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5827119"/>
            <a:ext cx="1988671" cy="731520"/>
          </a:xfrm>
          <a:prstGeom prst="rect">
            <a:avLst/>
          </a:prstGeom>
        </p:spPr>
      </p:pic>
      <p:pic>
        <p:nvPicPr>
          <p:cNvPr id="2" name="Picture 1"/>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8481" y="2514600"/>
            <a:ext cx="2533081" cy="2514600"/>
          </a:xfrm>
          <a:prstGeom prst="rect">
            <a:avLst/>
          </a:prstGeom>
        </p:spPr>
      </p:pic>
    </p:spTree>
    <p:extLst>
      <p:ext uri="{BB962C8B-B14F-4D97-AF65-F5344CB8AC3E}">
        <p14:creationId xmlns:p14="http://schemas.microsoft.com/office/powerpoint/2010/main" val="868558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8pt Slide Title">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a:t>28 </a:t>
            </a:r>
            <a:r>
              <a:rPr lang="en-US" dirty="0" err="1"/>
              <a:t>pt</a:t>
            </a:r>
            <a:r>
              <a:rPr lang="en-US" dirty="0"/>
              <a:t> Slide Title</a:t>
            </a:r>
          </a:p>
        </p:txBody>
      </p:sp>
      <p:sp>
        <p:nvSpPr>
          <p:cNvPr id="6" name="Footer Placeholder 5"/>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p:txBody>
          <a:bodyPr/>
          <a:lstStyle/>
          <a:p>
            <a:fld id="{D814DA60-3BEE-4BCE-BEDB-E433FD970963}" type="slidenum">
              <a:rPr lang="en-US" smtClean="0"/>
              <a:pPr/>
              <a:t>‹#›</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299011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t>4/22/2016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Tree>
    <p:extLst>
      <p:ext uri="{BB962C8B-B14F-4D97-AF65-F5344CB8AC3E}">
        <p14:creationId xmlns:p14="http://schemas.microsoft.com/office/powerpoint/2010/main" val="3430526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killpipe.courseware-marketplace.com/reader"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www.microsoft.com/learning/companionmoc"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hyperlink" Target="NUL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microsoft.com/learning/companionmoc"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20347A</a:t>
            </a:r>
          </a:p>
        </p:txBody>
      </p:sp>
      <p:sp>
        <p:nvSpPr>
          <p:cNvPr id="3" name="Text Placeholder 2"/>
          <p:cNvSpPr>
            <a:spLocks noGrp="1"/>
          </p:cNvSpPr>
          <p:nvPr>
            <p:ph type="body" sz="quarter" idx="11"/>
          </p:nvPr>
        </p:nvSpPr>
        <p:spPr/>
        <p:txBody>
          <a:bodyPr/>
          <a:lstStyle/>
          <a:p>
            <a:r>
              <a:rPr lang="en-IN" dirty="0"/>
              <a:t>Enabling and Managing Office 365</a:t>
            </a:r>
          </a:p>
        </p:txBody>
      </p:sp>
    </p:spTree>
    <p:extLst>
      <p:ext uri="{BB962C8B-B14F-4D97-AF65-F5344CB8AC3E}">
        <p14:creationId xmlns:p14="http://schemas.microsoft.com/office/powerpoint/2010/main" val="2501202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40664"/>
          </a:xfrm>
        </p:spPr>
        <p:txBody>
          <a:bodyPr/>
          <a:lstStyle/>
          <a:p>
            <a:r>
              <a:rPr lang="en-US" dirty="0"/>
              <a:t>Your course materials </a:t>
            </a:r>
            <a:r>
              <a:rPr lang="en-IE" i="1" dirty="0"/>
              <a:t>(OPTIONAL)</a:t>
            </a:r>
          </a:p>
        </p:txBody>
      </p:sp>
      <p:sp>
        <p:nvSpPr>
          <p:cNvPr id="6" name="Text Placeholder 2"/>
          <p:cNvSpPr>
            <a:spLocks noGrp="1"/>
          </p:cNvSpPr>
          <p:nvPr>
            <p:ph type="body" sz="quarter" idx="13"/>
          </p:nvPr>
        </p:nvSpPr>
        <p:spPr>
          <a:xfrm>
            <a:off x="457200" y="1143000"/>
            <a:ext cx="6096000" cy="5159598"/>
          </a:xfrm>
        </p:spPr>
        <p:txBody>
          <a:bodyPr/>
          <a:lstStyle/>
          <a:p>
            <a:pPr marL="0" indent="0">
              <a:spcBef>
                <a:spcPts val="0"/>
              </a:spcBef>
              <a:spcAft>
                <a:spcPts val="600"/>
              </a:spcAft>
              <a:buNone/>
            </a:pPr>
            <a:r>
              <a:rPr lang="en-US" sz="1800" b="1" dirty="0">
                <a:solidFill>
                  <a:srgbClr val="0070C0"/>
                </a:solidFill>
              </a:rPr>
              <a:t>Microsoft Official Course Handbook (Digital)</a:t>
            </a:r>
          </a:p>
          <a:p>
            <a:pPr marL="560070" indent="-285750">
              <a:spcBef>
                <a:spcPts val="0"/>
              </a:spcBef>
              <a:spcAft>
                <a:spcPts val="600"/>
              </a:spcAft>
            </a:pPr>
            <a:r>
              <a:rPr lang="en-US" sz="1800" dirty="0"/>
              <a:t>Access online using the Skillpipe reader by arvato, at </a:t>
            </a:r>
            <a:r>
              <a:rPr lang="en-US" sz="1800" dirty="0">
                <a:hlinkClick r:id="rId3"/>
              </a:rPr>
              <a:t>http://skillpipe.courseware-marketplace.com/reader</a:t>
            </a:r>
            <a:r>
              <a:rPr lang="en-US" sz="1800" dirty="0"/>
              <a:t> </a:t>
            </a:r>
          </a:p>
          <a:p>
            <a:pPr marL="560070" indent="-285750">
              <a:spcBef>
                <a:spcPts val="0"/>
              </a:spcBef>
              <a:spcAft>
                <a:spcPts val="600"/>
              </a:spcAft>
            </a:pPr>
            <a:r>
              <a:rPr lang="en-US" sz="1800" dirty="0"/>
              <a:t>Register/sign in and redeem your digital courseware</a:t>
            </a:r>
          </a:p>
          <a:p>
            <a:pPr marL="560070" indent="-285750">
              <a:spcBef>
                <a:spcPts val="0"/>
              </a:spcBef>
              <a:spcAft>
                <a:spcPts val="600"/>
              </a:spcAft>
            </a:pPr>
            <a:r>
              <a:rPr lang="en-US" sz="1800" dirty="0"/>
              <a:t>Easily add notes and comments, and highlight content </a:t>
            </a:r>
          </a:p>
          <a:p>
            <a:pPr marL="560070" indent="-285750">
              <a:spcBef>
                <a:spcPts val="0"/>
              </a:spcBef>
              <a:spcAft>
                <a:spcPts val="600"/>
              </a:spcAft>
            </a:pPr>
            <a:r>
              <a:rPr lang="en-US" sz="1800" dirty="0"/>
              <a:t>Organized by module</a:t>
            </a:r>
            <a:endParaRPr lang="en-US" sz="1800" strike="sngStrike" dirty="0"/>
          </a:p>
          <a:p>
            <a:pPr marL="560070" indent="-285750">
              <a:spcBef>
                <a:spcPts val="0"/>
              </a:spcBef>
              <a:spcAft>
                <a:spcPts val="600"/>
              </a:spcAft>
            </a:pPr>
            <a:r>
              <a:rPr lang="en-US" sz="1800" dirty="0"/>
              <a:t>Includes Labs and Lab Answer Keys</a:t>
            </a:r>
          </a:p>
          <a:p>
            <a:pPr marL="560070" indent="-285750">
              <a:spcBef>
                <a:spcPts val="0"/>
              </a:spcBef>
              <a:spcAft>
                <a:spcPts val="600"/>
              </a:spcAft>
            </a:pPr>
            <a:r>
              <a:rPr lang="en-US" sz="1800" dirty="0"/>
              <a:t>Module Reviews and Takeaways make great on-the-job references </a:t>
            </a:r>
          </a:p>
          <a:p>
            <a:pPr marL="0" indent="0">
              <a:spcBef>
                <a:spcPts val="0"/>
              </a:spcBef>
              <a:spcAft>
                <a:spcPts val="600"/>
              </a:spcAft>
              <a:buNone/>
            </a:pPr>
            <a:endParaRPr lang="en-US" sz="1800" b="1" dirty="0">
              <a:solidFill>
                <a:srgbClr val="0070C0"/>
              </a:solidFill>
            </a:endParaRPr>
          </a:p>
          <a:p>
            <a:pPr marL="0" indent="0">
              <a:spcBef>
                <a:spcPts val="0"/>
              </a:spcBef>
              <a:spcAft>
                <a:spcPts val="600"/>
              </a:spcAft>
              <a:buNone/>
            </a:pPr>
            <a:r>
              <a:rPr lang="en-US" sz="1800" b="1" dirty="0">
                <a:solidFill>
                  <a:srgbClr val="0070C0"/>
                </a:solidFill>
              </a:rPr>
              <a:t>Digital Companion Content</a:t>
            </a:r>
          </a:p>
          <a:p>
            <a:pPr marL="560070" indent="-285750">
              <a:spcBef>
                <a:spcPts val="0"/>
              </a:spcBef>
              <a:spcAft>
                <a:spcPts val="600"/>
              </a:spcAft>
            </a:pPr>
            <a:r>
              <a:rPr lang="en-US" sz="1800" dirty="0"/>
              <a:t>Supplemental content and helpful links</a:t>
            </a:r>
          </a:p>
          <a:p>
            <a:pPr marL="560070" indent="-285750">
              <a:spcBef>
                <a:spcPts val="0"/>
              </a:spcBef>
              <a:spcAft>
                <a:spcPts val="600"/>
              </a:spcAft>
            </a:pPr>
            <a:r>
              <a:rPr lang="en-US" sz="1800" dirty="0"/>
              <a:t>Download at: </a:t>
            </a:r>
            <a:r>
              <a:rPr lang="en-US" sz="1800" dirty="0">
                <a:solidFill>
                  <a:srgbClr val="0070C0"/>
                </a:solidFill>
                <a:hlinkClick r:id="rId4"/>
              </a:rPr>
              <a:t>http://www.microsoft.com/learning/companionmoc</a:t>
            </a:r>
            <a:endParaRPr lang="en-US" sz="1800" dirty="0">
              <a:solidFill>
                <a:srgbClr val="0070C0"/>
              </a:solidFill>
            </a:endParaRPr>
          </a:p>
          <a:p>
            <a:pPr indent="-182880"/>
            <a:endParaRPr lang="en-US" sz="1800" dirty="0"/>
          </a:p>
          <a:p>
            <a:pPr marL="0" indent="0">
              <a:buNone/>
            </a:pPr>
            <a:endParaRPr lang="en-US" dirty="0"/>
          </a:p>
        </p:txBody>
      </p:sp>
      <p:grpSp>
        <p:nvGrpSpPr>
          <p:cNvPr id="11" name="Group 10"/>
          <p:cNvGrpSpPr>
            <a:grpSpLocks noChangeAspect="1"/>
          </p:cNvGrpSpPr>
          <p:nvPr/>
        </p:nvGrpSpPr>
        <p:grpSpPr>
          <a:xfrm>
            <a:off x="6477000" y="1746462"/>
            <a:ext cx="2249252" cy="1605783"/>
            <a:chOff x="3410187" y="4340003"/>
            <a:chExt cx="1707683" cy="1219146"/>
          </a:xfrm>
        </p:grpSpPr>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10187" y="4340003"/>
              <a:ext cx="1707683" cy="1219146"/>
            </a:xfrm>
            <a:prstGeom prst="rect">
              <a:avLst/>
            </a:prstGeom>
          </p:spPr>
        </p:pic>
        <p:sp>
          <p:nvSpPr>
            <p:cNvPr id="13" name="Rectangle 12"/>
            <p:cNvSpPr/>
            <p:nvPr/>
          </p:nvSpPr>
          <p:spPr bwMode="auto">
            <a:xfrm>
              <a:off x="3602863" y="4380585"/>
              <a:ext cx="1322329" cy="8404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675" y="1986696"/>
            <a:ext cx="14859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2552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40664"/>
          </a:xfrm>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a:t>
            </a:r>
          </a:p>
          <a:p>
            <a:pPr marL="0" indent="0">
              <a:spcBef>
                <a:spcPts val="0"/>
              </a:spcBef>
              <a:buNone/>
            </a:pPr>
            <a:r>
              <a:rPr lang="en-IN" sz="2000" dirty="0"/>
              <a:t>Planning and provisioning Office 365</a:t>
            </a: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IN" sz="2000" dirty="0"/>
              <a:t>Managing Office 365 users and groups</a:t>
            </a:r>
            <a:endParaRPr lang="en-US" sz="2000" dirty="0"/>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IN" sz="2000" dirty="0"/>
              <a:t>Configuring client connectivity to Microsoft Office 365</a:t>
            </a:r>
            <a:endParaRPr lang="en-US" sz="2000" dirty="0"/>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IN" sz="2000" dirty="0"/>
              <a:t>Planning and configuring directory synchronization</a:t>
            </a:r>
            <a:endParaRPr lang="en-US" sz="2000" dirty="0"/>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IN" sz="2000" dirty="0"/>
              <a:t>Planning and deploying Office 365 ProPlus</a:t>
            </a:r>
            <a:endParaRPr lang="en-US" sz="2000" dirty="0"/>
          </a:p>
          <a:p>
            <a:pPr marL="0" indent="0">
              <a:spcBef>
                <a:spcPts val="0"/>
              </a:spcBef>
              <a:spcAft>
                <a:spcPts val="1200"/>
              </a:spcAft>
              <a:buNone/>
            </a:pPr>
            <a:endParaRPr lang="en-US" dirty="0"/>
          </a:p>
        </p:txBody>
      </p:sp>
    </p:spTree>
    <p:extLst>
      <p:ext uri="{BB962C8B-B14F-4D97-AF65-F5344CB8AC3E}">
        <p14:creationId xmlns:p14="http://schemas.microsoft.com/office/powerpoint/2010/main" val="1743810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40664"/>
          </a:xfrm>
        </p:spPr>
        <p:txBody>
          <a:bodyPr/>
          <a:lstStyle/>
          <a:p>
            <a:r>
              <a:rPr lang="en-US" dirty="0"/>
              <a:t>Course outline, 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6</a:t>
            </a:r>
          </a:p>
          <a:p>
            <a:pPr marL="0" indent="0">
              <a:spcBef>
                <a:spcPts val="0"/>
              </a:spcBef>
              <a:buNone/>
            </a:pPr>
            <a:r>
              <a:rPr lang="en-US" sz="2000" dirty="0"/>
              <a:t>Planning and managing Exchange Online recipients and permissions</a:t>
            </a:r>
          </a:p>
          <a:p>
            <a:pPr marL="0" indent="0">
              <a:spcBef>
                <a:spcPts val="0"/>
              </a:spcBef>
              <a:buNone/>
            </a:pPr>
            <a:endParaRPr lang="en-CA" sz="2000" dirty="0"/>
          </a:p>
          <a:p>
            <a:pPr marL="0" indent="0">
              <a:spcBef>
                <a:spcPts val="0"/>
              </a:spcBef>
              <a:buNone/>
            </a:pPr>
            <a:r>
              <a:rPr lang="en-CA" sz="2000" dirty="0">
                <a:solidFill>
                  <a:srgbClr val="0070C0"/>
                </a:solidFill>
              </a:rPr>
              <a:t>Module 7</a:t>
            </a:r>
          </a:p>
          <a:p>
            <a:pPr marL="0" indent="0">
              <a:spcBef>
                <a:spcPts val="0"/>
              </a:spcBef>
              <a:buNone/>
            </a:pPr>
            <a:r>
              <a:rPr lang="en-IN" sz="2000" dirty="0"/>
              <a:t>Planning and configuring Exchange Online services</a:t>
            </a:r>
            <a:endParaRPr lang="en-US" sz="2000" dirty="0"/>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IN" sz="2000" dirty="0"/>
              <a:t>Planning and deploying Skype for Business Online</a:t>
            </a:r>
            <a:endParaRPr lang="en-US" sz="2000" dirty="0"/>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IN" sz="2000" dirty="0"/>
              <a:t>Planning and configuring SharePoint Online</a:t>
            </a:r>
            <a:endParaRPr lang="en-US" sz="2000" dirty="0"/>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Planning and configuring an Office 365 collaboration solution</a:t>
            </a:r>
          </a:p>
          <a:p>
            <a:pPr marL="0" indent="0">
              <a:spcBef>
                <a:spcPts val="0"/>
              </a:spcBef>
              <a:spcAft>
                <a:spcPts val="1200"/>
              </a:spcAft>
              <a:buNone/>
            </a:pPr>
            <a:endParaRPr lang="en-US" dirty="0"/>
          </a:p>
        </p:txBody>
      </p:sp>
    </p:spTree>
    <p:extLst>
      <p:ext uri="{BB962C8B-B14F-4D97-AF65-F5344CB8AC3E}">
        <p14:creationId xmlns:p14="http://schemas.microsoft.com/office/powerpoint/2010/main" val="4156281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40664"/>
          </a:xfrm>
        </p:spPr>
        <p:txBody>
          <a:bodyPr/>
          <a:lstStyle/>
          <a:p>
            <a:r>
              <a:rPr lang="en-US" dirty="0"/>
              <a:t>Course outline, 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11</a:t>
            </a:r>
          </a:p>
          <a:p>
            <a:pPr marL="0" indent="0">
              <a:spcBef>
                <a:spcPts val="0"/>
              </a:spcBef>
              <a:buNone/>
            </a:pPr>
            <a:r>
              <a:rPr lang="en-IN" sz="2000" dirty="0"/>
              <a:t>Planning and configuring Rights Management and compliance</a:t>
            </a:r>
            <a:endParaRPr lang="en-US" sz="2000" dirty="0"/>
          </a:p>
          <a:p>
            <a:pPr marL="0" indent="0">
              <a:spcBef>
                <a:spcPts val="0"/>
              </a:spcBef>
              <a:buNone/>
            </a:pPr>
            <a:endParaRPr lang="en-CA" sz="2000" dirty="0"/>
          </a:p>
          <a:p>
            <a:pPr marL="0" indent="0">
              <a:spcBef>
                <a:spcPts val="0"/>
              </a:spcBef>
              <a:buNone/>
            </a:pPr>
            <a:r>
              <a:rPr lang="en-CA" sz="2000" dirty="0">
                <a:solidFill>
                  <a:srgbClr val="0070C0"/>
                </a:solidFill>
              </a:rPr>
              <a:t>Module 12</a:t>
            </a:r>
          </a:p>
          <a:p>
            <a:pPr marL="0" indent="0">
              <a:spcBef>
                <a:spcPts val="0"/>
              </a:spcBef>
              <a:buNone/>
            </a:pPr>
            <a:r>
              <a:rPr lang="en-IN" sz="2000" dirty="0"/>
              <a:t>Monitoring and troubleshooting Microsoft Office 365</a:t>
            </a:r>
            <a:endParaRPr lang="en-US" sz="2000" dirty="0"/>
          </a:p>
          <a:p>
            <a:pPr marL="0" indent="0">
              <a:spcBef>
                <a:spcPts val="0"/>
              </a:spcBef>
              <a:buNone/>
            </a:pPr>
            <a:endParaRPr lang="en-CA" sz="2000" dirty="0"/>
          </a:p>
          <a:p>
            <a:pPr marL="0" indent="0">
              <a:spcBef>
                <a:spcPts val="0"/>
              </a:spcBef>
              <a:buNone/>
            </a:pPr>
            <a:r>
              <a:rPr lang="en-CA" sz="2000" dirty="0">
                <a:solidFill>
                  <a:srgbClr val="0070C0"/>
                </a:solidFill>
              </a:rPr>
              <a:t>Module 13</a:t>
            </a:r>
          </a:p>
          <a:p>
            <a:pPr marL="0" indent="0">
              <a:spcBef>
                <a:spcPts val="0"/>
              </a:spcBef>
              <a:buNone/>
            </a:pPr>
            <a:r>
              <a:rPr lang="en-IN" sz="2000" dirty="0"/>
              <a:t>Planning and configuring identity federation</a:t>
            </a:r>
            <a:endParaRPr lang="en-US" sz="2000" dirty="0"/>
          </a:p>
          <a:p>
            <a:pPr marL="0" indent="0">
              <a:spcBef>
                <a:spcPts val="0"/>
              </a:spcBef>
              <a:buNone/>
            </a:pPr>
            <a:endParaRPr lang="en-CA" sz="2000" dirty="0"/>
          </a:p>
          <a:p>
            <a:pPr marL="0" indent="0">
              <a:spcBef>
                <a:spcPts val="0"/>
              </a:spcBef>
              <a:spcAft>
                <a:spcPts val="1200"/>
              </a:spcAft>
              <a:buNone/>
            </a:pPr>
            <a:endParaRPr lang="en-US" dirty="0"/>
          </a:p>
        </p:txBody>
      </p:sp>
    </p:spTree>
    <p:extLst>
      <p:ext uri="{BB962C8B-B14F-4D97-AF65-F5344CB8AC3E}">
        <p14:creationId xmlns:p14="http://schemas.microsoft.com/office/powerpoint/2010/main" val="1633493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40664"/>
          </a:xfrm>
        </p:spPr>
        <p:txBody>
          <a:bodyPr/>
          <a:lstStyle/>
          <a:p>
            <a:r>
              <a:rPr lang="en-US" dirty="0"/>
              <a:t>Microsoft Certification Program</a:t>
            </a:r>
          </a:p>
        </p:txBody>
      </p:sp>
      <p:sp>
        <p:nvSpPr>
          <p:cNvPr id="3" name="TextBox 2"/>
          <p:cNvSpPr txBox="1"/>
          <p:nvPr/>
        </p:nvSpPr>
        <p:spPr>
          <a:xfrm>
            <a:off x="457200" y="1436914"/>
            <a:ext cx="4724400" cy="5109091"/>
          </a:xfrm>
          <a:prstGeom prst="rect">
            <a:avLst/>
          </a:prstGeom>
          <a:noFill/>
        </p:spPr>
        <p:txBody>
          <a:bodyPr wrap="square" rtlCol="0">
            <a:spAutoFit/>
          </a:bodyPr>
          <a:lstStyle/>
          <a:p>
            <a:r>
              <a:rPr lang="en-US" sz="3800" dirty="0">
                <a:solidFill>
                  <a:srgbClr val="0072C6"/>
                </a:solidFill>
              </a:rPr>
              <a:t>Get ahead.</a:t>
            </a:r>
          </a:p>
          <a:p>
            <a:endParaRPr lang="en-US" dirty="0"/>
          </a:p>
          <a:p>
            <a:r>
              <a:rPr lang="en-US" dirty="0"/>
              <a:t>Microsoft Certifications demonstrate that you have the skills to design, deploy, and optimize the latest technology solutions. </a:t>
            </a:r>
          </a:p>
          <a:p>
            <a:endParaRPr lang="en-US" dirty="0"/>
          </a:p>
          <a:p>
            <a:r>
              <a:rPr lang="en-US" dirty="0"/>
              <a:t>Ask your Microsoft Learning Partner how you can prepare for certification.</a:t>
            </a:r>
          </a:p>
          <a:p>
            <a:endParaRPr lang="en-US" dirty="0"/>
          </a:p>
          <a:p>
            <a:r>
              <a:rPr lang="en-US" dirty="0"/>
              <a:t>For more information about Microsoft Certifications, go to:</a:t>
            </a:r>
          </a:p>
          <a:p>
            <a:r>
              <a:rPr lang="en-US" dirty="0">
                <a:hlinkClick r:id="rId3" invalidUrl="http:///"/>
              </a:rPr>
              <a:t>http</a:t>
            </a:r>
            <a:r>
              <a:rPr lang="en-US" dirty="0">
                <a:hlinkClick r:id="rId4" invalidUrl="http:///"/>
              </a:rPr>
              <a:t>://</a:t>
            </a:r>
            <a:r>
              <a:rPr lang="en-US" dirty="0">
                <a:hlinkClick r:id=""/>
              </a:rPr>
              <a:t>www.microsoft.com/learning/</a:t>
            </a:r>
          </a:p>
          <a:p>
            <a:r>
              <a:rPr lang="en-US" dirty="0">
                <a:hlinkClick r:id=""/>
              </a:rPr>
              <a:t>certification</a:t>
            </a:r>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1000" y="5867400"/>
            <a:ext cx="1898910" cy="698502"/>
          </a:xfrm>
          <a:prstGeom prst="rect">
            <a:avLst/>
          </a:prstGeom>
        </p:spPr>
      </p:pic>
      <p:sp>
        <p:nvSpPr>
          <p:cNvPr id="4" name="TextBox 3"/>
          <p:cNvSpPr txBox="1"/>
          <p:nvPr/>
        </p:nvSpPr>
        <p:spPr>
          <a:xfrm>
            <a:off x="457200" y="1066800"/>
            <a:ext cx="5029200" cy="523220"/>
          </a:xfrm>
          <a:prstGeom prst="rect">
            <a:avLst/>
          </a:prstGeom>
          <a:noFill/>
        </p:spPr>
        <p:txBody>
          <a:bodyPr wrap="square" rtlCol="0">
            <a:spAutoFit/>
          </a:bodyPr>
          <a:lstStyle/>
          <a:p>
            <a:r>
              <a:rPr lang="en-US" sz="2800" dirty="0">
                <a:solidFill>
                  <a:srgbClr val="00188F"/>
                </a:solidFill>
              </a:rPr>
              <a:t>Get trained. Get certified.</a:t>
            </a:r>
          </a:p>
        </p:txBody>
      </p:sp>
      <p:sp>
        <p:nvSpPr>
          <p:cNvPr id="9" name="Rectangle 8"/>
          <p:cNvSpPr/>
          <p:nvPr/>
        </p:nvSpPr>
        <p:spPr>
          <a:xfrm>
            <a:off x="5791200" y="1992086"/>
            <a:ext cx="2819400" cy="167640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6003471" y="2322454"/>
            <a:ext cx="2438400" cy="1015663"/>
          </a:xfrm>
          <a:prstGeom prst="rect">
            <a:avLst/>
          </a:prstGeom>
          <a:noFill/>
        </p:spPr>
        <p:txBody>
          <a:bodyPr wrap="square" rtlCol="0">
            <a:spAutoFit/>
          </a:bodyPr>
          <a:lstStyle/>
          <a:p>
            <a:r>
              <a:rPr lang="en-US" sz="2000" dirty="0">
                <a:solidFill>
                  <a:schemeClr val="bg1"/>
                </a:solidFill>
              </a:rPr>
              <a:t>Microsoft Certified Solutions Expert (MCSE)</a:t>
            </a:r>
          </a:p>
        </p:txBody>
      </p:sp>
      <p:sp>
        <p:nvSpPr>
          <p:cNvPr id="11" name="Rectangle 10"/>
          <p:cNvSpPr/>
          <p:nvPr/>
        </p:nvSpPr>
        <p:spPr>
          <a:xfrm>
            <a:off x="5791200" y="3962400"/>
            <a:ext cx="2819400" cy="16764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6019800" y="4292767"/>
            <a:ext cx="2438400" cy="1015663"/>
          </a:xfrm>
          <a:prstGeom prst="rect">
            <a:avLst/>
          </a:prstGeom>
          <a:noFill/>
        </p:spPr>
        <p:txBody>
          <a:bodyPr wrap="square" rtlCol="0">
            <a:spAutoFit/>
          </a:bodyPr>
          <a:lstStyle/>
          <a:p>
            <a:r>
              <a:rPr lang="en-US" sz="2000" dirty="0">
                <a:solidFill>
                  <a:schemeClr val="bg1"/>
                </a:solidFill>
              </a:rPr>
              <a:t>Microsoft Certified Solutions Associate (MCSA)</a:t>
            </a:r>
          </a:p>
        </p:txBody>
      </p:sp>
    </p:spTree>
    <p:extLst>
      <p:ext uri="{BB962C8B-B14F-4D97-AF65-F5344CB8AC3E}">
        <p14:creationId xmlns:p14="http://schemas.microsoft.com/office/powerpoint/2010/main" val="3972133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40664"/>
          </a:xfrm>
        </p:spPr>
        <p:txBody>
          <a:bodyPr/>
          <a:lstStyle/>
          <a:p>
            <a:r>
              <a:rPr lang="en-US" dirty="0"/>
              <a:t>Office 365 certification path</a:t>
            </a:r>
          </a:p>
        </p:txBody>
      </p:sp>
      <p:sp>
        <p:nvSpPr>
          <p:cNvPr id="13" name="TextBox 12"/>
          <p:cNvSpPr txBox="1"/>
          <p:nvPr/>
        </p:nvSpPr>
        <p:spPr>
          <a:xfrm>
            <a:off x="2735796" y="993213"/>
            <a:ext cx="3672408" cy="430887"/>
          </a:xfrm>
          <a:prstGeom prst="rect">
            <a:avLst/>
          </a:prstGeom>
          <a:noFill/>
        </p:spPr>
        <p:txBody>
          <a:bodyPr wrap="square" lIns="0" tIns="0" rIns="0" bIns="0" rtlCol="0">
            <a:spAutoFit/>
          </a:bodyPr>
          <a:lstStyle/>
          <a:p>
            <a:pPr algn="ctr" defTabSz="685864"/>
            <a:r>
              <a:rPr lang="en-US" sz="2800" dirty="0">
                <a:solidFill>
                  <a:srgbClr val="1F497D">
                    <a:lumMod val="50000"/>
                  </a:srgbClr>
                </a:solidFill>
                <a:ea typeface="Segoe UI" pitchFamily="34" charset="0"/>
                <a:cs typeface="Segoe UI" pitchFamily="34" charset="0"/>
              </a:rPr>
              <a:t>MCSA: Office 365 </a:t>
            </a:r>
          </a:p>
        </p:txBody>
      </p:sp>
      <p:grpSp>
        <p:nvGrpSpPr>
          <p:cNvPr id="14" name="Group 13"/>
          <p:cNvGrpSpPr/>
          <p:nvPr/>
        </p:nvGrpSpPr>
        <p:grpSpPr>
          <a:xfrm>
            <a:off x="2528661" y="1707525"/>
            <a:ext cx="1632009" cy="1505453"/>
            <a:chOff x="3236915" y="1816140"/>
            <a:chExt cx="1047053" cy="965858"/>
          </a:xfrm>
        </p:grpSpPr>
        <p:sp>
          <p:nvSpPr>
            <p:cNvPr id="15" name="Rectangle 14"/>
            <p:cNvSpPr>
              <a:spLocks/>
            </p:cNvSpPr>
            <p:nvPr/>
          </p:nvSpPr>
          <p:spPr bwMode="auto">
            <a:xfrm>
              <a:off x="3241552" y="1816140"/>
              <a:ext cx="1042416" cy="965858"/>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400" dirty="0">
                <a:solidFill>
                  <a:prstClr val="white"/>
                </a:solidFill>
                <a:ea typeface="Segoe UI" pitchFamily="34" charset="0"/>
                <a:cs typeface="Segoe UI" pitchFamily="34" charset="0"/>
              </a:endParaRPr>
            </a:p>
          </p:txBody>
        </p:sp>
        <p:sp>
          <p:nvSpPr>
            <p:cNvPr id="16" name="TextBox 15"/>
            <p:cNvSpPr txBox="1"/>
            <p:nvPr/>
          </p:nvSpPr>
          <p:spPr>
            <a:xfrm>
              <a:off x="3236915" y="1895993"/>
              <a:ext cx="1031694" cy="157968"/>
            </a:xfrm>
            <a:prstGeom prst="rect">
              <a:avLst/>
            </a:prstGeom>
            <a:noFill/>
          </p:spPr>
          <p:txBody>
            <a:bodyPr wrap="square" lIns="0" tIns="0" rIns="0" bIns="0" rtlCol="0">
              <a:spAutoFit/>
            </a:bodyPr>
            <a:lstStyle/>
            <a:p>
              <a:pPr algn="ctr" defTabSz="685864"/>
              <a:r>
                <a:rPr lang="en-US" sz="1600" dirty="0">
                  <a:solidFill>
                    <a:prstClr val="white"/>
                  </a:solidFill>
                  <a:ea typeface="Segoe UI" pitchFamily="34" charset="0"/>
                  <a:cs typeface="Segoe UI" pitchFamily="34" charset="0"/>
                </a:rPr>
                <a:t>Exam 70-346</a:t>
              </a:r>
            </a:p>
          </p:txBody>
        </p:sp>
      </p:grpSp>
      <p:grpSp>
        <p:nvGrpSpPr>
          <p:cNvPr id="17" name="Group 16"/>
          <p:cNvGrpSpPr/>
          <p:nvPr/>
        </p:nvGrpSpPr>
        <p:grpSpPr>
          <a:xfrm>
            <a:off x="3766603" y="4109646"/>
            <a:ext cx="1624781" cy="1500778"/>
            <a:chOff x="760776" y="6736116"/>
            <a:chExt cx="1042416" cy="962859"/>
          </a:xfrm>
        </p:grpSpPr>
        <p:sp>
          <p:nvSpPr>
            <p:cNvPr id="18" name="Rectangle 17"/>
            <p:cNvSpPr>
              <a:spLocks/>
            </p:cNvSpPr>
            <p:nvPr/>
          </p:nvSpPr>
          <p:spPr bwMode="auto">
            <a:xfrm>
              <a:off x="760776" y="6736116"/>
              <a:ext cx="1042416" cy="96285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400" dirty="0">
                <a:solidFill>
                  <a:prstClr val="white"/>
                </a:solidFill>
                <a:ea typeface="Segoe UI" pitchFamily="34" charset="0"/>
                <a:cs typeface="Segoe UI" pitchFamily="34" charset="0"/>
              </a:endParaRPr>
            </a:p>
          </p:txBody>
        </p:sp>
        <p:sp>
          <p:nvSpPr>
            <p:cNvPr id="19" name="TextBox 18"/>
            <p:cNvSpPr txBox="1"/>
            <p:nvPr/>
          </p:nvSpPr>
          <p:spPr>
            <a:xfrm>
              <a:off x="760776" y="6803266"/>
              <a:ext cx="1042416" cy="157969"/>
            </a:xfrm>
            <a:prstGeom prst="rect">
              <a:avLst/>
            </a:prstGeom>
            <a:noFill/>
          </p:spPr>
          <p:txBody>
            <a:bodyPr wrap="square" lIns="0" tIns="0" rIns="0" bIns="0" rtlCol="0">
              <a:spAutoFit/>
            </a:bodyPr>
            <a:lstStyle/>
            <a:p>
              <a:pPr algn="ctr" defTabSz="685864"/>
              <a:r>
                <a:rPr lang="en-US" sz="1600" dirty="0">
                  <a:solidFill>
                    <a:prstClr val="white"/>
                  </a:solidFill>
                  <a:ea typeface="Segoe UI" pitchFamily="34" charset="0"/>
                  <a:cs typeface="Segoe UI" pitchFamily="34" charset="0"/>
                </a:rPr>
                <a:t>Course 20347</a:t>
              </a:r>
            </a:p>
          </p:txBody>
        </p:sp>
      </p:grpSp>
      <p:sp>
        <p:nvSpPr>
          <p:cNvPr id="20" name="Right Arrow 19"/>
          <p:cNvSpPr/>
          <p:nvPr/>
        </p:nvSpPr>
        <p:spPr>
          <a:xfrm rot="16200000" flipV="1">
            <a:off x="4320917" y="3677729"/>
            <a:ext cx="494887" cy="27389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1" name="Plus 20"/>
          <p:cNvSpPr>
            <a:spLocks/>
          </p:cNvSpPr>
          <p:nvPr/>
        </p:nvSpPr>
        <p:spPr>
          <a:xfrm>
            <a:off x="4404328" y="2272914"/>
            <a:ext cx="297595" cy="297595"/>
          </a:xfrm>
          <a:prstGeom prst="mathPlus">
            <a:avLst>
              <a:gd name="adj1" fmla="val 16957"/>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prstClr val="black"/>
                </a:solidFill>
              </a:ln>
              <a:solidFill>
                <a:prstClr val="black"/>
              </a:solidFill>
            </a:endParaRPr>
          </a:p>
        </p:txBody>
      </p:sp>
      <p:cxnSp>
        <p:nvCxnSpPr>
          <p:cNvPr id="22" name="Straight Connector 21"/>
          <p:cNvCxnSpPr/>
          <p:nvPr/>
        </p:nvCxnSpPr>
        <p:spPr>
          <a:xfrm>
            <a:off x="1980309" y="1451748"/>
            <a:ext cx="51833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4945582" y="1715194"/>
            <a:ext cx="1661640" cy="1497784"/>
            <a:chOff x="4945582" y="1715194"/>
            <a:chExt cx="1661640" cy="1497784"/>
          </a:xfrm>
        </p:grpSpPr>
        <p:grpSp>
          <p:nvGrpSpPr>
            <p:cNvPr id="24" name="Group 23"/>
            <p:cNvGrpSpPr/>
            <p:nvPr/>
          </p:nvGrpSpPr>
          <p:grpSpPr>
            <a:xfrm>
              <a:off x="4945582" y="1715194"/>
              <a:ext cx="1632009" cy="1497784"/>
              <a:chOff x="3236915" y="3140968"/>
              <a:chExt cx="1047053" cy="960938"/>
            </a:xfrm>
          </p:grpSpPr>
          <p:sp>
            <p:nvSpPr>
              <p:cNvPr id="26" name="Rectangle 25"/>
              <p:cNvSpPr>
                <a:spLocks/>
              </p:cNvSpPr>
              <p:nvPr/>
            </p:nvSpPr>
            <p:spPr bwMode="auto">
              <a:xfrm>
                <a:off x="3241552" y="3140968"/>
                <a:ext cx="1042416" cy="960938"/>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400" dirty="0">
                  <a:solidFill>
                    <a:prstClr val="white"/>
                  </a:solidFill>
                  <a:ea typeface="Segoe UI" pitchFamily="34" charset="0"/>
                  <a:cs typeface="Segoe UI" pitchFamily="34" charset="0"/>
                </a:endParaRPr>
              </a:p>
            </p:txBody>
          </p:sp>
          <p:sp>
            <p:nvSpPr>
              <p:cNvPr id="27" name="TextBox 26"/>
              <p:cNvSpPr txBox="1"/>
              <p:nvPr/>
            </p:nvSpPr>
            <p:spPr>
              <a:xfrm>
                <a:off x="3236915" y="3213999"/>
                <a:ext cx="1031694" cy="157969"/>
              </a:xfrm>
              <a:prstGeom prst="rect">
                <a:avLst/>
              </a:prstGeom>
              <a:noFill/>
            </p:spPr>
            <p:txBody>
              <a:bodyPr wrap="square" lIns="0" tIns="0" rIns="0" bIns="0" rtlCol="0">
                <a:spAutoFit/>
              </a:bodyPr>
              <a:lstStyle/>
              <a:p>
                <a:pPr algn="ctr" defTabSz="685864"/>
                <a:r>
                  <a:rPr lang="en-US" sz="1600" dirty="0">
                    <a:solidFill>
                      <a:prstClr val="white"/>
                    </a:solidFill>
                    <a:ea typeface="Segoe UI" pitchFamily="34" charset="0"/>
                    <a:cs typeface="Segoe UI" pitchFamily="34" charset="0"/>
                  </a:rPr>
                  <a:t>Exam 70-347</a:t>
                </a:r>
              </a:p>
            </p:txBody>
          </p:sp>
        </p:grpSp>
        <p:sp>
          <p:nvSpPr>
            <p:cNvPr id="25" name="TextBox 24"/>
            <p:cNvSpPr txBox="1"/>
            <p:nvPr/>
          </p:nvSpPr>
          <p:spPr>
            <a:xfrm>
              <a:off x="4999153" y="2770603"/>
              <a:ext cx="1608069" cy="430887"/>
            </a:xfrm>
            <a:prstGeom prst="rect">
              <a:avLst/>
            </a:prstGeom>
            <a:noFill/>
          </p:spPr>
          <p:txBody>
            <a:bodyPr wrap="square" lIns="0" tIns="0" rIns="0" bIns="0" rtlCol="0">
              <a:spAutoFit/>
            </a:bodyPr>
            <a:lstStyle/>
            <a:p>
              <a:pPr defTabSz="685864"/>
              <a:r>
                <a:rPr lang="en-US" sz="1400" dirty="0">
                  <a:solidFill>
                    <a:schemeClr val="bg1"/>
                  </a:solidFill>
                </a:rPr>
                <a:t>Enabling Office 365 Services </a:t>
              </a:r>
              <a:endParaRPr lang="en-US" sz="1400" dirty="0">
                <a:solidFill>
                  <a:schemeClr val="bg1"/>
                </a:solidFill>
                <a:ea typeface="Segoe UI" pitchFamily="34" charset="0"/>
                <a:cs typeface="Segoe UI" pitchFamily="34" charset="0"/>
              </a:endParaRPr>
            </a:p>
          </p:txBody>
        </p:sp>
      </p:grpSp>
      <p:sp>
        <p:nvSpPr>
          <p:cNvPr id="28" name="TextBox 27"/>
          <p:cNvSpPr txBox="1"/>
          <p:nvPr/>
        </p:nvSpPr>
        <p:spPr>
          <a:xfrm>
            <a:off x="2616400" y="2545315"/>
            <a:ext cx="1462177" cy="646331"/>
          </a:xfrm>
          <a:prstGeom prst="rect">
            <a:avLst/>
          </a:prstGeom>
          <a:noFill/>
        </p:spPr>
        <p:txBody>
          <a:bodyPr wrap="square" lIns="0" tIns="0" rIns="0" bIns="0" rtlCol="0">
            <a:spAutoFit/>
          </a:bodyPr>
          <a:lstStyle/>
          <a:p>
            <a:pPr defTabSz="685864"/>
            <a:r>
              <a:rPr lang="en-IN" sz="1400" dirty="0">
                <a:solidFill>
                  <a:schemeClr val="bg1"/>
                </a:solidFill>
              </a:rPr>
              <a:t>Managing Office 365 Identities and Requirements </a:t>
            </a:r>
          </a:p>
        </p:txBody>
      </p:sp>
      <p:sp>
        <p:nvSpPr>
          <p:cNvPr id="29" name="TextBox 28"/>
          <p:cNvSpPr txBox="1"/>
          <p:nvPr/>
        </p:nvSpPr>
        <p:spPr>
          <a:xfrm>
            <a:off x="3837271" y="4902567"/>
            <a:ext cx="1462177" cy="646331"/>
          </a:xfrm>
          <a:prstGeom prst="rect">
            <a:avLst/>
          </a:prstGeom>
          <a:noFill/>
        </p:spPr>
        <p:txBody>
          <a:bodyPr wrap="square" lIns="0" tIns="0" rIns="0" bIns="0" rtlCol="0">
            <a:spAutoFit/>
          </a:bodyPr>
          <a:lstStyle/>
          <a:p>
            <a:pPr defTabSz="685864"/>
            <a:r>
              <a:rPr lang="en-IN" sz="1400" dirty="0">
                <a:solidFill>
                  <a:schemeClr val="bg1"/>
                </a:solidFill>
              </a:rPr>
              <a:t>Enabling and Managing Office 365</a:t>
            </a:r>
          </a:p>
        </p:txBody>
      </p:sp>
      <p:cxnSp>
        <p:nvCxnSpPr>
          <p:cNvPr id="30" name="Straight Connector 29"/>
          <p:cNvCxnSpPr/>
          <p:nvPr/>
        </p:nvCxnSpPr>
        <p:spPr>
          <a:xfrm>
            <a:off x="3351210" y="3554780"/>
            <a:ext cx="2413990" cy="0"/>
          </a:xfrm>
          <a:prstGeom prst="line">
            <a:avLst/>
          </a:prstGeom>
          <a:ln/>
        </p:spPr>
        <p:style>
          <a:lnRef idx="1">
            <a:schemeClr val="accent3"/>
          </a:lnRef>
          <a:fillRef idx="0">
            <a:schemeClr val="accent3"/>
          </a:fillRef>
          <a:effectRef idx="0">
            <a:schemeClr val="accent3"/>
          </a:effectRef>
          <a:fontRef idx="minor">
            <a:schemeClr val="tx1"/>
          </a:fontRef>
        </p:style>
      </p:cxnSp>
      <p:sp>
        <p:nvSpPr>
          <p:cNvPr id="31" name="Right Arrow 30"/>
          <p:cNvSpPr/>
          <p:nvPr/>
        </p:nvSpPr>
        <p:spPr>
          <a:xfrm rot="16200000" flipV="1">
            <a:off x="3178351" y="3249961"/>
            <a:ext cx="345717" cy="281338"/>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2" name="Right Arrow 31"/>
          <p:cNvSpPr/>
          <p:nvPr/>
        </p:nvSpPr>
        <p:spPr>
          <a:xfrm rot="16200000" flipV="1">
            <a:off x="5592341" y="3249961"/>
            <a:ext cx="345717" cy="281338"/>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251697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40664"/>
          </a:xfrm>
        </p:spPr>
        <p:txBody>
          <a:bodyPr/>
          <a:lstStyle/>
          <a:p>
            <a:r>
              <a:rPr lang="en-US" dirty="0"/>
              <a:t>Preparing for the labs</a:t>
            </a:r>
          </a:p>
        </p:txBody>
      </p:sp>
      <p:sp>
        <p:nvSpPr>
          <p:cNvPr id="4" name="Text Placeholder 3"/>
          <p:cNvSpPr>
            <a:spLocks noGrp="1"/>
          </p:cNvSpPr>
          <p:nvPr>
            <p:ph type="body" sz="quarter" idx="13"/>
          </p:nvPr>
        </p:nvSpPr>
        <p:spPr>
          <a:xfrm>
            <a:off x="457200" y="1066800"/>
            <a:ext cx="8094490" cy="1018169"/>
          </a:xfrm>
        </p:spPr>
        <p:txBody>
          <a:bodyPr/>
          <a:lstStyle/>
          <a:p>
            <a:pPr marL="0" indent="0">
              <a:spcBef>
                <a:spcPts val="0"/>
              </a:spcBef>
              <a:buNone/>
            </a:pPr>
            <a:endParaRPr lang="en-US" sz="2000" dirty="0"/>
          </a:p>
          <a:p>
            <a:pPr marL="0" indent="0">
              <a:spcAft>
                <a:spcPts val="600"/>
              </a:spcAft>
              <a:buNone/>
            </a:pPr>
            <a:endParaRPr lang="en-US" sz="2400" dirty="0"/>
          </a:p>
        </p:txBody>
      </p:sp>
      <p:pic>
        <p:nvPicPr>
          <p:cNvPr id="6" name="Picture 5"/>
          <p:cNvPicPr>
            <a:picLocks noChangeAspect="1"/>
          </p:cNvPicPr>
          <p:nvPr/>
        </p:nvPicPr>
        <p:blipFill>
          <a:blip r:embed="rId3"/>
          <a:stretch>
            <a:fillRect/>
          </a:stretch>
        </p:blipFill>
        <p:spPr>
          <a:xfrm>
            <a:off x="7382277" y="2057400"/>
            <a:ext cx="170646" cy="1483302"/>
          </a:xfrm>
          <a:prstGeom prst="rect">
            <a:avLst/>
          </a:prstGeom>
        </p:spPr>
      </p:pic>
      <p:pic>
        <p:nvPicPr>
          <p:cNvPr id="7" name="Picture 6"/>
          <p:cNvPicPr>
            <a:picLocks noChangeAspect="1"/>
          </p:cNvPicPr>
          <p:nvPr/>
        </p:nvPicPr>
        <p:blipFill>
          <a:blip r:embed="rId4"/>
          <a:stretch>
            <a:fillRect/>
          </a:stretch>
        </p:blipFill>
        <p:spPr>
          <a:xfrm>
            <a:off x="7660866" y="2057400"/>
            <a:ext cx="157519" cy="1378292"/>
          </a:xfrm>
          <a:prstGeom prst="rect">
            <a:avLst/>
          </a:prstGeom>
        </p:spPr>
      </p:pic>
      <p:pic>
        <p:nvPicPr>
          <p:cNvPr id="8" name="Picture 7"/>
          <p:cNvPicPr>
            <a:picLocks noChangeAspect="1"/>
          </p:cNvPicPr>
          <p:nvPr/>
        </p:nvPicPr>
        <p:blipFill>
          <a:blip r:embed="rId5"/>
          <a:stretch>
            <a:fillRect/>
          </a:stretch>
        </p:blipFill>
        <p:spPr>
          <a:xfrm>
            <a:off x="7938440" y="2057400"/>
            <a:ext cx="170646" cy="1247024"/>
          </a:xfrm>
          <a:prstGeom prst="rect">
            <a:avLst/>
          </a:prstGeom>
        </p:spPr>
      </p:pic>
      <p:pic>
        <p:nvPicPr>
          <p:cNvPr id="9" name="Picture 8"/>
          <p:cNvPicPr>
            <a:picLocks noChangeAspect="1"/>
          </p:cNvPicPr>
          <p:nvPr/>
        </p:nvPicPr>
        <p:blipFill>
          <a:blip r:embed="rId6"/>
          <a:stretch>
            <a:fillRect/>
          </a:stretch>
        </p:blipFill>
        <p:spPr>
          <a:xfrm>
            <a:off x="8262905" y="2057400"/>
            <a:ext cx="406924" cy="1155137"/>
          </a:xfrm>
          <a:prstGeom prst="rect">
            <a:avLst/>
          </a:prstGeom>
        </p:spPr>
      </p:pic>
      <p:sp>
        <p:nvSpPr>
          <p:cNvPr id="10" name="TextBox 9"/>
          <p:cNvSpPr txBox="1"/>
          <p:nvPr/>
        </p:nvSpPr>
        <p:spPr>
          <a:xfrm>
            <a:off x="457200" y="1265362"/>
            <a:ext cx="6629400" cy="2739211"/>
          </a:xfrm>
          <a:prstGeom prst="rect">
            <a:avLst/>
          </a:prstGeom>
          <a:noFill/>
        </p:spPr>
        <p:txBody>
          <a:bodyPr wrap="square" rtlCol="0">
            <a:spAutoFit/>
          </a:bodyPr>
          <a:lstStyle/>
          <a:p>
            <a:pPr>
              <a:spcAft>
                <a:spcPts val="600"/>
              </a:spcAft>
            </a:pPr>
            <a:r>
              <a:rPr lang="en-US" dirty="0"/>
              <a:t>Your lab activities will be centered around a fictitious company named A. Datum Corporation, through which you will learn how to:</a:t>
            </a:r>
          </a:p>
          <a:p>
            <a:pPr marL="285750" indent="-285750">
              <a:spcBef>
                <a:spcPts val="0"/>
              </a:spcBef>
              <a:spcAft>
                <a:spcPts val="600"/>
              </a:spcAft>
              <a:buFont typeface="Arial" panose="020B0604020202020204" pitchFamily="34" charset="0"/>
              <a:buChar char="•"/>
            </a:pPr>
            <a:r>
              <a:rPr lang="en-IN" dirty="0"/>
              <a:t>Evaluate, plan, deploy, and operate Office 365 services, including its identities, dependencies, requirements, and supporting technologies</a:t>
            </a:r>
            <a:r>
              <a:rPr lang="en-US" dirty="0"/>
              <a:t>.</a:t>
            </a:r>
          </a:p>
          <a:p>
            <a:pPr>
              <a:spcAft>
                <a:spcPts val="600"/>
              </a:spcAft>
            </a:pPr>
            <a:r>
              <a:rPr lang="en-US" dirty="0"/>
              <a:t>You will work in a virtual machine environment to complete the labs. </a:t>
            </a:r>
            <a:r>
              <a:rPr lang="en-IN" dirty="0"/>
              <a:t>The virtual machines used for this course are hosted by an authorized hosting partner. </a:t>
            </a:r>
            <a:endParaRPr lang="en-US" dirty="0"/>
          </a:p>
        </p:txBody>
      </p:sp>
    </p:spTree>
    <p:extLst>
      <p:ext uri="{BB962C8B-B14F-4D97-AF65-F5344CB8AC3E}">
        <p14:creationId xmlns:p14="http://schemas.microsoft.com/office/powerpoint/2010/main" val="1495904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740664"/>
          </a:xfrm>
        </p:spPr>
        <p:txBody>
          <a:bodyPr/>
          <a:lstStyle/>
          <a:p>
            <a:r>
              <a:rPr lang="en-US" dirty="0"/>
              <a:t>Virtual machine environment</a:t>
            </a:r>
          </a:p>
        </p:txBody>
      </p:sp>
      <p:graphicFrame>
        <p:nvGraphicFramePr>
          <p:cNvPr id="6" name="Group 29"/>
          <p:cNvGraphicFramePr>
            <a:graphicFrameLocks noGrp="1"/>
          </p:cNvGraphicFramePr>
          <p:nvPr>
            <p:extLst>
              <p:ext uri="{D42A27DB-BD31-4B8C-83A1-F6EECF244321}">
                <p14:modId xmlns:p14="http://schemas.microsoft.com/office/powerpoint/2010/main" val="433308389"/>
              </p:ext>
            </p:extLst>
          </p:nvPr>
        </p:nvGraphicFramePr>
        <p:xfrm>
          <a:off x="304800" y="914401"/>
          <a:ext cx="8681720" cy="5108187"/>
        </p:xfrm>
        <a:graphic>
          <a:graphicData uri="http://schemas.openxmlformats.org/drawingml/2006/table">
            <a:tbl>
              <a:tblPr>
                <a:tableStyleId>{BC89EF96-8CEA-46FF-86C4-4CE0E7609802}</a:tableStyleId>
              </a:tblPr>
              <a:tblGrid>
                <a:gridCol w="289052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441099">
                <a:tc>
                  <a:txBody>
                    <a:bodyPr/>
                    <a:lstStyle/>
                    <a:p>
                      <a:pPr marL="0" marR="0" lvl="0" indent="0" algn="l" defTabSz="914400" rtl="0" eaLnBrk="1" fontAlgn="base" latinLnBrk="0" hangingPunct="1">
                        <a:lnSpc>
                          <a:spcPct val="90000"/>
                        </a:lnSpc>
                        <a:spcBef>
                          <a:spcPct val="0"/>
                        </a:spcBef>
                        <a:spcAft>
                          <a:spcPct val="0"/>
                        </a:spcAft>
                        <a:buClr>
                          <a:schemeClr val="hlink"/>
                        </a:buClr>
                        <a:buSzPct val="90000"/>
                        <a:buFontTx/>
                        <a:buNone/>
                        <a:tabLst/>
                      </a:pPr>
                      <a:r>
                        <a:rPr kumimoji="0" lang="en-US" sz="2000" b="1" u="none" strike="noStrike" cap="none" normalizeH="0" baseline="0" dirty="0">
                          <a:ln>
                            <a:noFill/>
                          </a:ln>
                          <a:solidFill>
                            <a:srgbClr val="0070C0"/>
                          </a:solidFill>
                          <a:effectLst/>
                        </a:rPr>
                        <a:t>Virtual machine name</a:t>
                      </a:r>
                      <a:endParaRPr kumimoji="0" lang="en-US" sz="2000" b="1" i="0" u="none" strike="noStrike" cap="none" normalizeH="0" baseline="0" dirty="0">
                        <a:ln>
                          <a:noFill/>
                        </a:ln>
                        <a:solidFill>
                          <a:srgbClr val="0070C0"/>
                        </a:solidFill>
                        <a:effectLst/>
                        <a:latin typeface="Verdana" pitchFamily="34" charset="0"/>
                        <a:cs typeface="Arial" charset="0"/>
                      </a:endParaRPr>
                    </a:p>
                  </a:txBody>
                  <a:tcPr marT="91421" marB="91421" anchor="ctr" horzOverflow="overflow">
                    <a:lnL w="12700" cap="flat" cmpd="sng" algn="ctr">
                      <a:noFill/>
                      <a:prstDash val="solid"/>
                      <a:round/>
                      <a:headEnd type="none" w="med" len="med"/>
                      <a:tailEnd type="none" w="med" len="med"/>
                    </a:ln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1" u="none" strike="noStrike" cap="none" normalizeH="0" baseline="0" dirty="0">
                          <a:ln>
                            <a:noFill/>
                          </a:ln>
                          <a:solidFill>
                            <a:srgbClr val="0070C0"/>
                          </a:solidFill>
                          <a:effectLst/>
                        </a:rPr>
                        <a:t>Use as</a:t>
                      </a:r>
                      <a:endParaRPr kumimoji="0" lang="en-US" sz="2000" b="1" i="0" u="none" strike="noStrike" cap="none" normalizeH="0" baseline="0" dirty="0">
                        <a:ln>
                          <a:noFill/>
                        </a:ln>
                        <a:solidFill>
                          <a:srgbClr val="0070C0"/>
                        </a:solidFill>
                        <a:effectLst/>
                        <a:latin typeface="Verdana" pitchFamily="34" charset="0"/>
                        <a:cs typeface="Arial" charset="0"/>
                      </a:endParaRPr>
                    </a:p>
                  </a:txBody>
                  <a:tcPr marT="91421" marB="91421" anchor="ctr" horzOverflow="overflow">
                    <a:lnR w="12700" cap="flat" cmpd="sng" algn="ctr">
                      <a:noFill/>
                      <a:prstDash val="solid"/>
                      <a:round/>
                      <a:headEnd type="none" w="med" len="med"/>
                      <a:tailEnd type="none" w="med" len="med"/>
                    </a:lnR>
                  </a:tcPr>
                </a:tc>
                <a:extLst>
                  <a:ext uri="{0D108BD9-81ED-4DB2-BD59-A6C34878D82A}">
                    <a16:rowId xmlns:a16="http://schemas.microsoft.com/office/drawing/2014/main" val="10000"/>
                  </a:ext>
                </a:extLst>
              </a:tr>
              <a:tr h="664338">
                <a:tc>
                  <a:txBody>
                    <a:bodyPr/>
                    <a:lstStyle/>
                    <a:p>
                      <a:pPr marL="0" marR="0" lvl="0" indent="0" algn="l" defTabSz="914400" rtl="0" eaLnBrk="1" fontAlgn="base" latinLnBrk="0" hangingPunct="1">
                        <a:lnSpc>
                          <a:spcPct val="90000"/>
                        </a:lnSpc>
                        <a:spcBef>
                          <a:spcPct val="0"/>
                        </a:spcBef>
                        <a:spcAft>
                          <a:spcPct val="0"/>
                        </a:spcAft>
                        <a:buClr>
                          <a:schemeClr val="hlink"/>
                        </a:buClr>
                        <a:buSzPct val="90000"/>
                        <a:buFontTx/>
                        <a:buNone/>
                        <a:tabLst/>
                      </a:pPr>
                      <a:r>
                        <a:rPr lang="en-US" sz="1800" kern="1200" dirty="0">
                          <a:solidFill>
                            <a:schemeClr val="tx1"/>
                          </a:solidFill>
                          <a:latin typeface="+mn-lt"/>
                          <a:ea typeface="+mn-ea"/>
                          <a:cs typeface="+mn-cs"/>
                        </a:rPr>
                        <a:t>20347A-LON-DC1</a:t>
                      </a:r>
                    </a:p>
                  </a:txBody>
                  <a:tcPr marL="68580" marR="68580" marT="0" marB="0" anchor="ctr">
                    <a:lnL w="12700" cap="flat" cmpd="sng" algn="ctr">
                      <a:noFill/>
                      <a:prstDash val="solid"/>
                      <a:round/>
                      <a:headEnd type="none" w="med" len="med"/>
                      <a:tailEnd type="none" w="med" len="med"/>
                    </a:lnL>
                  </a:tcPr>
                </a:tc>
                <a:tc>
                  <a:txBody>
                    <a:bodyPr/>
                    <a:lstStyle/>
                    <a:p>
                      <a:pPr>
                        <a:lnSpc>
                          <a:spcPct val="114000"/>
                        </a:lnSpc>
                        <a:spcAft>
                          <a:spcPts val="0"/>
                        </a:spcAft>
                      </a:pPr>
                      <a:r>
                        <a:rPr lang="en-US" sz="1800" dirty="0">
                          <a:latin typeface="+mn-lt"/>
                        </a:rPr>
                        <a:t>Windows Server 2012 R2 domain controller in the Adatum.com domain</a:t>
                      </a: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206996">
                <a:tc>
                  <a:txBody>
                    <a:bodyPr/>
                    <a:lstStyle/>
                    <a:p>
                      <a:pPr marL="0" marR="0" lvl="0" indent="0" algn="l" defTabSz="914400" rtl="0" eaLnBrk="1" fontAlgn="base" latinLnBrk="0" hangingPunct="1">
                        <a:lnSpc>
                          <a:spcPct val="90000"/>
                        </a:lnSpc>
                        <a:spcBef>
                          <a:spcPct val="0"/>
                        </a:spcBef>
                        <a:spcAft>
                          <a:spcPct val="0"/>
                        </a:spcAft>
                        <a:buClr>
                          <a:srgbClr val="0000FF"/>
                        </a:buClr>
                        <a:buSzPct val="90000"/>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20347A-LON-DS1</a:t>
                      </a:r>
                    </a:p>
                  </a:txBody>
                  <a:tcPr marL="68580" marR="68580" marT="0" marB="0" anchor="ctr">
                    <a:lnL w="12700" cap="flat" cmpd="sng" algn="ctr">
                      <a:noFill/>
                      <a:prstDash val="solid"/>
                      <a:round/>
                      <a:headEnd type="none" w="med" len="med"/>
                      <a:tailEnd type="none" w="med" len="med"/>
                    </a:lnL>
                  </a:tcPr>
                </a:tc>
                <a:tc>
                  <a:txBody>
                    <a:bodyPr/>
                    <a:lstStyle/>
                    <a:p>
                      <a:pPr>
                        <a:lnSpc>
                          <a:spcPct val="114000"/>
                        </a:lnSpc>
                        <a:spcAft>
                          <a:spcPts val="0"/>
                        </a:spcAft>
                      </a:pPr>
                      <a:r>
                        <a:rPr lang="en-IN" sz="1800" dirty="0">
                          <a:latin typeface="+mn-lt"/>
                        </a:rPr>
                        <a:t>Windows Server 2012 R2 member server in the Adatum.com domain</a:t>
                      </a:r>
                    </a:p>
                    <a:p>
                      <a:pPr>
                        <a:lnSpc>
                          <a:spcPct val="114000"/>
                        </a:lnSpc>
                        <a:spcAft>
                          <a:spcPts val="0"/>
                        </a:spcAft>
                      </a:pPr>
                      <a:r>
                        <a:rPr lang="en-IN" sz="1800" dirty="0">
                          <a:latin typeface="+mn-lt"/>
                        </a:rPr>
                        <a:t>Used to host directory synchronization and federation services</a:t>
                      </a: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625765">
                <a:tc>
                  <a:txBody>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20347A-LON-WAP1</a:t>
                      </a:r>
                      <a:endParaRPr lang="en-US" sz="1800" dirty="0">
                        <a:latin typeface="+mn-lt"/>
                      </a:endParaRPr>
                    </a:p>
                  </a:txBody>
                  <a:tcPr marL="68580" marR="68580" marT="0" marB="0" anchor="ctr">
                    <a:lnL w="12700" cap="flat" cmpd="sng" algn="ctr">
                      <a:noFill/>
                      <a:prstDash val="solid"/>
                      <a:round/>
                      <a:headEnd type="none" w="med" len="med"/>
                      <a:tailEnd type="none" w="med" len="med"/>
                    </a:lnL>
                  </a:tcPr>
                </a:tc>
                <a:tc>
                  <a:txBody>
                    <a:bodyPr/>
                    <a:lstStyle/>
                    <a:p>
                      <a:pPr>
                        <a:lnSpc>
                          <a:spcPct val="114000"/>
                        </a:lnSpc>
                        <a:spcAft>
                          <a:spcPts val="0"/>
                        </a:spcAft>
                      </a:pPr>
                      <a:r>
                        <a:rPr lang="en-IN" sz="1800" dirty="0">
                          <a:latin typeface="+mn-lt"/>
                        </a:rPr>
                        <a:t>Windows Server 2012 R2 standalone server</a:t>
                      </a:r>
                    </a:p>
                    <a:p>
                      <a:pPr algn="l">
                        <a:lnSpc>
                          <a:spcPct val="114000"/>
                        </a:lnSpc>
                        <a:spcAft>
                          <a:spcPts val="0"/>
                        </a:spcAft>
                      </a:pPr>
                      <a:r>
                        <a:rPr lang="en-IN" sz="1800" dirty="0">
                          <a:latin typeface="+mn-lt"/>
                        </a:rPr>
                        <a:t>configured as a Web Application Proxy</a:t>
                      </a: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533400">
                <a:tc>
                  <a:txBody>
                    <a:bodyPr/>
                    <a:lstStyle/>
                    <a:p>
                      <a:pPr>
                        <a:lnSpc>
                          <a:spcPct val="114000"/>
                        </a:lnSpc>
                        <a:spcAft>
                          <a:spcPts val="0"/>
                        </a:spcAft>
                      </a:pPr>
                      <a:r>
                        <a:rPr lang="en-US" sz="1800" kern="1200" dirty="0">
                          <a:solidFill>
                            <a:schemeClr val="tx1"/>
                          </a:solidFill>
                          <a:latin typeface="+mn-lt"/>
                          <a:ea typeface="+mn-ea"/>
                          <a:cs typeface="+mn-cs"/>
                        </a:rPr>
                        <a:t>20347A-LON-CL1</a:t>
                      </a:r>
                    </a:p>
                  </a:txBody>
                  <a:tcPr marL="68580" marR="68580" marT="0" marB="0" anchor="ct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sz="1800" kern="1200" noProof="0" dirty="0">
                          <a:solidFill>
                            <a:schemeClr val="tx1"/>
                          </a:solidFill>
                          <a:latin typeface="+mn-lt"/>
                          <a:ea typeface="+mn-ea"/>
                          <a:cs typeface="+mn-cs"/>
                        </a:rPr>
                        <a:t>Windows 10 Enterprise computer</a:t>
                      </a:r>
                      <a:endParaRPr lang="en-US" sz="1800" kern="1200" dirty="0">
                        <a:solidFill>
                          <a:schemeClr val="tx1"/>
                        </a:solidFill>
                        <a:latin typeface="+mn-lt"/>
                        <a:ea typeface="+mn-ea"/>
                        <a:cs typeface="+mn-cs"/>
                      </a:endParaRP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554862">
                <a:tc>
                  <a:txBody>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sz="1800" kern="1200" noProof="0" dirty="0">
                          <a:solidFill>
                            <a:schemeClr val="tx1"/>
                          </a:solidFill>
                          <a:latin typeface="+mn-lt"/>
                          <a:ea typeface="+mn-ea"/>
                          <a:cs typeface="+mn-cs"/>
                        </a:rPr>
                        <a:t>20347A-LON-CL2</a:t>
                      </a:r>
                      <a:endParaRPr lang="en-US" sz="1800" kern="1200" dirty="0">
                        <a:solidFill>
                          <a:schemeClr val="tx1"/>
                        </a:solidFill>
                        <a:latin typeface="+mn-lt"/>
                        <a:ea typeface="+mn-ea"/>
                        <a:cs typeface="+mn-cs"/>
                      </a:endParaRPr>
                    </a:p>
                  </a:txBody>
                  <a:tcPr marL="68580" marR="68580" marT="0" marB="0" anchor="ct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sz="1800" kern="1200" noProof="0" dirty="0">
                          <a:solidFill>
                            <a:schemeClr val="tx1"/>
                          </a:solidFill>
                          <a:latin typeface="+mn-lt"/>
                          <a:ea typeface="+mn-ea"/>
                          <a:cs typeface="+mn-cs"/>
                        </a:rPr>
                        <a:t>Windows 10 Enterprise standalone computer</a:t>
                      </a:r>
                      <a:endParaRPr lang="en-US" sz="1800" kern="1200" dirty="0">
                        <a:solidFill>
                          <a:schemeClr val="tx1"/>
                        </a:solidFill>
                        <a:latin typeface="+mn-lt"/>
                        <a:ea typeface="+mn-ea"/>
                        <a:cs typeface="+mn-cs"/>
                      </a:endParaRP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3846368798"/>
                  </a:ext>
                </a:extLst>
              </a:tr>
              <a:tr h="500124">
                <a:tc>
                  <a:txBody>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sz="1800" kern="1200" noProof="0" dirty="0">
                          <a:solidFill>
                            <a:schemeClr val="tx1"/>
                          </a:solidFill>
                          <a:latin typeface="+mn-lt"/>
                          <a:ea typeface="+mn-ea"/>
                          <a:cs typeface="+mn-cs"/>
                        </a:rPr>
                        <a:t>20347A-LON-CL3</a:t>
                      </a:r>
                      <a:endParaRPr lang="en-US" sz="1800" kern="1200" dirty="0">
                        <a:solidFill>
                          <a:schemeClr val="tx1"/>
                        </a:solidFill>
                        <a:latin typeface="+mn-lt"/>
                        <a:ea typeface="+mn-ea"/>
                        <a:cs typeface="+mn-cs"/>
                      </a:endParaRPr>
                    </a:p>
                  </a:txBody>
                  <a:tcPr marL="68580" marR="68580" marT="0" marB="0" anchor="ct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sz="1800" kern="1200" noProof="0" dirty="0">
                          <a:solidFill>
                            <a:schemeClr val="tx1"/>
                          </a:solidFill>
                          <a:latin typeface="+mn-lt"/>
                          <a:ea typeface="+mn-ea"/>
                          <a:cs typeface="+mn-cs"/>
                        </a:rPr>
                        <a:t>Windows 10 Enterprise computer</a:t>
                      </a:r>
                      <a:endParaRPr lang="en-US" sz="1800" kern="1200" dirty="0">
                        <a:solidFill>
                          <a:schemeClr val="tx1"/>
                        </a:solidFill>
                        <a:latin typeface="+mn-lt"/>
                        <a:ea typeface="+mn-ea"/>
                        <a:cs typeface="+mn-cs"/>
                      </a:endParaRP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2693946246"/>
                  </a:ext>
                </a:extLst>
              </a:tr>
              <a:tr h="521586">
                <a:tc>
                  <a:txBody>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sz="1800" kern="1200" noProof="0" dirty="0">
                          <a:solidFill>
                            <a:schemeClr val="tx1"/>
                          </a:solidFill>
                          <a:latin typeface="+mn-lt"/>
                          <a:ea typeface="+mn-ea"/>
                          <a:cs typeface="+mn-cs"/>
                        </a:rPr>
                        <a:t>20347A-LON-CL4</a:t>
                      </a:r>
                      <a:endParaRPr lang="en-US" sz="1800" kern="1200" dirty="0">
                        <a:solidFill>
                          <a:schemeClr val="tx1"/>
                        </a:solidFill>
                        <a:latin typeface="+mn-lt"/>
                        <a:ea typeface="+mn-ea"/>
                        <a:cs typeface="+mn-cs"/>
                      </a:endParaRPr>
                    </a:p>
                  </a:txBody>
                  <a:tcPr marL="68580" marR="68580" marT="0" marB="0" anchor="ct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sz="1800" kern="1200" noProof="0" dirty="0">
                          <a:solidFill>
                            <a:schemeClr val="tx1"/>
                          </a:solidFill>
                          <a:latin typeface="+mn-lt"/>
                          <a:ea typeface="+mn-ea"/>
                          <a:cs typeface="+mn-cs"/>
                        </a:rPr>
                        <a:t>Windows 10 Enterprise computer</a:t>
                      </a:r>
                      <a:endParaRPr lang="en-US" sz="1800" kern="1200" dirty="0">
                        <a:solidFill>
                          <a:schemeClr val="tx1"/>
                        </a:solidFill>
                        <a:latin typeface="+mn-lt"/>
                        <a:ea typeface="+mn-ea"/>
                        <a:cs typeface="+mn-cs"/>
                      </a:endParaRP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57507544"/>
                  </a:ext>
                </a:extLst>
              </a:tr>
            </a:tbl>
          </a:graphicData>
        </a:graphic>
      </p:graphicFrame>
    </p:spTree>
    <p:extLst>
      <p:ext uri="{BB962C8B-B14F-4D97-AF65-F5344CB8AC3E}">
        <p14:creationId xmlns:p14="http://schemas.microsoft.com/office/powerpoint/2010/main" val="2604699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001000" cy="740664"/>
          </a:xfrm>
        </p:spPr>
        <p:txBody>
          <a:bodyPr/>
          <a:lstStyle/>
          <a:p>
            <a:r>
              <a:rPr lang="en-GB" dirty="0">
                <a:latin typeface="Segoe UI Light" panose="020B0502040204020203" pitchFamily="34" charset="0"/>
                <a:cs typeface="Segoe UI Light" panose="020B0502040204020203" pitchFamily="34" charset="0"/>
              </a:rPr>
              <a:t>WARNING – You may experience UI discrepancies</a:t>
            </a:r>
            <a:endParaRPr lang="en-US" dirty="0">
              <a:latin typeface="Segoe UI Light" panose="020B0502040204020203" pitchFamily="34" charset="0"/>
              <a:cs typeface="Segoe UI Light" panose="020B0502040204020203" pitchFamily="34" charset="0"/>
            </a:endParaRPr>
          </a:p>
        </p:txBody>
      </p:sp>
      <p:sp>
        <p:nvSpPr>
          <p:cNvPr id="3" name="Text Placeholder 2"/>
          <p:cNvSpPr>
            <a:spLocks noGrp="1"/>
          </p:cNvSpPr>
          <p:nvPr>
            <p:ph type="body" sz="quarter" idx="13"/>
          </p:nvPr>
        </p:nvSpPr>
        <p:spPr>
          <a:xfrm>
            <a:off x="2195736" y="1052736"/>
            <a:ext cx="6491064" cy="5400600"/>
          </a:xfrm>
        </p:spPr>
        <p:txBody>
          <a:bodyPr/>
          <a:lstStyle/>
          <a:p>
            <a:r>
              <a:rPr lang="en-GB" sz="2000" dirty="0"/>
              <a:t>Given the dynamic nature of Microsoft cloud tools, you may experience Microsoft Office 365 user interface (UI) changes that were made following the courseware development and that do not match up with lab instructions. </a:t>
            </a:r>
          </a:p>
          <a:p>
            <a:pPr marL="0" indent="0">
              <a:buNone/>
            </a:pPr>
            <a:endParaRPr lang="en-GB" sz="2000" dirty="0"/>
          </a:p>
          <a:p>
            <a:r>
              <a:rPr lang="en-GB" sz="2000" dirty="0"/>
              <a:t>The MLO hosting partner will update the lab manual in the hosted UI as these changes occur.</a:t>
            </a:r>
            <a:br>
              <a:rPr lang="en-GB" sz="2000" dirty="0"/>
            </a:br>
            <a:endParaRPr lang="en-GB" sz="2000" dirty="0"/>
          </a:p>
          <a:p>
            <a:r>
              <a:rPr lang="en-GB" sz="2000" dirty="0"/>
              <a:t>However, given the dynamic nature of cloud updates, you may run into Office 365 changes that occur either during your training class, or before the MLO hosting partner becomes aware of them.</a:t>
            </a:r>
            <a:br>
              <a:rPr lang="en-GB" sz="2000" dirty="0"/>
            </a:br>
            <a:br>
              <a:rPr lang="en-GB" sz="2000" dirty="0"/>
            </a:br>
            <a:r>
              <a:rPr lang="en-GB" sz="2000" dirty="0"/>
              <a:t>If this occurs, you will have to adapt to the changes and work through them in the labs as necessary.</a:t>
            </a:r>
            <a:br>
              <a:rPr lang="en-GB" sz="2000" dirty="0"/>
            </a:br>
            <a:endParaRPr lang="en-GB" sz="2000" dirty="0"/>
          </a:p>
          <a:p>
            <a:endParaRPr lang="en-GB"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908720"/>
            <a:ext cx="2285714" cy="2285714"/>
          </a:xfrm>
          <a:prstGeom prst="rect">
            <a:avLst/>
          </a:prstGeom>
        </p:spPr>
      </p:pic>
    </p:spTree>
    <p:extLst>
      <p:ext uri="{BB962C8B-B14F-4D97-AF65-F5344CB8AC3E}">
        <p14:creationId xmlns:p14="http://schemas.microsoft.com/office/powerpoint/2010/main" val="2190703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40664"/>
          </a:xfrm>
        </p:spPr>
        <p:txBody>
          <a:bodyPr/>
          <a:lstStyle/>
          <a:p>
            <a:r>
              <a:rPr lang="en-US" dirty="0">
                <a:latin typeface="Segoe UI Light" panose="020B0502040204020203" pitchFamily="34" charset="0"/>
                <a:cs typeface="Segoe UI Light" panose="020B0502040204020203" pitchFamily="34" charset="0"/>
              </a:rPr>
              <a:t>The Office 365 admin center</a:t>
            </a:r>
          </a:p>
        </p:txBody>
      </p:sp>
      <p:sp>
        <p:nvSpPr>
          <p:cNvPr id="3" name="Text Placeholder 2"/>
          <p:cNvSpPr>
            <a:spLocks noGrp="1"/>
          </p:cNvSpPr>
          <p:nvPr>
            <p:ph type="body" sz="quarter" idx="13"/>
          </p:nvPr>
        </p:nvSpPr>
        <p:spPr/>
        <p:txBody>
          <a:bodyPr/>
          <a:lstStyle/>
          <a:p>
            <a:r>
              <a:rPr lang="en-US" dirty="0"/>
              <a:t>During the course development, the Office 365 admin center was updated.</a:t>
            </a:r>
          </a:p>
          <a:p>
            <a:r>
              <a:rPr lang="en-US" dirty="0"/>
              <a:t>At the time of writing this course, all the functionality was not available in the new admin center. Therefore, some steps in the course content will require you to switch to the previous admin center.</a:t>
            </a:r>
          </a:p>
          <a:p>
            <a:r>
              <a:rPr lang="en-US" dirty="0"/>
              <a:t>The course distinguishes between the admin centers by using the terms new Office 365 admin center and previous Office 365 admin center.</a:t>
            </a:r>
          </a:p>
        </p:txBody>
      </p:sp>
    </p:spTree>
    <p:extLst>
      <p:ext uri="{BB962C8B-B14F-4D97-AF65-F5344CB8AC3E}">
        <p14:creationId xmlns:p14="http://schemas.microsoft.com/office/powerpoint/2010/main" val="2391547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40664"/>
          </a:xfrm>
        </p:spPr>
        <p:txBody>
          <a:bodyPr/>
          <a:lstStyle/>
          <a:p>
            <a:r>
              <a:rPr lang="en-US" sz="3600" dirty="0"/>
              <a:t>Welcome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11" name="Content Placeholder 2"/>
          <p:cNvSpPr>
            <a:spLocks noGrp="1"/>
          </p:cNvSpPr>
          <p:nvPr>
            <p:ph type="body" sz="quarter" idx="13"/>
          </p:nvPr>
        </p:nvSpPr>
        <p:spPr>
          <a:xfrm>
            <a:off x="457200" y="1447800"/>
            <a:ext cx="8229600" cy="4921251"/>
          </a:xfrm>
          <a:prstGeom prst="rect">
            <a:avLst/>
          </a:prstGeom>
        </p:spPr>
        <p:txBody>
          <a:bodyPr numCol="2" spcCol="457200"/>
          <a:lstStyle/>
          <a:p>
            <a:pPr marL="0" indent="0">
              <a:spcBef>
                <a:spcPts val="0"/>
              </a:spcBef>
              <a:buNone/>
            </a:pPr>
            <a:r>
              <a:rPr lang="en-US" sz="1800" dirty="0"/>
              <a:t>We’ve worked together with the Microsoft Partner Network and Microsoft IT Academies to bring you a world-class learning experience. </a:t>
            </a:r>
          </a:p>
          <a:p>
            <a:pPr marL="0" indent="0">
              <a:spcBef>
                <a:spcPts val="0"/>
              </a:spcBef>
              <a:buNone/>
            </a:pPr>
            <a:endParaRPr lang="en-US" sz="1800" b="1" dirty="0">
              <a:solidFill>
                <a:srgbClr val="0070C0"/>
              </a:solidFill>
            </a:endParaRPr>
          </a:p>
          <a:p>
            <a:pPr marL="0" indent="0">
              <a:spcBef>
                <a:spcPts val="0"/>
              </a:spcBef>
              <a:buNone/>
            </a:pPr>
            <a:r>
              <a:rPr lang="en-US" sz="1800" b="1" dirty="0">
                <a:solidFill>
                  <a:srgbClr val="0070C0"/>
                </a:solidFill>
              </a:rPr>
              <a:t>Microsoft Certified Trainers + Instructors. </a:t>
            </a:r>
            <a:r>
              <a:rPr lang="en-US" sz="1800" dirty="0"/>
              <a:t>Your instructor is a premier technical and instructional expert who meets ongoing certification requirements. </a:t>
            </a:r>
          </a:p>
          <a:p>
            <a:pPr marL="0" indent="0">
              <a:spcBef>
                <a:spcPts val="0"/>
              </a:spcBef>
              <a:buNone/>
            </a:pPr>
            <a:endParaRPr lang="en-US" sz="1800" b="1" dirty="0">
              <a:solidFill>
                <a:srgbClr val="0070C0"/>
              </a:solidFill>
            </a:endParaRPr>
          </a:p>
          <a:p>
            <a:pPr marL="0" indent="0">
              <a:spcBef>
                <a:spcPts val="0"/>
              </a:spcBef>
              <a:buNone/>
            </a:pPr>
            <a:r>
              <a:rPr lang="en-US" sz="1800" b="1" dirty="0">
                <a:solidFill>
                  <a:srgbClr val="0070C0"/>
                </a:solidFill>
              </a:rPr>
              <a:t>Customer Satisfaction Guarantee.</a:t>
            </a:r>
            <a:r>
              <a:rPr lang="en-US" sz="1800" dirty="0">
                <a:solidFill>
                  <a:srgbClr val="0070C0"/>
                </a:solidFill>
              </a:rPr>
              <a:t> </a:t>
            </a:r>
            <a:r>
              <a:rPr lang="en-US" sz="1800" dirty="0"/>
              <a:t>Our partners offer a satisfaction guarantee and we hold them accountable for it. </a:t>
            </a:r>
            <a:br>
              <a:rPr lang="en-US" sz="1800" dirty="0"/>
            </a:br>
            <a:br>
              <a:rPr lang="en-US" sz="1800" dirty="0"/>
            </a:br>
            <a:br>
              <a:rPr lang="en-US" sz="1800" dirty="0"/>
            </a:br>
            <a:br>
              <a:rPr lang="en-US" sz="1800" dirty="0"/>
            </a:br>
            <a:br>
              <a:rPr lang="en-US" sz="1800" dirty="0"/>
            </a:br>
            <a:br>
              <a:rPr lang="en-US" sz="1800" dirty="0"/>
            </a:br>
            <a:r>
              <a:rPr lang="en-US" sz="1800" dirty="0"/>
              <a:t>At the end of class, please complete an evaluation of today’s experience. We value your feedback!  </a:t>
            </a:r>
          </a:p>
          <a:p>
            <a:pPr marL="0" indent="0">
              <a:spcBef>
                <a:spcPts val="0"/>
              </a:spcBef>
              <a:buNone/>
            </a:pPr>
            <a:endParaRPr lang="en-US" sz="1800" b="1" dirty="0">
              <a:solidFill>
                <a:srgbClr val="0070C0"/>
              </a:solidFill>
            </a:endParaRPr>
          </a:p>
          <a:p>
            <a:pPr marL="0" indent="0">
              <a:spcBef>
                <a:spcPts val="0"/>
              </a:spcBef>
              <a:buNone/>
            </a:pPr>
            <a:r>
              <a:rPr lang="en-US" sz="1800" b="1" dirty="0">
                <a:solidFill>
                  <a:srgbClr val="0070C0"/>
                </a:solidFill>
              </a:rPr>
              <a:t>Certification Exam Benefits. </a:t>
            </a:r>
            <a:r>
              <a:rPr lang="en-US" sz="1800" dirty="0"/>
              <a:t>After training, consider pursuing a Microsoft Certification to help distinguish your technical expertise and experience. Ask your instructor about available exam promotions and discounts.</a:t>
            </a:r>
          </a:p>
          <a:p>
            <a:pPr marL="0" indent="0">
              <a:spcBef>
                <a:spcPts val="0"/>
              </a:spcBef>
              <a:buNone/>
            </a:pPr>
            <a:endParaRPr lang="en-US" sz="1800" dirty="0"/>
          </a:p>
          <a:p>
            <a:pPr marL="0" indent="0">
              <a:spcBef>
                <a:spcPts val="0"/>
              </a:spcBef>
              <a:buNone/>
            </a:pPr>
            <a:r>
              <a:rPr lang="en-US" sz="1800" dirty="0"/>
              <a:t>We wish you a great learning experience and ongoing career success!</a:t>
            </a:r>
          </a:p>
          <a:p>
            <a:pPr marL="0" indent="0">
              <a:lnSpc>
                <a:spcPct val="97000"/>
              </a:lnSpc>
              <a:buNone/>
            </a:pPr>
            <a:endParaRPr lang="en-US" sz="1800" dirty="0"/>
          </a:p>
          <a:p>
            <a:pPr marL="0" indent="0">
              <a:lnSpc>
                <a:spcPct val="97000"/>
              </a:lnSpc>
              <a:buNone/>
            </a:pPr>
            <a:endParaRPr lang="nl-NL" sz="1000" dirty="0"/>
          </a:p>
          <a:p>
            <a:pPr marL="0" indent="0">
              <a:lnSpc>
                <a:spcPct val="97000"/>
              </a:lnSpc>
              <a:buNone/>
            </a:pPr>
            <a:endParaRPr lang="nl-NL" sz="1000" dirty="0"/>
          </a:p>
          <a:p>
            <a:pPr>
              <a:lnSpc>
                <a:spcPct val="97000"/>
              </a:lnSpc>
            </a:pPr>
            <a:endParaRPr lang="en-US" sz="1800" dirty="0"/>
          </a:p>
        </p:txBody>
      </p:sp>
      <p:sp>
        <p:nvSpPr>
          <p:cNvPr id="3" name="TextBox 2"/>
          <p:cNvSpPr txBox="1"/>
          <p:nvPr/>
        </p:nvSpPr>
        <p:spPr>
          <a:xfrm>
            <a:off x="457200" y="990600"/>
            <a:ext cx="7772400" cy="646331"/>
          </a:xfrm>
          <a:prstGeom prst="rect">
            <a:avLst/>
          </a:prstGeom>
          <a:noFill/>
        </p:spPr>
        <p:txBody>
          <a:bodyPr wrap="square" rtlCol="0">
            <a:spAutoFit/>
          </a:bodyPr>
          <a:lstStyle/>
          <a:p>
            <a:r>
              <a:rPr lang="en-US" b="1" dirty="0">
                <a:solidFill>
                  <a:srgbClr val="0070C0"/>
                </a:solidFill>
              </a:rPr>
              <a:t>Thank you for joining us today.</a:t>
            </a:r>
            <a:r>
              <a:rPr lang="en-US" dirty="0"/>
              <a:t> </a:t>
            </a:r>
          </a:p>
          <a:p>
            <a:endParaRPr lang="en-US" dirty="0"/>
          </a:p>
        </p:txBody>
      </p:sp>
    </p:spTree>
    <p:extLst>
      <p:ext uri="{BB962C8B-B14F-4D97-AF65-F5344CB8AC3E}">
        <p14:creationId xmlns:p14="http://schemas.microsoft.com/office/powerpoint/2010/main" val="874130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40664"/>
          </a:xfrm>
        </p:spPr>
        <p:txBody>
          <a:bodyPr/>
          <a:lstStyle/>
          <a:p>
            <a:r>
              <a:rPr lang="en-GB" dirty="0">
                <a:latin typeface="Segoe UI Light" panose="020B0502040204020203" pitchFamily="34" charset="0"/>
                <a:cs typeface="Segoe UI Light" panose="020B0502040204020203" pitchFamily="34" charset="0"/>
              </a:rPr>
              <a:t>Microsoft and Office 365 accounts</a:t>
            </a:r>
            <a:endParaRPr lang="en-US" dirty="0">
              <a:latin typeface="Segoe UI Light" panose="020B0502040204020203" pitchFamily="34" charset="0"/>
              <a:cs typeface="Segoe UI Light" panose="020B0502040204020203" pitchFamily="34" charset="0"/>
            </a:endParaRPr>
          </a:p>
        </p:txBody>
      </p:sp>
      <p:sp>
        <p:nvSpPr>
          <p:cNvPr id="3" name="Text Placeholder 2"/>
          <p:cNvSpPr>
            <a:spLocks noGrp="1"/>
          </p:cNvSpPr>
          <p:nvPr>
            <p:ph type="body" sz="quarter" idx="13"/>
          </p:nvPr>
        </p:nvSpPr>
        <p:spPr>
          <a:xfrm>
            <a:off x="457200" y="1066800"/>
            <a:ext cx="8435280" cy="5314528"/>
          </a:xfrm>
        </p:spPr>
        <p:txBody>
          <a:bodyPr>
            <a:noAutofit/>
          </a:bodyPr>
          <a:lstStyle/>
          <a:p>
            <a:r>
              <a:rPr lang="en-GB" sz="2400" dirty="0"/>
              <a:t>You require a Microsoft account: </a:t>
            </a:r>
            <a:r>
              <a:rPr lang="en-GB" sz="2400" b="1" i="1" dirty="0"/>
              <a:t>name</a:t>
            </a:r>
            <a:r>
              <a:rPr lang="en-GB" sz="2400" b="1" dirty="0"/>
              <a:t>@outlook.com</a:t>
            </a:r>
          </a:p>
          <a:p>
            <a:pPr lvl="1"/>
            <a:r>
              <a:rPr lang="en-GB" sz="2000" dirty="0"/>
              <a:t>Connect to Outlook.com to create the account</a:t>
            </a:r>
          </a:p>
          <a:p>
            <a:pPr lvl="1"/>
            <a:r>
              <a:rPr lang="en-GB" sz="2000" dirty="0"/>
              <a:t>Your account should not be associated with any previously existing Office 365 tenant accounts</a:t>
            </a:r>
          </a:p>
          <a:p>
            <a:pPr lvl="1"/>
            <a:r>
              <a:rPr lang="en-GB" sz="2000" dirty="0"/>
              <a:t>Used to register and set up the Office 365 tenant</a:t>
            </a:r>
            <a:br>
              <a:rPr lang="en-GB" sz="2000" dirty="0"/>
            </a:br>
            <a:endParaRPr lang="en-GB" sz="2000" dirty="0"/>
          </a:p>
          <a:p>
            <a:r>
              <a:rPr lang="en-GB" sz="2400" dirty="0"/>
              <a:t>Office 365 30-day trial tenant account</a:t>
            </a:r>
          </a:p>
          <a:p>
            <a:pPr lvl="1"/>
            <a:r>
              <a:rPr lang="en-GB" sz="2000" dirty="0"/>
              <a:t>Will be configured in the lab of Module 1</a:t>
            </a:r>
          </a:p>
          <a:p>
            <a:pPr lvl="1"/>
            <a:r>
              <a:rPr lang="en-GB" sz="2000" dirty="0"/>
              <a:t>Uses the </a:t>
            </a:r>
            <a:r>
              <a:rPr lang="en-GB" sz="2000" b="1" i="1" dirty="0"/>
              <a:t>name</a:t>
            </a:r>
            <a:r>
              <a:rPr lang="en-GB" sz="2000" b="1" dirty="0"/>
              <a:t>@outlook.com</a:t>
            </a:r>
            <a:r>
              <a:rPr lang="en-GB" sz="2000" dirty="0"/>
              <a:t> account for registration</a:t>
            </a:r>
          </a:p>
          <a:p>
            <a:pPr lvl="1"/>
            <a:r>
              <a:rPr lang="en-GB" sz="2000" dirty="0"/>
              <a:t>Not intended to be transitioned into production</a:t>
            </a:r>
          </a:p>
        </p:txBody>
      </p:sp>
    </p:spTree>
    <p:extLst>
      <p:ext uri="{BB962C8B-B14F-4D97-AF65-F5344CB8AC3E}">
        <p14:creationId xmlns:p14="http://schemas.microsoft.com/office/powerpoint/2010/main" val="3993428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p:cNvSpPr>
            <a:spLocks noGrp="1"/>
          </p:cNvSpPr>
          <p:nvPr>
            <p:ph type="body" sz="quarter" idx="13"/>
          </p:nvPr>
        </p:nvSpPr>
        <p:spPr>
          <a:xfrm>
            <a:off x="457200" y="1219200"/>
            <a:ext cx="8001000" cy="5105400"/>
          </a:xfrm>
        </p:spPr>
        <p:txBody>
          <a:bodyPr/>
          <a:lstStyle/>
          <a:p>
            <a:pPr marL="0" indent="0">
              <a:spcBef>
                <a:spcPts val="0"/>
              </a:spcBef>
              <a:spcAft>
                <a:spcPts val="600"/>
              </a:spcAft>
              <a:buNone/>
            </a:pPr>
            <a:r>
              <a:rPr lang="en-US" sz="2000" dirty="0"/>
              <a:t>In this demonstration, you will learn how to:</a:t>
            </a:r>
          </a:p>
          <a:p>
            <a:pPr>
              <a:spcBef>
                <a:spcPts val="0"/>
              </a:spcBef>
              <a:spcAft>
                <a:spcPts val="600"/>
              </a:spcAft>
            </a:pPr>
            <a:r>
              <a:rPr lang="en-US" sz="2000" dirty="0"/>
              <a:t>Access the MLO lab environment</a:t>
            </a:r>
          </a:p>
          <a:p>
            <a:pPr>
              <a:spcBef>
                <a:spcPts val="0"/>
              </a:spcBef>
              <a:spcAft>
                <a:spcPts val="600"/>
              </a:spcAft>
            </a:pPr>
            <a:r>
              <a:rPr lang="en-US" sz="2000" dirty="0"/>
              <a:t>Switch between </a:t>
            </a:r>
            <a:r>
              <a:rPr lang="en-CA" sz="2000" dirty="0"/>
              <a:t>virtual machines</a:t>
            </a:r>
            <a:endParaRPr lang="en-US" sz="2000" dirty="0"/>
          </a:p>
          <a:p>
            <a:pPr>
              <a:spcBef>
                <a:spcPts val="0"/>
              </a:spcBef>
              <a:spcAft>
                <a:spcPts val="600"/>
              </a:spcAft>
            </a:pPr>
            <a:endParaRPr lang="en-US" sz="2000" dirty="0"/>
          </a:p>
          <a:p>
            <a:pPr marL="0" indent="0">
              <a:spcBef>
                <a:spcPts val="0"/>
              </a:spcBef>
              <a:spcAft>
                <a:spcPts val="600"/>
              </a:spcAft>
              <a:buNone/>
            </a:pPr>
            <a:r>
              <a:rPr lang="en-US" sz="2000" dirty="0"/>
              <a:t>Read the online Lab Notes carefully, because some procedures related to on-premises lab versus online labs may have slightly different steps. Any differences will be called out in the Lab Notes.</a:t>
            </a:r>
          </a:p>
        </p:txBody>
      </p:sp>
      <p:sp>
        <p:nvSpPr>
          <p:cNvPr id="9" name="Title 1"/>
          <p:cNvSpPr>
            <a:spLocks noGrp="1"/>
          </p:cNvSpPr>
          <p:nvPr>
            <p:ph type="title"/>
          </p:nvPr>
        </p:nvSpPr>
        <p:spPr>
          <a:xfrm>
            <a:off x="457200" y="0"/>
            <a:ext cx="9067800" cy="740664"/>
          </a:xfrm>
        </p:spPr>
        <p:txBody>
          <a:bodyPr/>
          <a:lstStyle/>
          <a:p>
            <a:r>
              <a:rPr lang="en-US" dirty="0"/>
              <a:t>Demonstration: Using Microsoft Labs Online</a:t>
            </a:r>
            <a:endParaRPr lang="en-US" i="1" dirty="0"/>
          </a:p>
        </p:txBody>
      </p:sp>
    </p:spTree>
    <p:extLst>
      <p:ext uri="{BB962C8B-B14F-4D97-AF65-F5344CB8AC3E}">
        <p14:creationId xmlns:p14="http://schemas.microsoft.com/office/powerpoint/2010/main" val="2696346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40664"/>
          </a:xfrm>
        </p:spPr>
        <p:txBody>
          <a:bodyPr/>
          <a:lstStyle/>
          <a:p>
            <a:r>
              <a:rPr lang="en-US" dirty="0"/>
              <a:t>Hello! Instructor introduction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a:xfrm>
            <a:off x="457200" y="1066800"/>
            <a:ext cx="5486400" cy="5105400"/>
          </a:xfrm>
        </p:spPr>
        <p:txBody>
          <a:bodyPr/>
          <a:lstStyle/>
          <a:p>
            <a:r>
              <a:rPr lang="en-US" sz="2400" dirty="0">
                <a:solidFill>
                  <a:srgbClr val="0070C0"/>
                </a:solidFill>
              </a:rPr>
              <a:t>Instructor: </a:t>
            </a:r>
            <a:r>
              <a:rPr lang="en-US" sz="2400" dirty="0"/>
              <a:t>&lt;Name&gt;</a:t>
            </a:r>
          </a:p>
          <a:p>
            <a:r>
              <a:rPr lang="en-US" sz="2400" dirty="0"/>
              <a:t>&lt;Title or other credentials, e.g. Microsoft Certified Trainer&gt;</a:t>
            </a:r>
          </a:p>
          <a:p>
            <a:r>
              <a:rPr lang="en-US" sz="2400" dirty="0"/>
              <a:t>&lt;Affiliation/Company&gt;</a:t>
            </a:r>
          </a:p>
          <a:p>
            <a:r>
              <a:rPr lang="en-US" sz="2400" dirty="0"/>
              <a:t>&lt;A few words about my technical and professional experience&gt; </a:t>
            </a:r>
          </a:p>
          <a:p>
            <a:endParaRPr lang="en-US" sz="2400" dirty="0"/>
          </a:p>
        </p:txBody>
      </p:sp>
      <p:grpSp>
        <p:nvGrpSpPr>
          <p:cNvPr id="17" name="Group 16"/>
          <p:cNvGrpSpPr>
            <a:grpSpLocks noChangeAspect="1"/>
          </p:cNvGrpSpPr>
          <p:nvPr/>
        </p:nvGrpSpPr>
        <p:grpSpPr>
          <a:xfrm>
            <a:off x="6286358" y="1066800"/>
            <a:ext cx="2091928" cy="1331227"/>
            <a:chOff x="1066800" y="1066800"/>
            <a:chExt cx="3352800" cy="2133600"/>
          </a:xfrm>
        </p:grpSpPr>
        <p:grpSp>
          <p:nvGrpSpPr>
            <p:cNvPr id="18" name="Group 17"/>
            <p:cNvGrpSpPr/>
            <p:nvPr/>
          </p:nvGrpSpPr>
          <p:grpSpPr>
            <a:xfrm>
              <a:off x="1066800" y="1066800"/>
              <a:ext cx="3352800" cy="2133600"/>
              <a:chOff x="762000" y="1066800"/>
              <a:chExt cx="3352800" cy="2133600"/>
            </a:xfrm>
            <a:solidFill>
              <a:srgbClr val="0072C6"/>
            </a:solidFill>
          </p:grpSpPr>
          <p:sp>
            <p:nvSpPr>
              <p:cNvPr id="20" name="Rounded Rectangle 19"/>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236856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40664"/>
          </a:xfrm>
        </p:spPr>
        <p:txBody>
          <a:bodyPr/>
          <a:lstStyle/>
          <a:p>
            <a:r>
              <a:rPr lang="en-US" dirty="0"/>
              <a:t>Hello! Student introductions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p:txBody>
          <a:bodyPr/>
          <a:lstStyle/>
          <a:p>
            <a:pPr marL="0" indent="0">
              <a:buNone/>
            </a:pPr>
            <a:r>
              <a:rPr lang="en-US" sz="2400" dirty="0"/>
              <a:t>Let’s get acquainted:</a:t>
            </a:r>
          </a:p>
          <a:p>
            <a:endParaRPr lang="en-US" sz="1200" dirty="0"/>
          </a:p>
          <a:p>
            <a:r>
              <a:rPr lang="en-US" sz="2400" dirty="0"/>
              <a:t>Your name</a:t>
            </a:r>
          </a:p>
          <a:p>
            <a:r>
              <a:rPr lang="en-US" sz="2400" dirty="0"/>
              <a:t>Company affiliation</a:t>
            </a:r>
          </a:p>
          <a:p>
            <a:r>
              <a:rPr lang="en-US" sz="2400" dirty="0"/>
              <a:t>Title/function</a:t>
            </a:r>
          </a:p>
          <a:p>
            <a:r>
              <a:rPr lang="en-US" sz="2400" dirty="0"/>
              <a:t>Product experience</a:t>
            </a:r>
          </a:p>
          <a:p>
            <a:r>
              <a:rPr lang="en-US" sz="2400" dirty="0"/>
              <a:t>Your expectations for the course</a:t>
            </a:r>
          </a:p>
          <a:p>
            <a:endParaRPr lang="en-CA" sz="2400" dirty="0"/>
          </a:p>
          <a:p>
            <a:endParaRPr lang="en-US" sz="2400" dirty="0"/>
          </a:p>
        </p:txBody>
      </p:sp>
      <p:grpSp>
        <p:nvGrpSpPr>
          <p:cNvPr id="11" name="Group 10"/>
          <p:cNvGrpSpPr>
            <a:grpSpLocks noChangeAspect="1"/>
          </p:cNvGrpSpPr>
          <p:nvPr/>
        </p:nvGrpSpPr>
        <p:grpSpPr>
          <a:xfrm>
            <a:off x="6286358" y="1066800"/>
            <a:ext cx="2091928" cy="1331227"/>
            <a:chOff x="1066800" y="1066800"/>
            <a:chExt cx="3352800" cy="2133600"/>
          </a:xfrm>
        </p:grpSpPr>
        <p:grpSp>
          <p:nvGrpSpPr>
            <p:cNvPr id="12" name="Group 11"/>
            <p:cNvGrpSpPr/>
            <p:nvPr/>
          </p:nvGrpSpPr>
          <p:grpSpPr>
            <a:xfrm>
              <a:off x="1066800" y="1066800"/>
              <a:ext cx="3352800" cy="2133600"/>
              <a:chOff x="762000" y="1066800"/>
              <a:chExt cx="3352800" cy="2133600"/>
            </a:xfrm>
            <a:solidFill>
              <a:srgbClr val="0072C6"/>
            </a:solidFill>
          </p:grpSpPr>
          <p:sp>
            <p:nvSpPr>
              <p:cNvPr id="14" name="Rounded Rectangle 13"/>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34511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40664"/>
          </a:xfrm>
        </p:spPr>
        <p:txBody>
          <a:bodyPr/>
          <a:lstStyle/>
          <a:p>
            <a:r>
              <a:rPr lang="en-US" dirty="0"/>
              <a:t>Facilities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a:xfrm>
            <a:off x="356960" y="1075461"/>
            <a:ext cx="8229600" cy="5105400"/>
          </a:xfrm>
        </p:spPr>
        <p:txBody>
          <a:bodyPr/>
          <a:lstStyle/>
          <a:p>
            <a:pPr>
              <a:spcBef>
                <a:spcPts val="0"/>
              </a:spcBef>
              <a:spcAft>
                <a:spcPts val="600"/>
              </a:spcAft>
            </a:pPr>
            <a:r>
              <a:rPr lang="en-US" sz="2000" dirty="0"/>
              <a:t>Class hours</a:t>
            </a:r>
          </a:p>
          <a:p>
            <a:pPr>
              <a:spcBef>
                <a:spcPts val="0"/>
              </a:spcBef>
              <a:spcAft>
                <a:spcPts val="600"/>
              </a:spcAft>
            </a:pPr>
            <a:r>
              <a:rPr lang="en-US" sz="2000" dirty="0"/>
              <a:t>Building hours</a:t>
            </a:r>
          </a:p>
          <a:p>
            <a:pPr>
              <a:spcBef>
                <a:spcPts val="0"/>
              </a:spcBef>
              <a:spcAft>
                <a:spcPts val="600"/>
              </a:spcAft>
            </a:pPr>
            <a:r>
              <a:rPr lang="en-US" sz="2000" dirty="0"/>
              <a:t>Parking</a:t>
            </a:r>
          </a:p>
          <a:p>
            <a:pPr>
              <a:spcBef>
                <a:spcPts val="0"/>
              </a:spcBef>
              <a:spcAft>
                <a:spcPts val="600"/>
              </a:spcAft>
            </a:pPr>
            <a:r>
              <a:rPr lang="en-US" sz="2000" dirty="0"/>
              <a:t>Restrooms</a:t>
            </a:r>
          </a:p>
          <a:p>
            <a:pPr>
              <a:spcBef>
                <a:spcPts val="0"/>
              </a:spcBef>
              <a:spcAft>
                <a:spcPts val="600"/>
              </a:spcAft>
            </a:pPr>
            <a:r>
              <a:rPr lang="en-US" sz="2000" dirty="0"/>
              <a:t>Meals</a:t>
            </a:r>
          </a:p>
          <a:p>
            <a:pPr>
              <a:spcBef>
                <a:spcPts val="0"/>
              </a:spcBef>
              <a:spcAft>
                <a:spcPts val="600"/>
              </a:spcAft>
            </a:pPr>
            <a:r>
              <a:rPr lang="en-US" sz="2000" dirty="0"/>
              <a:t>Phones</a:t>
            </a:r>
          </a:p>
          <a:p>
            <a:pPr>
              <a:spcBef>
                <a:spcPts val="0"/>
              </a:spcBef>
              <a:spcAft>
                <a:spcPts val="600"/>
              </a:spcAft>
            </a:pPr>
            <a:r>
              <a:rPr lang="en-US" sz="2000" dirty="0"/>
              <a:t>Messages</a:t>
            </a:r>
          </a:p>
          <a:p>
            <a:pPr>
              <a:spcBef>
                <a:spcPts val="0"/>
              </a:spcBef>
              <a:spcAft>
                <a:spcPts val="600"/>
              </a:spcAft>
            </a:pPr>
            <a:r>
              <a:rPr lang="en-US" sz="2000" dirty="0"/>
              <a:t>Smoking</a:t>
            </a:r>
          </a:p>
          <a:p>
            <a:pPr>
              <a:spcBef>
                <a:spcPts val="0"/>
              </a:spcBef>
              <a:spcAft>
                <a:spcPts val="600"/>
              </a:spcAft>
            </a:pPr>
            <a:r>
              <a:rPr lang="en-US" sz="2000" dirty="0"/>
              <a:t>Internet access </a:t>
            </a:r>
          </a:p>
          <a:p>
            <a:pPr>
              <a:spcBef>
                <a:spcPts val="0"/>
              </a:spcBef>
              <a:spcAft>
                <a:spcPts val="600"/>
              </a:spcAft>
            </a:pPr>
            <a:r>
              <a:rPr lang="en-US" sz="2000" dirty="0"/>
              <a:t>Recycling</a:t>
            </a:r>
          </a:p>
          <a:p>
            <a:pPr>
              <a:spcBef>
                <a:spcPts val="0"/>
              </a:spcBef>
              <a:spcAft>
                <a:spcPts val="600"/>
              </a:spcAft>
            </a:pPr>
            <a:r>
              <a:rPr lang="en-US" sz="2000" dirty="0"/>
              <a:t>Emergency procedures</a:t>
            </a:r>
          </a:p>
          <a:p>
            <a:endParaRPr lang="en-CA" sz="2400" dirty="0"/>
          </a:p>
          <a:p>
            <a:endParaRPr lang="en-US" sz="2400" dirty="0"/>
          </a:p>
        </p:txBody>
      </p:sp>
      <p:pic>
        <p:nvPicPr>
          <p:cNvPr id="6" name="Picture 5"/>
          <p:cNvPicPr>
            <a:picLocks noChangeAspect="1"/>
          </p:cNvPicPr>
          <p:nvPr/>
        </p:nvPicPr>
        <p:blipFill>
          <a:blip r:embed="rId4"/>
          <a:stretch>
            <a:fillRect/>
          </a:stretch>
        </p:blipFill>
        <p:spPr>
          <a:xfrm>
            <a:off x="4425490" y="2174981"/>
            <a:ext cx="1202732" cy="1202732"/>
          </a:xfrm>
          <a:prstGeom prst="rect">
            <a:avLst/>
          </a:prstGeom>
        </p:spPr>
      </p:pic>
      <p:pic>
        <p:nvPicPr>
          <p:cNvPr id="32" name="Picture 31"/>
          <p:cNvPicPr>
            <a:picLocks noChangeAspect="1"/>
          </p:cNvPicPr>
          <p:nvPr/>
        </p:nvPicPr>
        <p:blipFill>
          <a:blip r:embed="rId5"/>
          <a:stretch>
            <a:fillRect/>
          </a:stretch>
        </p:blipFill>
        <p:spPr>
          <a:xfrm>
            <a:off x="6003725" y="1691520"/>
            <a:ext cx="1082875" cy="1686193"/>
          </a:xfrm>
          <a:prstGeom prst="rect">
            <a:avLst/>
          </a:prstGeom>
        </p:spPr>
      </p:pic>
      <p:grpSp>
        <p:nvGrpSpPr>
          <p:cNvPr id="39" name="Group 38"/>
          <p:cNvGrpSpPr>
            <a:grpSpLocks noChangeAspect="1"/>
          </p:cNvGrpSpPr>
          <p:nvPr/>
        </p:nvGrpSpPr>
        <p:grpSpPr>
          <a:xfrm>
            <a:off x="4318611" y="3616842"/>
            <a:ext cx="1424169" cy="1015708"/>
            <a:chOff x="975600" y="4290620"/>
            <a:chExt cx="2006088" cy="1430728"/>
          </a:xfrm>
        </p:grpSpPr>
        <p:grpSp>
          <p:nvGrpSpPr>
            <p:cNvPr id="40" name="Group 39"/>
            <p:cNvGrpSpPr>
              <a:grpSpLocks noChangeAspect="1"/>
            </p:cNvGrpSpPr>
            <p:nvPr/>
          </p:nvGrpSpPr>
          <p:grpSpPr>
            <a:xfrm>
              <a:off x="975600" y="4290620"/>
              <a:ext cx="2006088" cy="1430728"/>
              <a:chOff x="1918853" y="3044496"/>
              <a:chExt cx="666391" cy="475141"/>
            </a:xfrm>
          </p:grpSpPr>
          <p:sp>
            <p:nvSpPr>
              <p:cNvPr id="42"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43"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44" name="Rectangle 43"/>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grpSp>
        <p:sp>
          <p:nvSpPr>
            <p:cNvPr id="41" name="Rectangle 40"/>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829139" y="3377713"/>
            <a:ext cx="758815" cy="1500602"/>
          </a:xfrm>
          <a:prstGeom prst="rect">
            <a:avLst/>
          </a:prstGeom>
        </p:spPr>
      </p:pic>
      <p:pic>
        <p:nvPicPr>
          <p:cNvPr id="10" name="Picture 9"/>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477000" y="3476235"/>
            <a:ext cx="609600" cy="1402080"/>
          </a:xfrm>
          <a:prstGeom prst="rect">
            <a:avLst/>
          </a:prstGeom>
        </p:spPr>
      </p:pic>
    </p:spTree>
    <p:extLst>
      <p:ext uri="{BB962C8B-B14F-4D97-AF65-F5344CB8AC3E}">
        <p14:creationId xmlns:p14="http://schemas.microsoft.com/office/powerpoint/2010/main" val="4016950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40664"/>
          </a:xfrm>
        </p:spPr>
        <p:txBody>
          <a:bodyPr/>
          <a:lstStyle/>
          <a:p>
            <a:r>
              <a:rPr lang="en-US" dirty="0"/>
              <a:t>About this course: Audience </a:t>
            </a:r>
          </a:p>
        </p:txBody>
      </p:sp>
      <p:sp>
        <p:nvSpPr>
          <p:cNvPr id="3" name="Text Placeholder 2"/>
          <p:cNvSpPr>
            <a:spLocks noGrp="1"/>
          </p:cNvSpPr>
          <p:nvPr>
            <p:ph type="body" sz="quarter" idx="13"/>
          </p:nvPr>
        </p:nvSpPr>
        <p:spPr/>
        <p:txBody>
          <a:bodyPr/>
          <a:lstStyle/>
          <a:p>
            <a:pPr marL="0" indent="0">
              <a:spcBef>
                <a:spcPts val="0"/>
              </a:spcBef>
              <a:spcAft>
                <a:spcPts val="1200"/>
              </a:spcAft>
              <a:buNone/>
            </a:pPr>
            <a:r>
              <a:rPr lang="en-CA" sz="2000" dirty="0"/>
              <a:t>Candidates who attend this course typically are IT professionals who are:</a:t>
            </a:r>
          </a:p>
          <a:p>
            <a:r>
              <a:rPr lang="en-US" sz="2000" dirty="0"/>
              <a:t>Responsible for planning, configuring, and managing a Microsoft Office 365 environment. </a:t>
            </a:r>
          </a:p>
          <a:p>
            <a:r>
              <a:rPr lang="en-US" sz="2000" dirty="0"/>
              <a:t>Expected to have a fairly broad understanding of several on-premises technologies such as Domain Name System (DNS) and Active Directory Domain Services (AD DS), and a general understanding of Microsoft Exchange Server, Microsoft Lync Server or Skype for Business Server, and Microsoft SharePoint Server. </a:t>
            </a:r>
          </a:p>
          <a:p>
            <a:r>
              <a:rPr lang="en-US" sz="2000" dirty="0"/>
              <a:t>Looking to take the exams 70-346: Managing Office 365 Identities and Requirements, and 70-347: Enabling Office 365 Services to obtain the MCSA: Office 365 certification.</a:t>
            </a:r>
            <a:endParaRPr lang="en-IN" sz="2000" dirty="0"/>
          </a:p>
          <a:p>
            <a:endParaRPr lang="en-US" sz="2400" dirty="0"/>
          </a:p>
        </p:txBody>
      </p:sp>
    </p:spTree>
    <p:extLst>
      <p:ext uri="{BB962C8B-B14F-4D97-AF65-F5344CB8AC3E}">
        <p14:creationId xmlns:p14="http://schemas.microsoft.com/office/powerpoint/2010/main" val="3712014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40664"/>
          </a:xfrm>
        </p:spPr>
        <p:txBody>
          <a:bodyPr/>
          <a:lstStyle/>
          <a:p>
            <a:r>
              <a:rPr lang="en-US" dirty="0"/>
              <a:t>About this course: Prerequisites</a:t>
            </a:r>
          </a:p>
        </p:txBody>
      </p:sp>
      <p:sp>
        <p:nvSpPr>
          <p:cNvPr id="3" name="Text Placeholder 2"/>
          <p:cNvSpPr>
            <a:spLocks noGrp="1"/>
          </p:cNvSpPr>
          <p:nvPr>
            <p:ph type="body" sz="quarter" idx="13"/>
          </p:nvPr>
        </p:nvSpPr>
        <p:spPr/>
        <p:txBody>
          <a:bodyPr/>
          <a:lstStyle/>
          <a:p>
            <a:pPr marL="0" indent="0">
              <a:spcBef>
                <a:spcPts val="0"/>
              </a:spcBef>
              <a:spcAft>
                <a:spcPts val="1200"/>
              </a:spcAft>
              <a:buNone/>
            </a:pPr>
            <a:r>
              <a:rPr lang="en-CA" sz="2000" dirty="0"/>
              <a:t>Before attending this course, students must have:</a:t>
            </a:r>
          </a:p>
          <a:p>
            <a:pPr lvl="0"/>
            <a:r>
              <a:rPr lang="en-US" sz="2000" dirty="0"/>
              <a:t>A minimum of two years of experience administering the Windows Server operating system, including Windows Server 2012 or Windows Server 2012 R2.</a:t>
            </a:r>
            <a:endParaRPr lang="en-IN" sz="2000" dirty="0"/>
          </a:p>
          <a:p>
            <a:pPr lvl="0"/>
            <a:r>
              <a:rPr lang="en-US" sz="2000" dirty="0"/>
              <a:t>A minimum of one year of experience working with AD DS. </a:t>
            </a:r>
            <a:endParaRPr lang="en-IN" sz="2000" dirty="0"/>
          </a:p>
          <a:p>
            <a:pPr lvl="0"/>
            <a:r>
              <a:rPr lang="en-US" sz="2000" dirty="0"/>
              <a:t>A minimum of one year of experience working with name resolution, including DNS.</a:t>
            </a:r>
            <a:endParaRPr lang="en-IN" sz="2000" dirty="0"/>
          </a:p>
          <a:p>
            <a:pPr lvl="0"/>
            <a:r>
              <a:rPr lang="en-US" sz="2000" dirty="0"/>
              <a:t>Experience working with certificates, including public key infrastructure (PKI) certificates. </a:t>
            </a:r>
            <a:endParaRPr lang="en-IN" sz="2000" dirty="0"/>
          </a:p>
          <a:p>
            <a:pPr lvl="0"/>
            <a:r>
              <a:rPr lang="en-US" sz="2000" dirty="0"/>
              <a:t>Experience working with Windows PowerShell.</a:t>
            </a:r>
            <a:endParaRPr lang="en-IN" sz="2000" dirty="0"/>
          </a:p>
          <a:p>
            <a:pPr lvl="0"/>
            <a:r>
              <a:rPr lang="en-US" sz="2000" dirty="0"/>
              <a:t>Experience working with Exchange Server 2013 or later, Lync</a:t>
            </a:r>
            <a:br>
              <a:rPr lang="en-US" sz="2000" dirty="0"/>
            </a:br>
            <a:r>
              <a:rPr lang="en-US" sz="2000" dirty="0"/>
              <a:t>Server 2013 or Skype for Business Server 2015, and SharePoint Server 2013 or later is beneficial but not required.</a:t>
            </a:r>
            <a:endParaRPr lang="en-IN" sz="2000" dirty="0"/>
          </a:p>
          <a:p>
            <a:pPr lvl="0">
              <a:spcBef>
                <a:spcPts val="0"/>
              </a:spcBef>
              <a:spcAft>
                <a:spcPts val="1200"/>
              </a:spcAft>
            </a:pPr>
            <a:endParaRPr lang="en-US" sz="2000" dirty="0"/>
          </a:p>
          <a:p>
            <a:pPr>
              <a:spcBef>
                <a:spcPts val="0"/>
              </a:spcBef>
              <a:spcAft>
                <a:spcPts val="1200"/>
              </a:spcAft>
            </a:pPr>
            <a:endParaRPr lang="en-CA" sz="2400" dirty="0"/>
          </a:p>
          <a:p>
            <a:pPr>
              <a:spcBef>
                <a:spcPts val="0"/>
              </a:spcBef>
              <a:spcAft>
                <a:spcPts val="1200"/>
              </a:spcAft>
            </a:pPr>
            <a:endParaRPr lang="en-US" sz="2400" dirty="0"/>
          </a:p>
        </p:txBody>
      </p:sp>
    </p:spTree>
    <p:extLst>
      <p:ext uri="{BB962C8B-B14F-4D97-AF65-F5344CB8AC3E}">
        <p14:creationId xmlns:p14="http://schemas.microsoft.com/office/powerpoint/2010/main" val="2427581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40664"/>
          </a:xfrm>
        </p:spPr>
        <p:txBody>
          <a:bodyPr/>
          <a:lstStyle/>
          <a:p>
            <a:r>
              <a:rPr lang="en-US" dirty="0"/>
              <a:t>About this course: Objectives</a:t>
            </a:r>
          </a:p>
        </p:txBody>
      </p:sp>
      <p:sp>
        <p:nvSpPr>
          <p:cNvPr id="3" name="Text Placeholder 2"/>
          <p:cNvSpPr>
            <a:spLocks noGrp="1"/>
          </p:cNvSpPr>
          <p:nvPr>
            <p:ph type="body" sz="quarter" idx="13"/>
          </p:nvPr>
        </p:nvSpPr>
        <p:spPr/>
        <p:txBody>
          <a:bodyPr/>
          <a:lstStyle/>
          <a:p>
            <a:pPr marL="0" indent="0">
              <a:spcBef>
                <a:spcPts val="0"/>
              </a:spcBef>
              <a:spcAft>
                <a:spcPts val="600"/>
              </a:spcAft>
              <a:buNone/>
            </a:pPr>
            <a:r>
              <a:rPr lang="en-CA" sz="1800" b="1" dirty="0">
                <a:solidFill>
                  <a:srgbClr val="0070C0"/>
                </a:solidFill>
              </a:rPr>
              <a:t>After completing this course, students will be able to:</a:t>
            </a:r>
            <a:endParaRPr lang="en-US" sz="1800" b="1" dirty="0">
              <a:solidFill>
                <a:srgbClr val="0070C0"/>
              </a:solidFill>
            </a:endParaRPr>
          </a:p>
          <a:p>
            <a:pPr lvl="0"/>
            <a:r>
              <a:rPr lang="en-US" sz="1600" dirty="0"/>
              <a:t>Plan an Office 365 deployment, configure the Office 365 tenant, and plan a pilot deployment</a:t>
            </a:r>
            <a:endParaRPr lang="en-IN" sz="1600" dirty="0"/>
          </a:p>
          <a:p>
            <a:pPr lvl="0"/>
            <a:r>
              <a:rPr lang="en-US" sz="1600" dirty="0"/>
              <a:t>Manage Office 365 users, groups, and licenses, and configure delegated administration</a:t>
            </a:r>
            <a:endParaRPr lang="en-IN" sz="1600" dirty="0"/>
          </a:p>
          <a:p>
            <a:pPr lvl="0"/>
            <a:r>
              <a:rPr lang="en-US" sz="1600" dirty="0"/>
              <a:t>Plan and configure client connectivity to Office 365</a:t>
            </a:r>
            <a:endParaRPr lang="en-IN" sz="1600" dirty="0"/>
          </a:p>
          <a:p>
            <a:pPr lvl="0"/>
            <a:r>
              <a:rPr lang="en-US" sz="1600" dirty="0"/>
              <a:t>Plan and configure directory synchronization between Microsoft Azure Active Directory (Azure AD) and on-premises AD DS</a:t>
            </a:r>
            <a:endParaRPr lang="en-IN" sz="1600" dirty="0"/>
          </a:p>
          <a:p>
            <a:pPr lvl="0"/>
            <a:r>
              <a:rPr lang="en-US" sz="1600" dirty="0"/>
              <a:t>Plan and implement the deployment of Office 365 </a:t>
            </a:r>
            <a:r>
              <a:rPr lang="en-US" sz="1600" dirty="0" err="1"/>
              <a:t>ProPlus</a:t>
            </a:r>
            <a:endParaRPr lang="en-IN" sz="1600" dirty="0"/>
          </a:p>
          <a:p>
            <a:pPr lvl="0"/>
            <a:r>
              <a:rPr lang="en-US" sz="1600" dirty="0"/>
              <a:t>Plan and manage Microsoft Exchange Online recipients and permissions</a:t>
            </a:r>
            <a:endParaRPr lang="en-IN" sz="1600" dirty="0"/>
          </a:p>
          <a:p>
            <a:pPr lvl="0"/>
            <a:r>
              <a:rPr lang="en-US" sz="1600" dirty="0"/>
              <a:t>Plan and configure Exchange Online services</a:t>
            </a:r>
            <a:endParaRPr lang="en-IN" sz="1600" dirty="0"/>
          </a:p>
          <a:p>
            <a:pPr lvl="0"/>
            <a:r>
              <a:rPr lang="en-US" sz="1600" dirty="0"/>
              <a:t>Plan and implement the Skype for Business Online deployment</a:t>
            </a:r>
            <a:endParaRPr lang="en-IN" sz="1600" dirty="0"/>
          </a:p>
          <a:p>
            <a:pPr lvl="0"/>
            <a:r>
              <a:rPr lang="en-US" sz="1600" dirty="0"/>
              <a:t>Plan and configure SharePoint Online</a:t>
            </a:r>
            <a:endParaRPr lang="en-IN" sz="1600" dirty="0"/>
          </a:p>
          <a:p>
            <a:pPr lvl="0"/>
            <a:r>
              <a:rPr lang="en-US" sz="1600" dirty="0"/>
              <a:t>Plan and configure an Office 365 collaboration solution that includes Yammer Enterprise, OneDrive for Business, and Office 365 groups</a:t>
            </a:r>
            <a:endParaRPr lang="en-IN" sz="1600" dirty="0"/>
          </a:p>
          <a:p>
            <a:pPr lvl="0"/>
            <a:r>
              <a:rPr lang="en-US" sz="1600" dirty="0"/>
              <a:t>Plan and configure the integration between Office 365 and Azure Rights Management, and configure compliance features in Office 365</a:t>
            </a:r>
            <a:endParaRPr lang="en-IN" sz="1600" dirty="0"/>
          </a:p>
          <a:p>
            <a:pPr lvl="0"/>
            <a:r>
              <a:rPr lang="en-US" sz="1600" dirty="0"/>
              <a:t>Monitor and review Office 365 services, and troubleshoot Office 365 issues</a:t>
            </a:r>
            <a:endParaRPr lang="en-IN" sz="1600" dirty="0"/>
          </a:p>
          <a:p>
            <a:pPr lvl="0"/>
            <a:r>
              <a:rPr lang="en-US" sz="1600" dirty="0"/>
              <a:t>Plan and implement identity federation between on-premises AD DS and Azure AD</a:t>
            </a:r>
            <a:endParaRPr lang="en-IN" sz="1600" dirty="0"/>
          </a:p>
          <a:p>
            <a:pPr marL="0" indent="0">
              <a:spcBef>
                <a:spcPts val="0"/>
              </a:spcBef>
              <a:spcAft>
                <a:spcPts val="1200"/>
              </a:spcAft>
              <a:buNone/>
            </a:pPr>
            <a:endParaRPr lang="en-US" sz="2400" dirty="0"/>
          </a:p>
        </p:txBody>
      </p:sp>
    </p:spTree>
    <p:extLst>
      <p:ext uri="{BB962C8B-B14F-4D97-AF65-F5344CB8AC3E}">
        <p14:creationId xmlns:p14="http://schemas.microsoft.com/office/powerpoint/2010/main" val="165624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514600" y="2062832"/>
            <a:ext cx="6517433" cy="4376845"/>
          </a:xfrm>
        </p:spPr>
        <p:txBody>
          <a:bodyPr/>
          <a:lstStyle/>
          <a:p>
            <a:pPr marL="0" indent="0">
              <a:buNone/>
            </a:pPr>
            <a:r>
              <a:rPr lang="en-US" sz="2000" b="1" dirty="0">
                <a:solidFill>
                  <a:srgbClr val="0070C0"/>
                </a:solidFill>
              </a:rPr>
              <a:t>Microsoft Official Course handbook</a:t>
            </a:r>
          </a:p>
          <a:p>
            <a:pPr marL="560070" indent="-285750"/>
            <a:r>
              <a:rPr lang="en-US" sz="2000" dirty="0"/>
              <a:t>Organized by modules</a:t>
            </a:r>
          </a:p>
          <a:p>
            <a:pPr marL="560070" indent="-285750"/>
            <a:r>
              <a:rPr lang="en-US" sz="2000" dirty="0"/>
              <a:t>Includes Labs and Lab Answer Keys</a:t>
            </a:r>
          </a:p>
          <a:p>
            <a:pPr marL="560070" indent="-285750"/>
            <a:r>
              <a:rPr lang="en-US" sz="2000" dirty="0"/>
              <a:t>Module Reviews and Takeaways make great </a:t>
            </a:r>
            <a:br>
              <a:rPr lang="en-US" sz="2000" dirty="0"/>
            </a:br>
            <a:r>
              <a:rPr lang="en-US" sz="2000" dirty="0"/>
              <a:t>on-the-job references</a:t>
            </a:r>
          </a:p>
          <a:p>
            <a:pPr marL="560070" indent="-285750"/>
            <a:endParaRPr lang="en-US" sz="2000" dirty="0"/>
          </a:p>
          <a:p>
            <a:pPr marL="0" indent="0">
              <a:spcBef>
                <a:spcPts val="0"/>
              </a:spcBef>
              <a:spcAft>
                <a:spcPts val="600"/>
              </a:spcAft>
              <a:buNone/>
            </a:pPr>
            <a:r>
              <a:rPr lang="en-US" sz="2000" b="1" dirty="0">
                <a:solidFill>
                  <a:srgbClr val="0070C0"/>
                </a:solidFill>
              </a:rPr>
              <a:t>Digital Companion Content</a:t>
            </a:r>
          </a:p>
          <a:p>
            <a:pPr marL="560070" indent="-285750">
              <a:spcBef>
                <a:spcPts val="0"/>
              </a:spcBef>
              <a:spcAft>
                <a:spcPts val="600"/>
              </a:spcAft>
            </a:pPr>
            <a:r>
              <a:rPr lang="en-US" sz="2000" dirty="0"/>
              <a:t>Supplemental content and helpful links</a:t>
            </a:r>
          </a:p>
          <a:p>
            <a:pPr marL="560070" indent="-285750">
              <a:spcBef>
                <a:spcPts val="0"/>
              </a:spcBef>
              <a:spcAft>
                <a:spcPts val="600"/>
              </a:spcAft>
            </a:pPr>
            <a:r>
              <a:rPr lang="en-US" sz="2000" dirty="0"/>
              <a:t>Download at: </a:t>
            </a:r>
            <a:r>
              <a:rPr lang="en-US" sz="2000" dirty="0">
                <a:solidFill>
                  <a:srgbClr val="0070C0"/>
                </a:solidFill>
                <a:hlinkClick r:id="rId3"/>
              </a:rPr>
              <a:t>http://www.microsoft.com/learning/companionmoc</a:t>
            </a:r>
            <a:endParaRPr lang="en-US" sz="2000" dirty="0">
              <a:solidFill>
                <a:srgbClr val="0070C0"/>
              </a:solidFill>
            </a:endParaRPr>
          </a:p>
          <a:p>
            <a:pPr marL="560070" indent="-285750"/>
            <a:endParaRPr lang="en-US" sz="1800" dirty="0"/>
          </a:p>
        </p:txBody>
      </p:sp>
      <p:sp>
        <p:nvSpPr>
          <p:cNvPr id="5" name="Title 4"/>
          <p:cNvSpPr>
            <a:spLocks noGrp="1"/>
          </p:cNvSpPr>
          <p:nvPr>
            <p:ph type="title"/>
          </p:nvPr>
        </p:nvSpPr>
        <p:spPr>
          <a:xfrm>
            <a:off x="457200" y="0"/>
            <a:ext cx="8229600" cy="740664"/>
          </a:xfrm>
        </p:spPr>
        <p:txBody>
          <a:bodyPr/>
          <a:lstStyle/>
          <a:p>
            <a:r>
              <a:rPr lang="en-US" dirty="0"/>
              <a:t>Your course materials </a:t>
            </a:r>
            <a:r>
              <a:rPr lang="en-IE" i="1" dirty="0"/>
              <a:t>(OPTIONAL)</a:t>
            </a:r>
            <a:endParaRPr lang="en-US" dirty="0">
              <a:solidFill>
                <a:srgbClr val="FFFF00"/>
              </a:solidFill>
            </a:endParaRPr>
          </a:p>
        </p:txBody>
      </p:sp>
      <p:sp>
        <p:nvSpPr>
          <p:cNvPr id="11" name="TextBox 10"/>
          <p:cNvSpPr txBox="1"/>
          <p:nvPr/>
        </p:nvSpPr>
        <p:spPr>
          <a:xfrm>
            <a:off x="533400" y="1066800"/>
            <a:ext cx="8077200" cy="707886"/>
          </a:xfrm>
          <a:prstGeom prst="rect">
            <a:avLst/>
          </a:prstGeom>
          <a:noFill/>
        </p:spPr>
        <p:txBody>
          <a:bodyPr wrap="square" rtlCol="0">
            <a:spAutoFit/>
          </a:bodyPr>
          <a:lstStyle/>
          <a:p>
            <a:r>
              <a:rPr lang="en-US" sz="2000" dirty="0"/>
              <a:t>Designed to optimize your classroom learning experience </a:t>
            </a:r>
          </a:p>
          <a:p>
            <a:r>
              <a:rPr lang="en-US" sz="2000" dirty="0"/>
              <a:t>and support you back on the job</a:t>
            </a:r>
          </a:p>
        </p:txBody>
      </p:sp>
      <p:grpSp>
        <p:nvGrpSpPr>
          <p:cNvPr id="6" name="Group 5"/>
          <p:cNvGrpSpPr/>
          <p:nvPr/>
        </p:nvGrpSpPr>
        <p:grpSpPr>
          <a:xfrm>
            <a:off x="678974" y="2126809"/>
            <a:ext cx="1696245" cy="2206252"/>
            <a:chOff x="678974" y="2126809"/>
            <a:chExt cx="1696245" cy="2206252"/>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8974" y="2126809"/>
              <a:ext cx="1696245" cy="2194560"/>
            </a:xfrm>
            <a:prstGeom prst="rect">
              <a:avLst/>
            </a:prstGeom>
            <a:ln w="3175">
              <a:solidFill>
                <a:schemeClr val="tx1"/>
              </a:solidFill>
            </a:ln>
          </p:spPr>
        </p:pic>
        <p:sp>
          <p:nvSpPr>
            <p:cNvPr id="2" name="Rectangle 1"/>
            <p:cNvSpPr/>
            <p:nvPr/>
          </p:nvSpPr>
          <p:spPr>
            <a:xfrm>
              <a:off x="765096" y="3379746"/>
              <a:ext cx="15240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p:cNvSpPr txBox="1"/>
            <p:nvPr/>
          </p:nvSpPr>
          <p:spPr>
            <a:xfrm>
              <a:off x="776508" y="3317398"/>
              <a:ext cx="1598710" cy="1015663"/>
            </a:xfrm>
            <a:prstGeom prst="rect">
              <a:avLst/>
            </a:prstGeom>
            <a:noFill/>
          </p:spPr>
          <p:txBody>
            <a:bodyPr wrap="square" rtlCol="0">
              <a:spAutoFit/>
            </a:bodyPr>
            <a:lstStyle/>
            <a:p>
              <a:r>
                <a:rPr lang="en-IN" sz="1600" dirty="0"/>
                <a:t>20347A</a:t>
              </a:r>
            </a:p>
            <a:p>
              <a:endParaRPr lang="en-IN" sz="600" dirty="0"/>
            </a:p>
            <a:p>
              <a:r>
                <a:rPr lang="en-IN" sz="1200" dirty="0"/>
                <a:t>Enabling and Managing Office 365</a:t>
              </a:r>
            </a:p>
            <a:p>
              <a:endParaRPr lang="en-IN" sz="1400" dirty="0"/>
            </a:p>
          </p:txBody>
        </p:sp>
      </p:grpSp>
    </p:spTree>
    <p:extLst>
      <p:ext uri="{BB962C8B-B14F-4D97-AF65-F5344CB8AC3E}">
        <p14:creationId xmlns:p14="http://schemas.microsoft.com/office/powerpoint/2010/main" val="2611702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1992</Words>
  <Application>Microsoft Office PowerPoint</Application>
  <PresentationFormat>On-screen Show (4:3)</PresentationFormat>
  <Paragraphs>324</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Courier New</vt:lpstr>
      <vt:lpstr>Segoe</vt:lpstr>
      <vt:lpstr>Segoe UI</vt:lpstr>
      <vt:lpstr>Segoe UI Light</vt:lpstr>
      <vt:lpstr>Verdana</vt:lpstr>
      <vt:lpstr>Office Theme</vt:lpstr>
      <vt:lpstr>PowerPoint Presentation</vt:lpstr>
      <vt:lpstr>Welcome</vt:lpstr>
      <vt:lpstr>Hello! Instructor introduction</vt:lpstr>
      <vt:lpstr>Hello! Student introductions</vt:lpstr>
      <vt:lpstr>Facilities</vt:lpstr>
      <vt:lpstr>About this course: Audience </vt:lpstr>
      <vt:lpstr>About this course: Prerequisites</vt:lpstr>
      <vt:lpstr>About this course: Objectives</vt:lpstr>
      <vt:lpstr>Your course materials (OPTIONAL)</vt:lpstr>
      <vt:lpstr>Your course materials (OPTIONAL)</vt:lpstr>
      <vt:lpstr>Course outline</vt:lpstr>
      <vt:lpstr>Course outline, continued</vt:lpstr>
      <vt:lpstr>Course outline, continued</vt:lpstr>
      <vt:lpstr>Microsoft Certification Program</vt:lpstr>
      <vt:lpstr>Office 365 certification path</vt:lpstr>
      <vt:lpstr>Preparing for the labs</vt:lpstr>
      <vt:lpstr>Virtual machine environment</vt:lpstr>
      <vt:lpstr>WARNING – You may experience UI discrepancies</vt:lpstr>
      <vt:lpstr>The Office 365 admin center</vt:lpstr>
      <vt:lpstr>Microsoft and Office 365 accounts</vt:lpstr>
      <vt:lpstr>Demonstration: Using Microsoft Labs Online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2016-04-15T05:47:15Z</dcterms:created>
  <dcterms:modified xsi:type="dcterms:W3CDTF">2016-04-22T07:01:39Z</dcterms:modified>
</cp:coreProperties>
</file>