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
      <p:font typeface="SimSun" panose="02010600030101010101" pitchFamily="2" charset="-122"/>
      <p:regular r:id="rId47"/>
    </p:embeddedFont>
    <p:embeddedFont>
      <p:font typeface="Segoe UI" panose="020B0502040204020203"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88" autoAdjust="0"/>
    <p:restoredTop sz="96370"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95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C2E36A-A165-47FE-B792-673984D4BD0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CA"/>
        </a:p>
      </dgm:t>
    </dgm:pt>
    <dgm:pt modelId="{E6EF9EFC-793E-4A9A-AC38-89DD0B217A82}">
      <dgm:prSet phldrT="[Text]"/>
      <dgm:spPr>
        <a:solidFill>
          <a:srgbClr val="FFC000"/>
        </a:solidFill>
      </dgm:spPr>
      <dgm:t>
        <a:bodyPr/>
        <a:lstStyle/>
        <a:p>
          <a:r>
            <a:rPr lang="en-CA" dirty="0">
              <a:latin typeface="Segoe UI" panose="020B0502040204020203" pitchFamily="34" charset="0"/>
              <a:cs typeface="Segoe UI" panose="020B0502040204020203" pitchFamily="34" charset="0"/>
            </a:rPr>
            <a:t>Office 365</a:t>
          </a:r>
        </a:p>
      </dgm:t>
    </dgm:pt>
    <dgm:pt modelId="{6BD318C9-9FFE-4985-BED2-EF48BC8200D2}" type="parTrans" cxnId="{E071AF7B-F131-4415-9593-80470C2D2DCF}">
      <dgm:prSet/>
      <dgm:spPr/>
      <dgm:t>
        <a:bodyPr/>
        <a:lstStyle/>
        <a:p>
          <a:endParaRPr lang="en-CA">
            <a:latin typeface="Segoe UI" panose="020B0502040204020203" pitchFamily="34" charset="0"/>
            <a:cs typeface="Segoe UI" panose="020B0502040204020203" pitchFamily="34" charset="0"/>
          </a:endParaRPr>
        </a:p>
      </dgm:t>
    </dgm:pt>
    <dgm:pt modelId="{010C5FCB-FDDD-4533-BFCD-F0C556C3998F}" type="sibTrans" cxnId="{E071AF7B-F131-4415-9593-80470C2D2DCF}">
      <dgm:prSet/>
      <dgm:spPr/>
      <dgm:t>
        <a:bodyPr/>
        <a:lstStyle/>
        <a:p>
          <a:endParaRPr lang="en-CA">
            <a:latin typeface="Segoe UI" panose="020B0502040204020203" pitchFamily="34" charset="0"/>
            <a:cs typeface="Segoe UI" panose="020B0502040204020203" pitchFamily="34" charset="0"/>
          </a:endParaRPr>
        </a:p>
      </dgm:t>
    </dgm:pt>
    <dgm:pt modelId="{AE048E36-BC40-4B62-B5CB-D625AE603C18}">
      <dgm:prSet phldrT="[Text]"/>
      <dgm:spPr>
        <a:solidFill>
          <a:srgbClr val="0070C0"/>
        </a:solidFill>
      </dgm:spPr>
      <dgm:t>
        <a:bodyPr/>
        <a:lstStyle/>
        <a:p>
          <a:r>
            <a:rPr lang="en-CA" dirty="0">
              <a:latin typeface="Segoe UI" panose="020B0502040204020203" pitchFamily="34" charset="0"/>
              <a:cs typeface="Segoe UI" panose="020B0502040204020203" pitchFamily="34" charset="0"/>
            </a:rPr>
            <a:t>Office 365 Education</a:t>
          </a:r>
        </a:p>
      </dgm:t>
    </dgm:pt>
    <dgm:pt modelId="{45CE4AEF-DF5D-4C82-B0BB-1D4D9BEF1D3F}" type="parTrans" cxnId="{FF57175F-DAC3-4BBD-A690-1070E0DF3B80}">
      <dgm:prSet/>
      <dgm:spPr>
        <a:ln w="28575">
          <a:solidFill>
            <a:srgbClr val="FF0000"/>
          </a:solidFill>
        </a:ln>
      </dgm:spPr>
      <dgm:t>
        <a:bodyPr/>
        <a:lstStyle/>
        <a:p>
          <a:endParaRPr lang="en-CA" dirty="0">
            <a:latin typeface="Segoe UI" panose="020B0502040204020203" pitchFamily="34" charset="0"/>
            <a:cs typeface="Segoe UI" panose="020B0502040204020203" pitchFamily="34" charset="0"/>
          </a:endParaRPr>
        </a:p>
      </dgm:t>
    </dgm:pt>
    <dgm:pt modelId="{D07C1984-39F9-4A40-B897-A2114B6DE02C}" type="sibTrans" cxnId="{FF57175F-DAC3-4BBD-A690-1070E0DF3B80}">
      <dgm:prSet/>
      <dgm:spPr/>
      <dgm:t>
        <a:bodyPr/>
        <a:lstStyle/>
        <a:p>
          <a:endParaRPr lang="en-CA">
            <a:latin typeface="Segoe UI" panose="020B0502040204020203" pitchFamily="34" charset="0"/>
            <a:cs typeface="Segoe UI" panose="020B0502040204020203" pitchFamily="34" charset="0"/>
          </a:endParaRPr>
        </a:p>
      </dgm:t>
    </dgm:pt>
    <dgm:pt modelId="{6B28109A-8640-4CA2-B47B-8CC2CDA0F909}">
      <dgm:prSet phldrT="[Text]"/>
      <dgm:spPr>
        <a:solidFill>
          <a:srgbClr val="00B050"/>
        </a:solidFill>
      </dgm:spPr>
      <dgm:t>
        <a:bodyPr/>
        <a:lstStyle/>
        <a:p>
          <a:r>
            <a:rPr lang="en-CA" dirty="0">
              <a:latin typeface="Segoe UI" panose="020B0502040204020203" pitchFamily="34" charset="0"/>
              <a:cs typeface="Segoe UI" panose="020B0502040204020203" pitchFamily="34" charset="0"/>
            </a:rPr>
            <a:t>Office 365 Nonprofit:</a:t>
          </a:r>
        </a:p>
      </dgm:t>
    </dgm:pt>
    <dgm:pt modelId="{F2F6CCC4-32B8-4E67-B9CE-64F4D167EE31}" type="parTrans" cxnId="{D7233D34-9CF4-42C8-A1A9-95BFF7C6E59D}">
      <dgm:prSet/>
      <dgm:spPr>
        <a:ln w="28575">
          <a:solidFill>
            <a:srgbClr val="FF0000"/>
          </a:solidFill>
        </a:ln>
      </dgm:spPr>
      <dgm:t>
        <a:bodyPr/>
        <a:lstStyle/>
        <a:p>
          <a:endParaRPr lang="en-CA" dirty="0">
            <a:latin typeface="Segoe UI" panose="020B0502040204020203" pitchFamily="34" charset="0"/>
            <a:cs typeface="Segoe UI" panose="020B0502040204020203" pitchFamily="34" charset="0"/>
          </a:endParaRPr>
        </a:p>
      </dgm:t>
    </dgm:pt>
    <dgm:pt modelId="{A5200C78-C802-4B8F-B058-61DD06CD684C}" type="sibTrans" cxnId="{D7233D34-9CF4-42C8-A1A9-95BFF7C6E59D}">
      <dgm:prSet/>
      <dgm:spPr/>
      <dgm:t>
        <a:bodyPr/>
        <a:lstStyle/>
        <a:p>
          <a:endParaRPr lang="en-CA">
            <a:latin typeface="Segoe UI" panose="020B0502040204020203" pitchFamily="34" charset="0"/>
            <a:cs typeface="Segoe UI" panose="020B0502040204020203" pitchFamily="34" charset="0"/>
          </a:endParaRPr>
        </a:p>
      </dgm:t>
    </dgm:pt>
    <dgm:pt modelId="{DB5CAC68-AA91-4F22-AC79-FF94A6403AC7}">
      <dgm:prSet phldrT="[Text]"/>
      <dgm:spPr>
        <a:solidFill>
          <a:srgbClr val="7030A0"/>
        </a:solidFill>
      </dgm:spPr>
      <dgm:t>
        <a:bodyPr/>
        <a:lstStyle/>
        <a:p>
          <a:r>
            <a:rPr lang="en-CA" dirty="0">
              <a:latin typeface="Segoe UI" panose="020B0502040204020203" pitchFamily="34" charset="0"/>
              <a:cs typeface="Segoe UI" panose="020B0502040204020203" pitchFamily="34" charset="0"/>
            </a:rPr>
            <a:t>Office 365 Government</a:t>
          </a:r>
        </a:p>
      </dgm:t>
    </dgm:pt>
    <dgm:pt modelId="{687C8821-ACA4-439E-8698-821317E889CE}" type="parTrans" cxnId="{DDA0F04F-47B8-4986-BDE8-9A7BEAF65C32}">
      <dgm:prSet/>
      <dgm:spPr>
        <a:ln w="28575">
          <a:solidFill>
            <a:srgbClr val="FF0000"/>
          </a:solidFill>
        </a:ln>
      </dgm:spPr>
      <dgm:t>
        <a:bodyPr/>
        <a:lstStyle/>
        <a:p>
          <a:endParaRPr lang="en-CA" dirty="0">
            <a:latin typeface="Segoe UI" panose="020B0502040204020203" pitchFamily="34" charset="0"/>
            <a:cs typeface="Segoe UI" panose="020B0502040204020203" pitchFamily="34" charset="0"/>
          </a:endParaRPr>
        </a:p>
      </dgm:t>
    </dgm:pt>
    <dgm:pt modelId="{DA915E44-BFAE-4336-9E4E-930DB56C0004}" type="sibTrans" cxnId="{DDA0F04F-47B8-4986-BDE8-9A7BEAF65C32}">
      <dgm:prSet/>
      <dgm:spPr/>
      <dgm:t>
        <a:bodyPr/>
        <a:lstStyle/>
        <a:p>
          <a:endParaRPr lang="en-CA">
            <a:latin typeface="Segoe UI" panose="020B0502040204020203" pitchFamily="34" charset="0"/>
            <a:cs typeface="Segoe UI" panose="020B0502040204020203" pitchFamily="34" charset="0"/>
          </a:endParaRPr>
        </a:p>
      </dgm:t>
    </dgm:pt>
    <dgm:pt modelId="{502CBA5F-0080-4C0E-8358-498E03E06AA0}">
      <dgm:prSet phldrT="[Text]"/>
      <dgm:spPr>
        <a:solidFill>
          <a:srgbClr val="00B050"/>
        </a:solidFill>
      </dgm:spPr>
      <dgm:t>
        <a:bodyPr/>
        <a:lstStyle/>
        <a:p>
          <a:r>
            <a:rPr lang="en-US" dirty="0">
              <a:latin typeface="Segoe UI" panose="020B0502040204020203" pitchFamily="34" charset="0"/>
              <a:cs typeface="Segoe UI" panose="020B0502040204020203" pitchFamily="34" charset="0"/>
            </a:rPr>
            <a:t>Office 365 Nonprofit  Business Essentials</a:t>
          </a:r>
          <a:endParaRPr lang="en-CA" dirty="0">
            <a:latin typeface="Segoe UI" panose="020B0502040204020203" pitchFamily="34" charset="0"/>
            <a:cs typeface="Segoe UI" panose="020B0502040204020203" pitchFamily="34" charset="0"/>
          </a:endParaRPr>
        </a:p>
      </dgm:t>
    </dgm:pt>
    <dgm:pt modelId="{9E8D216F-0087-40D2-ADAE-12D208266523}" type="parTrans" cxnId="{61C10FA7-04D5-434A-86B1-74EDB6DA246E}">
      <dgm:prSet/>
      <dgm:spPr>
        <a:ln w="28575">
          <a:solidFill>
            <a:srgbClr val="FF0000"/>
          </a:solidFill>
        </a:ln>
      </dgm:spPr>
      <dgm:t>
        <a:bodyPr/>
        <a:lstStyle/>
        <a:p>
          <a:endParaRPr lang="en-CA" dirty="0">
            <a:latin typeface="Segoe UI" panose="020B0502040204020203" pitchFamily="34" charset="0"/>
            <a:cs typeface="Segoe UI" panose="020B0502040204020203" pitchFamily="34" charset="0"/>
          </a:endParaRPr>
        </a:p>
      </dgm:t>
    </dgm:pt>
    <dgm:pt modelId="{32E0E366-0C75-4021-98E4-1CD1E5C49788}" type="sibTrans" cxnId="{61C10FA7-04D5-434A-86B1-74EDB6DA246E}">
      <dgm:prSet/>
      <dgm:spPr/>
      <dgm:t>
        <a:bodyPr/>
        <a:lstStyle/>
        <a:p>
          <a:endParaRPr lang="en-CA">
            <a:latin typeface="Segoe UI" panose="020B0502040204020203" pitchFamily="34" charset="0"/>
            <a:cs typeface="Segoe UI" panose="020B0502040204020203" pitchFamily="34" charset="0"/>
          </a:endParaRPr>
        </a:p>
      </dgm:t>
    </dgm:pt>
    <dgm:pt modelId="{CF578FC1-0D95-4B51-A3CE-1F896084B645}">
      <dgm:prSet phldrT="[Text]"/>
      <dgm:spPr>
        <a:solidFill>
          <a:srgbClr val="00B050"/>
        </a:solidFill>
      </dgm:spPr>
      <dgm:t>
        <a:bodyPr/>
        <a:lstStyle/>
        <a:p>
          <a:r>
            <a:rPr lang="en-US" dirty="0">
              <a:latin typeface="Segoe UI" panose="020B0502040204020203" pitchFamily="34" charset="0"/>
              <a:cs typeface="Segoe UI" panose="020B0502040204020203" pitchFamily="34" charset="0"/>
            </a:rPr>
            <a:t>Office 365 Nonprofit Business Premium</a:t>
          </a:r>
          <a:endParaRPr lang="en-CA" dirty="0">
            <a:latin typeface="Segoe UI" panose="020B0502040204020203" pitchFamily="34" charset="0"/>
            <a:cs typeface="Segoe UI" panose="020B0502040204020203" pitchFamily="34" charset="0"/>
          </a:endParaRPr>
        </a:p>
      </dgm:t>
    </dgm:pt>
    <dgm:pt modelId="{F5C47EE2-B6D9-49EC-B586-7D62B8EC2D87}" type="parTrans" cxnId="{EEFDE4C1-EA09-4B8D-A72A-91C5E12AD820}">
      <dgm:prSet/>
      <dgm:spPr>
        <a:ln w="28575">
          <a:solidFill>
            <a:srgbClr val="FF0000"/>
          </a:solidFill>
        </a:ln>
      </dgm:spPr>
      <dgm:t>
        <a:bodyPr/>
        <a:lstStyle/>
        <a:p>
          <a:endParaRPr lang="en-CA" dirty="0">
            <a:latin typeface="Segoe UI" panose="020B0502040204020203" pitchFamily="34" charset="0"/>
            <a:cs typeface="Segoe UI" panose="020B0502040204020203" pitchFamily="34" charset="0"/>
          </a:endParaRPr>
        </a:p>
      </dgm:t>
    </dgm:pt>
    <dgm:pt modelId="{1CEA26AF-EEE7-440D-948B-D54184CCEF7E}" type="sibTrans" cxnId="{EEFDE4C1-EA09-4B8D-A72A-91C5E12AD820}">
      <dgm:prSet/>
      <dgm:spPr/>
      <dgm:t>
        <a:bodyPr/>
        <a:lstStyle/>
        <a:p>
          <a:endParaRPr lang="en-CA">
            <a:latin typeface="Segoe UI" panose="020B0502040204020203" pitchFamily="34" charset="0"/>
            <a:cs typeface="Segoe UI" panose="020B0502040204020203" pitchFamily="34" charset="0"/>
          </a:endParaRPr>
        </a:p>
      </dgm:t>
    </dgm:pt>
    <dgm:pt modelId="{F4F8A803-5C07-4924-AC8D-8DD977A00D49}">
      <dgm:prSet phldrT="[Text]"/>
      <dgm:spPr>
        <a:solidFill>
          <a:srgbClr val="00B050"/>
        </a:solidFill>
      </dgm:spPr>
      <dgm:t>
        <a:bodyPr/>
        <a:lstStyle/>
        <a:p>
          <a:r>
            <a:rPr lang="en-US" dirty="0">
              <a:latin typeface="Segoe UI" panose="020B0502040204020203" pitchFamily="34" charset="0"/>
              <a:cs typeface="Segoe UI" panose="020B0502040204020203" pitchFamily="34" charset="0"/>
            </a:rPr>
            <a:t>Office 365 Nonprofit E1</a:t>
          </a:r>
          <a:endParaRPr lang="en-CA" dirty="0">
            <a:latin typeface="Segoe UI" panose="020B0502040204020203" pitchFamily="34" charset="0"/>
            <a:cs typeface="Segoe UI" panose="020B0502040204020203" pitchFamily="34" charset="0"/>
          </a:endParaRPr>
        </a:p>
      </dgm:t>
    </dgm:pt>
    <dgm:pt modelId="{2228C08A-63BA-4479-8BF9-B040CB604663}" type="parTrans" cxnId="{F1D3DE23-918A-430D-919F-2EF4C7513D77}">
      <dgm:prSet/>
      <dgm:spPr>
        <a:ln w="28575">
          <a:solidFill>
            <a:srgbClr val="FF0000"/>
          </a:solidFill>
        </a:ln>
      </dgm:spPr>
      <dgm:t>
        <a:bodyPr/>
        <a:lstStyle/>
        <a:p>
          <a:endParaRPr lang="en-CA" dirty="0">
            <a:latin typeface="Segoe UI" panose="020B0502040204020203" pitchFamily="34" charset="0"/>
            <a:cs typeface="Segoe UI" panose="020B0502040204020203" pitchFamily="34" charset="0"/>
          </a:endParaRPr>
        </a:p>
      </dgm:t>
    </dgm:pt>
    <dgm:pt modelId="{C2781BE0-9625-46B4-9E66-C9EEE98F12F4}" type="sibTrans" cxnId="{F1D3DE23-918A-430D-919F-2EF4C7513D77}">
      <dgm:prSet/>
      <dgm:spPr/>
      <dgm:t>
        <a:bodyPr/>
        <a:lstStyle/>
        <a:p>
          <a:endParaRPr lang="en-CA">
            <a:latin typeface="Segoe UI" panose="020B0502040204020203" pitchFamily="34" charset="0"/>
            <a:cs typeface="Segoe UI" panose="020B0502040204020203" pitchFamily="34" charset="0"/>
          </a:endParaRPr>
        </a:p>
      </dgm:t>
    </dgm:pt>
    <dgm:pt modelId="{E28409AD-994C-43AA-A003-09614C0200AF}">
      <dgm:prSet phldrT="[Text]"/>
      <dgm:spPr>
        <a:solidFill>
          <a:srgbClr val="00B050"/>
        </a:solidFill>
      </dgm:spPr>
      <dgm:t>
        <a:bodyPr/>
        <a:lstStyle/>
        <a:p>
          <a:r>
            <a:rPr lang="en-US" dirty="0">
              <a:latin typeface="Segoe UI" panose="020B0502040204020203" pitchFamily="34" charset="0"/>
              <a:cs typeface="Segoe UI" panose="020B0502040204020203" pitchFamily="34" charset="0"/>
            </a:rPr>
            <a:t>Office 365 Nonprofit E3</a:t>
          </a:r>
          <a:endParaRPr lang="en-CA" dirty="0">
            <a:latin typeface="Segoe UI" panose="020B0502040204020203" pitchFamily="34" charset="0"/>
            <a:cs typeface="Segoe UI" panose="020B0502040204020203" pitchFamily="34" charset="0"/>
          </a:endParaRPr>
        </a:p>
      </dgm:t>
    </dgm:pt>
    <dgm:pt modelId="{9ADA302D-F270-42A9-8031-EB14AEBCDEF9}" type="parTrans" cxnId="{DBC03044-290D-4A34-AFB0-8F4027841E32}">
      <dgm:prSet/>
      <dgm:spPr>
        <a:ln w="28575">
          <a:solidFill>
            <a:srgbClr val="FF0000"/>
          </a:solidFill>
        </a:ln>
      </dgm:spPr>
      <dgm:t>
        <a:bodyPr/>
        <a:lstStyle/>
        <a:p>
          <a:endParaRPr lang="en-CA" dirty="0">
            <a:latin typeface="Segoe UI" panose="020B0502040204020203" pitchFamily="34" charset="0"/>
            <a:cs typeface="Segoe UI" panose="020B0502040204020203" pitchFamily="34" charset="0"/>
          </a:endParaRPr>
        </a:p>
      </dgm:t>
    </dgm:pt>
    <dgm:pt modelId="{FE4CF375-1FBC-49CB-AD1F-7B03522DC0F3}" type="sibTrans" cxnId="{DBC03044-290D-4A34-AFB0-8F4027841E32}">
      <dgm:prSet/>
      <dgm:spPr/>
      <dgm:t>
        <a:bodyPr/>
        <a:lstStyle/>
        <a:p>
          <a:endParaRPr lang="en-CA">
            <a:latin typeface="Segoe UI" panose="020B0502040204020203" pitchFamily="34" charset="0"/>
            <a:cs typeface="Segoe UI" panose="020B0502040204020203" pitchFamily="34" charset="0"/>
          </a:endParaRPr>
        </a:p>
      </dgm:t>
    </dgm:pt>
    <dgm:pt modelId="{7D32F581-2372-4331-A243-1677B7F0BE27}">
      <dgm:prSet phldrT="[Text]"/>
      <dgm:spPr>
        <a:solidFill>
          <a:srgbClr val="7030A0"/>
        </a:solidFill>
      </dgm:spPr>
      <dgm:t>
        <a:bodyPr/>
        <a:lstStyle/>
        <a:p>
          <a:r>
            <a:rPr lang="en-US" dirty="0">
              <a:latin typeface="Segoe UI" panose="020B0502040204020203" pitchFamily="34" charset="0"/>
              <a:cs typeface="Segoe UI" panose="020B0502040204020203" pitchFamily="34" charset="0"/>
            </a:rPr>
            <a:t>Office 365 Enterprise E1 (Government pricing)</a:t>
          </a:r>
          <a:endParaRPr lang="en-CA" dirty="0">
            <a:latin typeface="Segoe UI" panose="020B0502040204020203" pitchFamily="34" charset="0"/>
            <a:cs typeface="Segoe UI" panose="020B0502040204020203" pitchFamily="34" charset="0"/>
          </a:endParaRPr>
        </a:p>
      </dgm:t>
    </dgm:pt>
    <dgm:pt modelId="{C7FFFB8D-9268-48AA-B2C2-AACE9B2C1F05}" type="parTrans" cxnId="{FBCCF618-F31B-40C1-BBCB-5F650393FE5C}">
      <dgm:prSet/>
      <dgm:spPr>
        <a:ln w="28575">
          <a:solidFill>
            <a:srgbClr val="FF0000"/>
          </a:solidFill>
        </a:ln>
      </dgm:spPr>
      <dgm:t>
        <a:bodyPr/>
        <a:lstStyle/>
        <a:p>
          <a:endParaRPr lang="en-CA" dirty="0">
            <a:latin typeface="Segoe UI" panose="020B0502040204020203" pitchFamily="34" charset="0"/>
            <a:cs typeface="Segoe UI" panose="020B0502040204020203" pitchFamily="34" charset="0"/>
          </a:endParaRPr>
        </a:p>
      </dgm:t>
    </dgm:pt>
    <dgm:pt modelId="{BEC27783-4684-469C-8CB5-DDF243482B53}" type="sibTrans" cxnId="{FBCCF618-F31B-40C1-BBCB-5F650393FE5C}">
      <dgm:prSet/>
      <dgm:spPr/>
      <dgm:t>
        <a:bodyPr/>
        <a:lstStyle/>
        <a:p>
          <a:endParaRPr lang="en-CA">
            <a:latin typeface="Segoe UI" panose="020B0502040204020203" pitchFamily="34" charset="0"/>
            <a:cs typeface="Segoe UI" panose="020B0502040204020203" pitchFamily="34" charset="0"/>
          </a:endParaRPr>
        </a:p>
      </dgm:t>
    </dgm:pt>
    <dgm:pt modelId="{F79C93AE-A3A6-4DC1-891C-5525252587DD}">
      <dgm:prSet phldrT="[Text]"/>
      <dgm:spPr>
        <a:solidFill>
          <a:srgbClr val="7030A0"/>
        </a:solidFill>
      </dgm:spPr>
      <dgm:t>
        <a:bodyPr/>
        <a:lstStyle/>
        <a:p>
          <a:r>
            <a:rPr lang="en-US" dirty="0">
              <a:latin typeface="Segoe UI" panose="020B0502040204020203" pitchFamily="34" charset="0"/>
              <a:cs typeface="Segoe UI" panose="020B0502040204020203" pitchFamily="34" charset="0"/>
            </a:rPr>
            <a:t>Office 365 Enterprise E3 (Government pricing)</a:t>
          </a:r>
          <a:endParaRPr lang="en-CA" dirty="0">
            <a:latin typeface="Segoe UI" panose="020B0502040204020203" pitchFamily="34" charset="0"/>
            <a:cs typeface="Segoe UI" panose="020B0502040204020203" pitchFamily="34" charset="0"/>
          </a:endParaRPr>
        </a:p>
      </dgm:t>
    </dgm:pt>
    <dgm:pt modelId="{5EA7EF8A-B111-436A-8414-9C59CB539F38}" type="parTrans" cxnId="{18DD8FE1-157E-4A8C-9D73-DF3C88CE419D}">
      <dgm:prSet/>
      <dgm:spPr>
        <a:ln w="28575">
          <a:solidFill>
            <a:srgbClr val="FF0000"/>
          </a:solidFill>
        </a:ln>
      </dgm:spPr>
      <dgm:t>
        <a:bodyPr/>
        <a:lstStyle/>
        <a:p>
          <a:endParaRPr lang="en-CA" dirty="0">
            <a:latin typeface="Segoe UI" panose="020B0502040204020203" pitchFamily="34" charset="0"/>
            <a:cs typeface="Segoe UI" panose="020B0502040204020203" pitchFamily="34" charset="0"/>
          </a:endParaRPr>
        </a:p>
      </dgm:t>
    </dgm:pt>
    <dgm:pt modelId="{42F29C0C-1A37-4335-ABB4-5452AAE03A82}" type="sibTrans" cxnId="{18DD8FE1-157E-4A8C-9D73-DF3C88CE419D}">
      <dgm:prSet/>
      <dgm:spPr/>
      <dgm:t>
        <a:bodyPr/>
        <a:lstStyle/>
        <a:p>
          <a:endParaRPr lang="en-CA">
            <a:latin typeface="Segoe UI" panose="020B0502040204020203" pitchFamily="34" charset="0"/>
            <a:cs typeface="Segoe UI" panose="020B0502040204020203" pitchFamily="34" charset="0"/>
          </a:endParaRPr>
        </a:p>
      </dgm:t>
    </dgm:pt>
    <dgm:pt modelId="{E91E751E-CB07-4E46-B0EC-270D11216C71}" type="pres">
      <dgm:prSet presAssocID="{75C2E36A-A165-47FE-B792-673984D4BD01}" presName="Name0" presStyleCnt="0">
        <dgm:presLayoutVars>
          <dgm:chPref val="1"/>
          <dgm:dir/>
          <dgm:animOne val="branch"/>
          <dgm:animLvl val="lvl"/>
          <dgm:resizeHandles val="exact"/>
        </dgm:presLayoutVars>
      </dgm:prSet>
      <dgm:spPr/>
    </dgm:pt>
    <dgm:pt modelId="{2F89DFEE-DBDE-41DA-9F75-F29B901C9F84}" type="pres">
      <dgm:prSet presAssocID="{E6EF9EFC-793E-4A9A-AC38-89DD0B217A82}" presName="root1" presStyleCnt="0"/>
      <dgm:spPr/>
    </dgm:pt>
    <dgm:pt modelId="{CBA47FED-FF80-4BEC-B11F-42AB9EBB77A0}" type="pres">
      <dgm:prSet presAssocID="{E6EF9EFC-793E-4A9A-AC38-89DD0B217A82}" presName="LevelOneTextNode" presStyleLbl="node0" presStyleIdx="0" presStyleCnt="1">
        <dgm:presLayoutVars>
          <dgm:chPref val="3"/>
        </dgm:presLayoutVars>
      </dgm:prSet>
      <dgm:spPr/>
    </dgm:pt>
    <dgm:pt modelId="{7CB5C431-44FB-489A-B739-BB413DD27B48}" type="pres">
      <dgm:prSet presAssocID="{E6EF9EFC-793E-4A9A-AC38-89DD0B217A82}" presName="level2hierChild" presStyleCnt="0"/>
      <dgm:spPr/>
    </dgm:pt>
    <dgm:pt modelId="{A3FC1B92-250C-4D55-88E6-FB6856246273}" type="pres">
      <dgm:prSet presAssocID="{45CE4AEF-DF5D-4C82-B0BB-1D4D9BEF1D3F}" presName="conn2-1" presStyleLbl="parChTrans1D2" presStyleIdx="0" presStyleCnt="3"/>
      <dgm:spPr/>
    </dgm:pt>
    <dgm:pt modelId="{5AEB77B6-D881-402C-A999-3C3F42C02273}" type="pres">
      <dgm:prSet presAssocID="{45CE4AEF-DF5D-4C82-B0BB-1D4D9BEF1D3F}" presName="connTx" presStyleLbl="parChTrans1D2" presStyleIdx="0" presStyleCnt="3"/>
      <dgm:spPr/>
    </dgm:pt>
    <dgm:pt modelId="{288B7AFF-63A9-4A56-A4C3-E1E3098CC347}" type="pres">
      <dgm:prSet presAssocID="{AE048E36-BC40-4B62-B5CB-D625AE603C18}" presName="root2" presStyleCnt="0"/>
      <dgm:spPr/>
    </dgm:pt>
    <dgm:pt modelId="{554DDC0F-AB1F-42A3-9FBA-4CF3CB38A68E}" type="pres">
      <dgm:prSet presAssocID="{AE048E36-BC40-4B62-B5CB-D625AE603C18}" presName="LevelTwoTextNode" presStyleLbl="node2" presStyleIdx="0" presStyleCnt="3">
        <dgm:presLayoutVars>
          <dgm:chPref val="3"/>
        </dgm:presLayoutVars>
      </dgm:prSet>
      <dgm:spPr/>
    </dgm:pt>
    <dgm:pt modelId="{7823DF0E-05B2-48BF-96A5-4FD60DCBC863}" type="pres">
      <dgm:prSet presAssocID="{AE048E36-BC40-4B62-B5CB-D625AE603C18}" presName="level3hierChild" presStyleCnt="0"/>
      <dgm:spPr/>
    </dgm:pt>
    <dgm:pt modelId="{7B11ABD7-C21E-48D0-8705-EA6B4A9954DA}" type="pres">
      <dgm:prSet presAssocID="{F2F6CCC4-32B8-4E67-B9CE-64F4D167EE31}" presName="conn2-1" presStyleLbl="parChTrans1D2" presStyleIdx="1" presStyleCnt="3"/>
      <dgm:spPr/>
    </dgm:pt>
    <dgm:pt modelId="{93D3F726-B7B6-4235-A9B9-70B5E8F3A8A7}" type="pres">
      <dgm:prSet presAssocID="{F2F6CCC4-32B8-4E67-B9CE-64F4D167EE31}" presName="connTx" presStyleLbl="parChTrans1D2" presStyleIdx="1" presStyleCnt="3"/>
      <dgm:spPr/>
    </dgm:pt>
    <dgm:pt modelId="{5AAEC57D-0729-4392-A7B3-EBF82BB69550}" type="pres">
      <dgm:prSet presAssocID="{6B28109A-8640-4CA2-B47B-8CC2CDA0F909}" presName="root2" presStyleCnt="0"/>
      <dgm:spPr/>
    </dgm:pt>
    <dgm:pt modelId="{17A83CDC-95F6-4E8B-BFC5-0508DFE1A17B}" type="pres">
      <dgm:prSet presAssocID="{6B28109A-8640-4CA2-B47B-8CC2CDA0F909}" presName="LevelTwoTextNode" presStyleLbl="node2" presStyleIdx="1" presStyleCnt="3">
        <dgm:presLayoutVars>
          <dgm:chPref val="3"/>
        </dgm:presLayoutVars>
      </dgm:prSet>
      <dgm:spPr/>
    </dgm:pt>
    <dgm:pt modelId="{446D6903-AC0F-42B8-AF09-BD4A7DB09CE4}" type="pres">
      <dgm:prSet presAssocID="{6B28109A-8640-4CA2-B47B-8CC2CDA0F909}" presName="level3hierChild" presStyleCnt="0"/>
      <dgm:spPr/>
    </dgm:pt>
    <dgm:pt modelId="{8186C38B-40BB-42BC-BCA3-323B5EA506EF}" type="pres">
      <dgm:prSet presAssocID="{9E8D216F-0087-40D2-ADAE-12D208266523}" presName="conn2-1" presStyleLbl="parChTrans1D3" presStyleIdx="0" presStyleCnt="6"/>
      <dgm:spPr/>
    </dgm:pt>
    <dgm:pt modelId="{737CDF50-AA88-4609-8BEF-93EDD68D782F}" type="pres">
      <dgm:prSet presAssocID="{9E8D216F-0087-40D2-ADAE-12D208266523}" presName="connTx" presStyleLbl="parChTrans1D3" presStyleIdx="0" presStyleCnt="6"/>
      <dgm:spPr/>
    </dgm:pt>
    <dgm:pt modelId="{1B627966-CAD0-4386-A6B2-A0D3B69AC993}" type="pres">
      <dgm:prSet presAssocID="{502CBA5F-0080-4C0E-8358-498E03E06AA0}" presName="root2" presStyleCnt="0"/>
      <dgm:spPr/>
    </dgm:pt>
    <dgm:pt modelId="{9BCFF0F5-B82A-422B-9C23-CF9F65AADD24}" type="pres">
      <dgm:prSet presAssocID="{502CBA5F-0080-4C0E-8358-498E03E06AA0}" presName="LevelTwoTextNode" presStyleLbl="node3" presStyleIdx="0" presStyleCnt="6">
        <dgm:presLayoutVars>
          <dgm:chPref val="3"/>
        </dgm:presLayoutVars>
      </dgm:prSet>
      <dgm:spPr/>
    </dgm:pt>
    <dgm:pt modelId="{F95808DF-A378-4685-BC08-A94D88131853}" type="pres">
      <dgm:prSet presAssocID="{502CBA5F-0080-4C0E-8358-498E03E06AA0}" presName="level3hierChild" presStyleCnt="0"/>
      <dgm:spPr/>
    </dgm:pt>
    <dgm:pt modelId="{DE51206B-45F2-4695-87F9-6DA59AD425D9}" type="pres">
      <dgm:prSet presAssocID="{F5C47EE2-B6D9-49EC-B586-7D62B8EC2D87}" presName="conn2-1" presStyleLbl="parChTrans1D3" presStyleIdx="1" presStyleCnt="6"/>
      <dgm:spPr/>
    </dgm:pt>
    <dgm:pt modelId="{DCD8EFB8-DBA4-481A-A3DD-35A01B3F38B9}" type="pres">
      <dgm:prSet presAssocID="{F5C47EE2-B6D9-49EC-B586-7D62B8EC2D87}" presName="connTx" presStyleLbl="parChTrans1D3" presStyleIdx="1" presStyleCnt="6"/>
      <dgm:spPr/>
    </dgm:pt>
    <dgm:pt modelId="{FA5BD504-9011-4C04-AD34-D449141F6373}" type="pres">
      <dgm:prSet presAssocID="{CF578FC1-0D95-4B51-A3CE-1F896084B645}" presName="root2" presStyleCnt="0"/>
      <dgm:spPr/>
    </dgm:pt>
    <dgm:pt modelId="{6E7802B7-4349-41CD-B73D-C85DAB09E950}" type="pres">
      <dgm:prSet presAssocID="{CF578FC1-0D95-4B51-A3CE-1F896084B645}" presName="LevelTwoTextNode" presStyleLbl="node3" presStyleIdx="1" presStyleCnt="6">
        <dgm:presLayoutVars>
          <dgm:chPref val="3"/>
        </dgm:presLayoutVars>
      </dgm:prSet>
      <dgm:spPr/>
    </dgm:pt>
    <dgm:pt modelId="{834ED967-CF69-441E-A5AD-4D40C30C5220}" type="pres">
      <dgm:prSet presAssocID="{CF578FC1-0D95-4B51-A3CE-1F896084B645}" presName="level3hierChild" presStyleCnt="0"/>
      <dgm:spPr/>
    </dgm:pt>
    <dgm:pt modelId="{A2AE7F23-F5EB-4A12-B5C4-645A2FD3DFFB}" type="pres">
      <dgm:prSet presAssocID="{2228C08A-63BA-4479-8BF9-B040CB604663}" presName="conn2-1" presStyleLbl="parChTrans1D3" presStyleIdx="2" presStyleCnt="6"/>
      <dgm:spPr/>
    </dgm:pt>
    <dgm:pt modelId="{FC18A795-08E0-4F99-B8B4-72EC279BBD77}" type="pres">
      <dgm:prSet presAssocID="{2228C08A-63BA-4479-8BF9-B040CB604663}" presName="connTx" presStyleLbl="parChTrans1D3" presStyleIdx="2" presStyleCnt="6"/>
      <dgm:spPr/>
    </dgm:pt>
    <dgm:pt modelId="{CFAF23D6-8D70-483D-A195-9A9E9B79F79B}" type="pres">
      <dgm:prSet presAssocID="{F4F8A803-5C07-4924-AC8D-8DD977A00D49}" presName="root2" presStyleCnt="0"/>
      <dgm:spPr/>
    </dgm:pt>
    <dgm:pt modelId="{3A36762C-2A95-4B43-84CB-C4C1BED95EFE}" type="pres">
      <dgm:prSet presAssocID="{F4F8A803-5C07-4924-AC8D-8DD977A00D49}" presName="LevelTwoTextNode" presStyleLbl="node3" presStyleIdx="2" presStyleCnt="6">
        <dgm:presLayoutVars>
          <dgm:chPref val="3"/>
        </dgm:presLayoutVars>
      </dgm:prSet>
      <dgm:spPr/>
    </dgm:pt>
    <dgm:pt modelId="{1F96DB9B-7E0F-4D2A-B257-D255EEBB4A46}" type="pres">
      <dgm:prSet presAssocID="{F4F8A803-5C07-4924-AC8D-8DD977A00D49}" presName="level3hierChild" presStyleCnt="0"/>
      <dgm:spPr/>
    </dgm:pt>
    <dgm:pt modelId="{AEFF5FD0-3BA9-4604-A0D2-DA83C9E59639}" type="pres">
      <dgm:prSet presAssocID="{9ADA302D-F270-42A9-8031-EB14AEBCDEF9}" presName="conn2-1" presStyleLbl="parChTrans1D3" presStyleIdx="3" presStyleCnt="6"/>
      <dgm:spPr/>
    </dgm:pt>
    <dgm:pt modelId="{4C56C72A-6DD1-4473-8546-8F8FB271E64E}" type="pres">
      <dgm:prSet presAssocID="{9ADA302D-F270-42A9-8031-EB14AEBCDEF9}" presName="connTx" presStyleLbl="parChTrans1D3" presStyleIdx="3" presStyleCnt="6"/>
      <dgm:spPr/>
    </dgm:pt>
    <dgm:pt modelId="{95E41DA8-6244-46C3-87FD-B2EFB8A1BE54}" type="pres">
      <dgm:prSet presAssocID="{E28409AD-994C-43AA-A003-09614C0200AF}" presName="root2" presStyleCnt="0"/>
      <dgm:spPr/>
    </dgm:pt>
    <dgm:pt modelId="{2A2DD2D0-8F16-4245-AC45-BB1C7BD7EDAD}" type="pres">
      <dgm:prSet presAssocID="{E28409AD-994C-43AA-A003-09614C0200AF}" presName="LevelTwoTextNode" presStyleLbl="node3" presStyleIdx="3" presStyleCnt="6">
        <dgm:presLayoutVars>
          <dgm:chPref val="3"/>
        </dgm:presLayoutVars>
      </dgm:prSet>
      <dgm:spPr/>
    </dgm:pt>
    <dgm:pt modelId="{70ABC6C6-54DE-4ECE-AA64-EB7FA83ED1F4}" type="pres">
      <dgm:prSet presAssocID="{E28409AD-994C-43AA-A003-09614C0200AF}" presName="level3hierChild" presStyleCnt="0"/>
      <dgm:spPr/>
    </dgm:pt>
    <dgm:pt modelId="{FBA75337-1D6D-4385-BC9E-32BA851D34A9}" type="pres">
      <dgm:prSet presAssocID="{687C8821-ACA4-439E-8698-821317E889CE}" presName="conn2-1" presStyleLbl="parChTrans1D2" presStyleIdx="2" presStyleCnt="3"/>
      <dgm:spPr/>
    </dgm:pt>
    <dgm:pt modelId="{9CF045A4-DD1C-48B8-8230-B035AF99BB54}" type="pres">
      <dgm:prSet presAssocID="{687C8821-ACA4-439E-8698-821317E889CE}" presName="connTx" presStyleLbl="parChTrans1D2" presStyleIdx="2" presStyleCnt="3"/>
      <dgm:spPr/>
    </dgm:pt>
    <dgm:pt modelId="{AD2E10D4-4906-44F8-BD8D-64A131BECDED}" type="pres">
      <dgm:prSet presAssocID="{DB5CAC68-AA91-4F22-AC79-FF94A6403AC7}" presName="root2" presStyleCnt="0"/>
      <dgm:spPr/>
    </dgm:pt>
    <dgm:pt modelId="{8F398A9E-D73E-4388-A398-4A3A6E1BA7B8}" type="pres">
      <dgm:prSet presAssocID="{DB5CAC68-AA91-4F22-AC79-FF94A6403AC7}" presName="LevelTwoTextNode" presStyleLbl="node2" presStyleIdx="2" presStyleCnt="3">
        <dgm:presLayoutVars>
          <dgm:chPref val="3"/>
        </dgm:presLayoutVars>
      </dgm:prSet>
      <dgm:spPr/>
    </dgm:pt>
    <dgm:pt modelId="{0E97D44C-9691-4CE1-8EC3-A42A7BD73A54}" type="pres">
      <dgm:prSet presAssocID="{DB5CAC68-AA91-4F22-AC79-FF94A6403AC7}" presName="level3hierChild" presStyleCnt="0"/>
      <dgm:spPr/>
    </dgm:pt>
    <dgm:pt modelId="{FC57EA67-DA6D-4D9B-985D-0CF0BD49C40C}" type="pres">
      <dgm:prSet presAssocID="{C7FFFB8D-9268-48AA-B2C2-AACE9B2C1F05}" presName="conn2-1" presStyleLbl="parChTrans1D3" presStyleIdx="4" presStyleCnt="6"/>
      <dgm:spPr/>
    </dgm:pt>
    <dgm:pt modelId="{3AB49B61-F2B3-4169-A1B4-4E5690ADC633}" type="pres">
      <dgm:prSet presAssocID="{C7FFFB8D-9268-48AA-B2C2-AACE9B2C1F05}" presName="connTx" presStyleLbl="parChTrans1D3" presStyleIdx="4" presStyleCnt="6"/>
      <dgm:spPr/>
    </dgm:pt>
    <dgm:pt modelId="{9AD775A8-084E-405E-A73D-13FACC3BC155}" type="pres">
      <dgm:prSet presAssocID="{7D32F581-2372-4331-A243-1677B7F0BE27}" presName="root2" presStyleCnt="0"/>
      <dgm:spPr/>
    </dgm:pt>
    <dgm:pt modelId="{BF9DB243-DFA8-4AE7-AF39-8F4CF0CE547B}" type="pres">
      <dgm:prSet presAssocID="{7D32F581-2372-4331-A243-1677B7F0BE27}" presName="LevelTwoTextNode" presStyleLbl="node3" presStyleIdx="4" presStyleCnt="6">
        <dgm:presLayoutVars>
          <dgm:chPref val="3"/>
        </dgm:presLayoutVars>
      </dgm:prSet>
      <dgm:spPr/>
    </dgm:pt>
    <dgm:pt modelId="{56FBB0DB-9C4F-4F19-AEF4-7CB6F1466630}" type="pres">
      <dgm:prSet presAssocID="{7D32F581-2372-4331-A243-1677B7F0BE27}" presName="level3hierChild" presStyleCnt="0"/>
      <dgm:spPr/>
    </dgm:pt>
    <dgm:pt modelId="{BA38127E-CC7A-412B-B359-9ABC67A28157}" type="pres">
      <dgm:prSet presAssocID="{5EA7EF8A-B111-436A-8414-9C59CB539F38}" presName="conn2-1" presStyleLbl="parChTrans1D3" presStyleIdx="5" presStyleCnt="6"/>
      <dgm:spPr/>
    </dgm:pt>
    <dgm:pt modelId="{ACFBE700-0FFD-444A-9CC7-629B1892B88F}" type="pres">
      <dgm:prSet presAssocID="{5EA7EF8A-B111-436A-8414-9C59CB539F38}" presName="connTx" presStyleLbl="parChTrans1D3" presStyleIdx="5" presStyleCnt="6"/>
      <dgm:spPr/>
    </dgm:pt>
    <dgm:pt modelId="{599BAF3E-9430-4663-876C-5A53B9290C88}" type="pres">
      <dgm:prSet presAssocID="{F79C93AE-A3A6-4DC1-891C-5525252587DD}" presName="root2" presStyleCnt="0"/>
      <dgm:spPr/>
    </dgm:pt>
    <dgm:pt modelId="{99F0E754-9925-48D0-A185-C13788BEA1C6}" type="pres">
      <dgm:prSet presAssocID="{F79C93AE-A3A6-4DC1-891C-5525252587DD}" presName="LevelTwoTextNode" presStyleLbl="node3" presStyleIdx="5" presStyleCnt="6">
        <dgm:presLayoutVars>
          <dgm:chPref val="3"/>
        </dgm:presLayoutVars>
      </dgm:prSet>
      <dgm:spPr/>
    </dgm:pt>
    <dgm:pt modelId="{0B2E9F82-9979-477F-8694-55079E7666B2}" type="pres">
      <dgm:prSet presAssocID="{F79C93AE-A3A6-4DC1-891C-5525252587DD}" presName="level3hierChild" presStyleCnt="0"/>
      <dgm:spPr/>
    </dgm:pt>
  </dgm:ptLst>
  <dgm:cxnLst>
    <dgm:cxn modelId="{7E73D97C-D877-4E4C-8609-345B727BA5AF}" type="presOf" srcId="{502CBA5F-0080-4C0E-8358-498E03E06AA0}" destId="{9BCFF0F5-B82A-422B-9C23-CF9F65AADD24}" srcOrd="0" destOrd="0" presId="urn:microsoft.com/office/officeart/2008/layout/HorizontalMultiLevelHierarchy"/>
    <dgm:cxn modelId="{FF57175F-DAC3-4BBD-A690-1070E0DF3B80}" srcId="{E6EF9EFC-793E-4A9A-AC38-89DD0B217A82}" destId="{AE048E36-BC40-4B62-B5CB-D625AE603C18}" srcOrd="0" destOrd="0" parTransId="{45CE4AEF-DF5D-4C82-B0BB-1D4D9BEF1D3F}" sibTransId="{D07C1984-39F9-4A40-B897-A2114B6DE02C}"/>
    <dgm:cxn modelId="{F686552C-26A7-4099-8117-06D6549645A7}" type="presOf" srcId="{7D32F581-2372-4331-A243-1677B7F0BE27}" destId="{BF9DB243-DFA8-4AE7-AF39-8F4CF0CE547B}" srcOrd="0" destOrd="0" presId="urn:microsoft.com/office/officeart/2008/layout/HorizontalMultiLevelHierarchy"/>
    <dgm:cxn modelId="{5A32FFB3-25A6-49E8-B3FA-CE8FAFFFE95E}" type="presOf" srcId="{9ADA302D-F270-42A9-8031-EB14AEBCDEF9}" destId="{AEFF5FD0-3BA9-4604-A0D2-DA83C9E59639}" srcOrd="0" destOrd="0" presId="urn:microsoft.com/office/officeart/2008/layout/HorizontalMultiLevelHierarchy"/>
    <dgm:cxn modelId="{B6D1446C-04BB-4F15-9402-32FE2C68E377}" type="presOf" srcId="{F5C47EE2-B6D9-49EC-B586-7D62B8EC2D87}" destId="{DCD8EFB8-DBA4-481A-A3DD-35A01B3F38B9}" srcOrd="1" destOrd="0" presId="urn:microsoft.com/office/officeart/2008/layout/HorizontalMultiLevelHierarchy"/>
    <dgm:cxn modelId="{F1D3DE23-918A-430D-919F-2EF4C7513D77}" srcId="{6B28109A-8640-4CA2-B47B-8CC2CDA0F909}" destId="{F4F8A803-5C07-4924-AC8D-8DD977A00D49}" srcOrd="2" destOrd="0" parTransId="{2228C08A-63BA-4479-8BF9-B040CB604663}" sibTransId="{C2781BE0-9625-46B4-9E66-C9EEE98F12F4}"/>
    <dgm:cxn modelId="{EEFDE4C1-EA09-4B8D-A72A-91C5E12AD820}" srcId="{6B28109A-8640-4CA2-B47B-8CC2CDA0F909}" destId="{CF578FC1-0D95-4B51-A3CE-1F896084B645}" srcOrd="1" destOrd="0" parTransId="{F5C47EE2-B6D9-49EC-B586-7D62B8EC2D87}" sibTransId="{1CEA26AF-EEE7-440D-948B-D54184CCEF7E}"/>
    <dgm:cxn modelId="{61C10FA7-04D5-434A-86B1-74EDB6DA246E}" srcId="{6B28109A-8640-4CA2-B47B-8CC2CDA0F909}" destId="{502CBA5F-0080-4C0E-8358-498E03E06AA0}" srcOrd="0" destOrd="0" parTransId="{9E8D216F-0087-40D2-ADAE-12D208266523}" sibTransId="{32E0E366-0C75-4021-98E4-1CD1E5C49788}"/>
    <dgm:cxn modelId="{FBCCF618-F31B-40C1-BBCB-5F650393FE5C}" srcId="{DB5CAC68-AA91-4F22-AC79-FF94A6403AC7}" destId="{7D32F581-2372-4331-A243-1677B7F0BE27}" srcOrd="0" destOrd="0" parTransId="{C7FFFB8D-9268-48AA-B2C2-AACE9B2C1F05}" sibTransId="{BEC27783-4684-469C-8CB5-DDF243482B53}"/>
    <dgm:cxn modelId="{4EAEED34-3468-4B67-A8F0-9E2BD3C365D6}" type="presOf" srcId="{E6EF9EFC-793E-4A9A-AC38-89DD0B217A82}" destId="{CBA47FED-FF80-4BEC-B11F-42AB9EBB77A0}" srcOrd="0" destOrd="0" presId="urn:microsoft.com/office/officeart/2008/layout/HorizontalMultiLevelHierarchy"/>
    <dgm:cxn modelId="{1CFE99E9-5E1B-43FC-82A7-092DB91CF36C}" type="presOf" srcId="{9E8D216F-0087-40D2-ADAE-12D208266523}" destId="{8186C38B-40BB-42BC-BCA3-323B5EA506EF}" srcOrd="0" destOrd="0" presId="urn:microsoft.com/office/officeart/2008/layout/HorizontalMultiLevelHierarchy"/>
    <dgm:cxn modelId="{6B54DE89-9C6C-401F-B2A8-43C9D5387D7C}" type="presOf" srcId="{AE048E36-BC40-4B62-B5CB-D625AE603C18}" destId="{554DDC0F-AB1F-42A3-9FBA-4CF3CB38A68E}" srcOrd="0" destOrd="0" presId="urn:microsoft.com/office/officeart/2008/layout/HorizontalMultiLevelHierarchy"/>
    <dgm:cxn modelId="{42CAB207-EEA7-482C-A784-CA2A17EC8B90}" type="presOf" srcId="{F2F6CCC4-32B8-4E67-B9CE-64F4D167EE31}" destId="{7B11ABD7-C21E-48D0-8705-EA6B4A9954DA}" srcOrd="0" destOrd="0" presId="urn:microsoft.com/office/officeart/2008/layout/HorizontalMultiLevelHierarchy"/>
    <dgm:cxn modelId="{7590562F-BC3C-4FF7-A080-4D7A6AFA16CD}" type="presOf" srcId="{F79C93AE-A3A6-4DC1-891C-5525252587DD}" destId="{99F0E754-9925-48D0-A185-C13788BEA1C6}" srcOrd="0" destOrd="0" presId="urn:microsoft.com/office/officeart/2008/layout/HorizontalMultiLevelHierarchy"/>
    <dgm:cxn modelId="{13804AF0-D530-4965-9458-E54A09E03E20}" type="presOf" srcId="{687C8821-ACA4-439E-8698-821317E889CE}" destId="{9CF045A4-DD1C-48B8-8230-B035AF99BB54}" srcOrd="1" destOrd="0" presId="urn:microsoft.com/office/officeart/2008/layout/HorizontalMultiLevelHierarchy"/>
    <dgm:cxn modelId="{903D248E-1D74-4F69-BDF5-409C64143D27}" type="presOf" srcId="{F2F6CCC4-32B8-4E67-B9CE-64F4D167EE31}" destId="{93D3F726-B7B6-4235-A9B9-70B5E8F3A8A7}" srcOrd="1" destOrd="0" presId="urn:microsoft.com/office/officeart/2008/layout/HorizontalMultiLevelHierarchy"/>
    <dgm:cxn modelId="{1988742D-E1BB-49C1-91C5-7F78AC815938}" type="presOf" srcId="{2228C08A-63BA-4479-8BF9-B040CB604663}" destId="{FC18A795-08E0-4F99-B8B4-72EC279BBD77}" srcOrd="1" destOrd="0" presId="urn:microsoft.com/office/officeart/2008/layout/HorizontalMultiLevelHierarchy"/>
    <dgm:cxn modelId="{A0096467-8782-4792-8BAD-F42B75EC3510}" type="presOf" srcId="{2228C08A-63BA-4479-8BF9-B040CB604663}" destId="{A2AE7F23-F5EB-4A12-B5C4-645A2FD3DFFB}" srcOrd="0" destOrd="0" presId="urn:microsoft.com/office/officeart/2008/layout/HorizontalMultiLevelHierarchy"/>
    <dgm:cxn modelId="{654ADC39-39FF-4D6D-9A74-63F76DE5CDA3}" type="presOf" srcId="{6B28109A-8640-4CA2-B47B-8CC2CDA0F909}" destId="{17A83CDC-95F6-4E8B-BFC5-0508DFE1A17B}" srcOrd="0" destOrd="0" presId="urn:microsoft.com/office/officeart/2008/layout/HorizontalMultiLevelHierarchy"/>
    <dgm:cxn modelId="{752A8408-24D2-483B-898E-B1C5348DC279}" type="presOf" srcId="{9E8D216F-0087-40D2-ADAE-12D208266523}" destId="{737CDF50-AA88-4609-8BEF-93EDD68D782F}" srcOrd="1" destOrd="0" presId="urn:microsoft.com/office/officeart/2008/layout/HorizontalMultiLevelHierarchy"/>
    <dgm:cxn modelId="{55E33741-1684-4D16-BFD5-78737AE49A2C}" type="presOf" srcId="{75C2E36A-A165-47FE-B792-673984D4BD01}" destId="{E91E751E-CB07-4E46-B0EC-270D11216C71}" srcOrd="0" destOrd="0" presId="urn:microsoft.com/office/officeart/2008/layout/HorizontalMultiLevelHierarchy"/>
    <dgm:cxn modelId="{18DD8FE1-157E-4A8C-9D73-DF3C88CE419D}" srcId="{DB5CAC68-AA91-4F22-AC79-FF94A6403AC7}" destId="{F79C93AE-A3A6-4DC1-891C-5525252587DD}" srcOrd="1" destOrd="0" parTransId="{5EA7EF8A-B111-436A-8414-9C59CB539F38}" sibTransId="{42F29C0C-1A37-4335-ABB4-5452AAE03A82}"/>
    <dgm:cxn modelId="{BE41F39A-5304-48B2-884F-B94DBD89148D}" type="presOf" srcId="{F5C47EE2-B6D9-49EC-B586-7D62B8EC2D87}" destId="{DE51206B-45F2-4695-87F9-6DA59AD425D9}" srcOrd="0" destOrd="0" presId="urn:microsoft.com/office/officeart/2008/layout/HorizontalMultiLevelHierarchy"/>
    <dgm:cxn modelId="{D4341F64-8B28-47BC-998F-28B62226AC97}" type="presOf" srcId="{CF578FC1-0D95-4B51-A3CE-1F896084B645}" destId="{6E7802B7-4349-41CD-B73D-C85DAB09E950}" srcOrd="0" destOrd="0" presId="urn:microsoft.com/office/officeart/2008/layout/HorizontalMultiLevelHierarchy"/>
    <dgm:cxn modelId="{33FD42B9-7E2E-4102-9077-75ED2A9FBF22}" type="presOf" srcId="{687C8821-ACA4-439E-8698-821317E889CE}" destId="{FBA75337-1D6D-4385-BC9E-32BA851D34A9}" srcOrd="0" destOrd="0" presId="urn:microsoft.com/office/officeart/2008/layout/HorizontalMultiLevelHierarchy"/>
    <dgm:cxn modelId="{DDA0F04F-47B8-4986-BDE8-9A7BEAF65C32}" srcId="{E6EF9EFC-793E-4A9A-AC38-89DD0B217A82}" destId="{DB5CAC68-AA91-4F22-AC79-FF94A6403AC7}" srcOrd="2" destOrd="0" parTransId="{687C8821-ACA4-439E-8698-821317E889CE}" sibTransId="{DA915E44-BFAE-4336-9E4E-930DB56C0004}"/>
    <dgm:cxn modelId="{7C0BB51A-AC7C-4499-87B5-2F96ED50E0D3}" type="presOf" srcId="{E28409AD-994C-43AA-A003-09614C0200AF}" destId="{2A2DD2D0-8F16-4245-AC45-BB1C7BD7EDAD}" srcOrd="0" destOrd="0" presId="urn:microsoft.com/office/officeart/2008/layout/HorizontalMultiLevelHierarchy"/>
    <dgm:cxn modelId="{D63DFB34-491F-47B5-90C5-9B946A308CDA}" type="presOf" srcId="{DB5CAC68-AA91-4F22-AC79-FF94A6403AC7}" destId="{8F398A9E-D73E-4388-A398-4A3A6E1BA7B8}" srcOrd="0" destOrd="0" presId="urn:microsoft.com/office/officeart/2008/layout/HorizontalMultiLevelHierarchy"/>
    <dgm:cxn modelId="{9C691735-5438-4A29-BDA2-CBE9A9FE468B}" type="presOf" srcId="{5EA7EF8A-B111-436A-8414-9C59CB539F38}" destId="{ACFBE700-0FFD-444A-9CC7-629B1892B88F}" srcOrd="1" destOrd="0" presId="urn:microsoft.com/office/officeart/2008/layout/HorizontalMultiLevelHierarchy"/>
    <dgm:cxn modelId="{02D1AD9B-4C4D-4179-ADFD-B8D6D7AF29DE}" type="presOf" srcId="{9ADA302D-F270-42A9-8031-EB14AEBCDEF9}" destId="{4C56C72A-6DD1-4473-8546-8F8FB271E64E}" srcOrd="1" destOrd="0" presId="urn:microsoft.com/office/officeart/2008/layout/HorizontalMultiLevelHierarchy"/>
    <dgm:cxn modelId="{4EE00989-2D70-4C4A-8B2F-A03F6F161CF7}" type="presOf" srcId="{45CE4AEF-DF5D-4C82-B0BB-1D4D9BEF1D3F}" destId="{5AEB77B6-D881-402C-A999-3C3F42C02273}" srcOrd="1" destOrd="0" presId="urn:microsoft.com/office/officeart/2008/layout/HorizontalMultiLevelHierarchy"/>
    <dgm:cxn modelId="{4127C3A6-4AD1-4F0E-8F58-B915FF90B0D6}" type="presOf" srcId="{C7FFFB8D-9268-48AA-B2C2-AACE9B2C1F05}" destId="{FC57EA67-DA6D-4D9B-985D-0CF0BD49C40C}" srcOrd="0" destOrd="0" presId="urn:microsoft.com/office/officeart/2008/layout/HorizontalMultiLevelHierarchy"/>
    <dgm:cxn modelId="{8B01AD88-1CBF-4DEA-9BA8-1608E8CE0543}" type="presOf" srcId="{C7FFFB8D-9268-48AA-B2C2-AACE9B2C1F05}" destId="{3AB49B61-F2B3-4169-A1B4-4E5690ADC633}" srcOrd="1" destOrd="0" presId="urn:microsoft.com/office/officeart/2008/layout/HorizontalMultiLevelHierarchy"/>
    <dgm:cxn modelId="{DBC03044-290D-4A34-AFB0-8F4027841E32}" srcId="{6B28109A-8640-4CA2-B47B-8CC2CDA0F909}" destId="{E28409AD-994C-43AA-A003-09614C0200AF}" srcOrd="3" destOrd="0" parTransId="{9ADA302D-F270-42A9-8031-EB14AEBCDEF9}" sibTransId="{FE4CF375-1FBC-49CB-AD1F-7B03522DC0F3}"/>
    <dgm:cxn modelId="{D7233D34-9CF4-42C8-A1A9-95BFF7C6E59D}" srcId="{E6EF9EFC-793E-4A9A-AC38-89DD0B217A82}" destId="{6B28109A-8640-4CA2-B47B-8CC2CDA0F909}" srcOrd="1" destOrd="0" parTransId="{F2F6CCC4-32B8-4E67-B9CE-64F4D167EE31}" sibTransId="{A5200C78-C802-4B8F-B058-61DD06CD684C}"/>
    <dgm:cxn modelId="{E071AF7B-F131-4415-9593-80470C2D2DCF}" srcId="{75C2E36A-A165-47FE-B792-673984D4BD01}" destId="{E6EF9EFC-793E-4A9A-AC38-89DD0B217A82}" srcOrd="0" destOrd="0" parTransId="{6BD318C9-9FFE-4985-BED2-EF48BC8200D2}" sibTransId="{010C5FCB-FDDD-4533-BFCD-F0C556C3998F}"/>
    <dgm:cxn modelId="{A2557218-E027-484C-BDB0-0934F8EB5051}" type="presOf" srcId="{5EA7EF8A-B111-436A-8414-9C59CB539F38}" destId="{BA38127E-CC7A-412B-B359-9ABC67A28157}" srcOrd="0" destOrd="0" presId="urn:microsoft.com/office/officeart/2008/layout/HorizontalMultiLevelHierarchy"/>
    <dgm:cxn modelId="{44C087B8-835D-47D1-9EEF-DA183737DEFD}" type="presOf" srcId="{45CE4AEF-DF5D-4C82-B0BB-1D4D9BEF1D3F}" destId="{A3FC1B92-250C-4D55-88E6-FB6856246273}" srcOrd="0" destOrd="0" presId="urn:microsoft.com/office/officeart/2008/layout/HorizontalMultiLevelHierarchy"/>
    <dgm:cxn modelId="{CAE54CC1-C0C4-4D27-8397-317FE748105F}" type="presOf" srcId="{F4F8A803-5C07-4924-AC8D-8DD977A00D49}" destId="{3A36762C-2A95-4B43-84CB-C4C1BED95EFE}" srcOrd="0" destOrd="0" presId="urn:microsoft.com/office/officeart/2008/layout/HorizontalMultiLevelHierarchy"/>
    <dgm:cxn modelId="{F2FB7C6C-2E57-4408-9B1B-5AE19BC76860}" type="presParOf" srcId="{E91E751E-CB07-4E46-B0EC-270D11216C71}" destId="{2F89DFEE-DBDE-41DA-9F75-F29B901C9F84}" srcOrd="0" destOrd="0" presId="urn:microsoft.com/office/officeart/2008/layout/HorizontalMultiLevelHierarchy"/>
    <dgm:cxn modelId="{D99C5B7F-591F-4A38-8508-4A5B17EE9161}" type="presParOf" srcId="{2F89DFEE-DBDE-41DA-9F75-F29B901C9F84}" destId="{CBA47FED-FF80-4BEC-B11F-42AB9EBB77A0}" srcOrd="0" destOrd="0" presId="urn:microsoft.com/office/officeart/2008/layout/HorizontalMultiLevelHierarchy"/>
    <dgm:cxn modelId="{24711EA8-F1D3-4437-8F36-81AAFC8F624C}" type="presParOf" srcId="{2F89DFEE-DBDE-41DA-9F75-F29B901C9F84}" destId="{7CB5C431-44FB-489A-B739-BB413DD27B48}" srcOrd="1" destOrd="0" presId="urn:microsoft.com/office/officeart/2008/layout/HorizontalMultiLevelHierarchy"/>
    <dgm:cxn modelId="{38FC3132-044D-4AC1-A12D-F674BA1D4195}" type="presParOf" srcId="{7CB5C431-44FB-489A-B739-BB413DD27B48}" destId="{A3FC1B92-250C-4D55-88E6-FB6856246273}" srcOrd="0" destOrd="0" presId="urn:microsoft.com/office/officeart/2008/layout/HorizontalMultiLevelHierarchy"/>
    <dgm:cxn modelId="{D8F433E1-B716-4686-A6F4-AD5EA150104E}" type="presParOf" srcId="{A3FC1B92-250C-4D55-88E6-FB6856246273}" destId="{5AEB77B6-D881-402C-A999-3C3F42C02273}" srcOrd="0" destOrd="0" presId="urn:microsoft.com/office/officeart/2008/layout/HorizontalMultiLevelHierarchy"/>
    <dgm:cxn modelId="{32DAB663-AA83-4DF2-A942-49DCC3721AF8}" type="presParOf" srcId="{7CB5C431-44FB-489A-B739-BB413DD27B48}" destId="{288B7AFF-63A9-4A56-A4C3-E1E3098CC347}" srcOrd="1" destOrd="0" presId="urn:microsoft.com/office/officeart/2008/layout/HorizontalMultiLevelHierarchy"/>
    <dgm:cxn modelId="{A4C651C9-1A80-4F32-84BF-B33FADB6560F}" type="presParOf" srcId="{288B7AFF-63A9-4A56-A4C3-E1E3098CC347}" destId="{554DDC0F-AB1F-42A3-9FBA-4CF3CB38A68E}" srcOrd="0" destOrd="0" presId="urn:microsoft.com/office/officeart/2008/layout/HorizontalMultiLevelHierarchy"/>
    <dgm:cxn modelId="{ABE26E7D-F64A-49BC-99D1-51614C0F8C6C}" type="presParOf" srcId="{288B7AFF-63A9-4A56-A4C3-E1E3098CC347}" destId="{7823DF0E-05B2-48BF-96A5-4FD60DCBC863}" srcOrd="1" destOrd="0" presId="urn:microsoft.com/office/officeart/2008/layout/HorizontalMultiLevelHierarchy"/>
    <dgm:cxn modelId="{F9C6F752-DB1C-4652-8553-248C30CF99E3}" type="presParOf" srcId="{7CB5C431-44FB-489A-B739-BB413DD27B48}" destId="{7B11ABD7-C21E-48D0-8705-EA6B4A9954DA}" srcOrd="2" destOrd="0" presId="urn:microsoft.com/office/officeart/2008/layout/HorizontalMultiLevelHierarchy"/>
    <dgm:cxn modelId="{2D1742B2-2B7E-4897-A0AD-D74246B13E60}" type="presParOf" srcId="{7B11ABD7-C21E-48D0-8705-EA6B4A9954DA}" destId="{93D3F726-B7B6-4235-A9B9-70B5E8F3A8A7}" srcOrd="0" destOrd="0" presId="urn:microsoft.com/office/officeart/2008/layout/HorizontalMultiLevelHierarchy"/>
    <dgm:cxn modelId="{86D7E0E3-8D3E-4FCC-9824-D7C6E5CB27B2}" type="presParOf" srcId="{7CB5C431-44FB-489A-B739-BB413DD27B48}" destId="{5AAEC57D-0729-4392-A7B3-EBF82BB69550}" srcOrd="3" destOrd="0" presId="urn:microsoft.com/office/officeart/2008/layout/HorizontalMultiLevelHierarchy"/>
    <dgm:cxn modelId="{951836A9-FD96-4FAC-BBE7-C18C99393985}" type="presParOf" srcId="{5AAEC57D-0729-4392-A7B3-EBF82BB69550}" destId="{17A83CDC-95F6-4E8B-BFC5-0508DFE1A17B}" srcOrd="0" destOrd="0" presId="urn:microsoft.com/office/officeart/2008/layout/HorizontalMultiLevelHierarchy"/>
    <dgm:cxn modelId="{E34E1930-A47C-46E9-87AC-475B98E4D8D1}" type="presParOf" srcId="{5AAEC57D-0729-4392-A7B3-EBF82BB69550}" destId="{446D6903-AC0F-42B8-AF09-BD4A7DB09CE4}" srcOrd="1" destOrd="0" presId="urn:microsoft.com/office/officeart/2008/layout/HorizontalMultiLevelHierarchy"/>
    <dgm:cxn modelId="{CB7B942E-30EC-47BE-A087-F224441FFE5C}" type="presParOf" srcId="{446D6903-AC0F-42B8-AF09-BD4A7DB09CE4}" destId="{8186C38B-40BB-42BC-BCA3-323B5EA506EF}" srcOrd="0" destOrd="0" presId="urn:microsoft.com/office/officeart/2008/layout/HorizontalMultiLevelHierarchy"/>
    <dgm:cxn modelId="{854C0C50-9BBE-4B20-9029-33CE5B53D5FC}" type="presParOf" srcId="{8186C38B-40BB-42BC-BCA3-323B5EA506EF}" destId="{737CDF50-AA88-4609-8BEF-93EDD68D782F}" srcOrd="0" destOrd="0" presId="urn:microsoft.com/office/officeart/2008/layout/HorizontalMultiLevelHierarchy"/>
    <dgm:cxn modelId="{87176D66-BC22-430B-9634-07093F6E5E3A}" type="presParOf" srcId="{446D6903-AC0F-42B8-AF09-BD4A7DB09CE4}" destId="{1B627966-CAD0-4386-A6B2-A0D3B69AC993}" srcOrd="1" destOrd="0" presId="urn:microsoft.com/office/officeart/2008/layout/HorizontalMultiLevelHierarchy"/>
    <dgm:cxn modelId="{3BECA770-B8C5-48A9-8EA5-CC88C5E91630}" type="presParOf" srcId="{1B627966-CAD0-4386-A6B2-A0D3B69AC993}" destId="{9BCFF0F5-B82A-422B-9C23-CF9F65AADD24}" srcOrd="0" destOrd="0" presId="urn:microsoft.com/office/officeart/2008/layout/HorizontalMultiLevelHierarchy"/>
    <dgm:cxn modelId="{EAE919A4-6D2D-409D-A51A-8CB6E5B2EF1B}" type="presParOf" srcId="{1B627966-CAD0-4386-A6B2-A0D3B69AC993}" destId="{F95808DF-A378-4685-BC08-A94D88131853}" srcOrd="1" destOrd="0" presId="urn:microsoft.com/office/officeart/2008/layout/HorizontalMultiLevelHierarchy"/>
    <dgm:cxn modelId="{0267D389-1FEA-4E81-AD69-9D2CCC521D84}" type="presParOf" srcId="{446D6903-AC0F-42B8-AF09-BD4A7DB09CE4}" destId="{DE51206B-45F2-4695-87F9-6DA59AD425D9}" srcOrd="2" destOrd="0" presId="urn:microsoft.com/office/officeart/2008/layout/HorizontalMultiLevelHierarchy"/>
    <dgm:cxn modelId="{F52CB2F5-A956-4C24-82A8-0864F250C4A2}" type="presParOf" srcId="{DE51206B-45F2-4695-87F9-6DA59AD425D9}" destId="{DCD8EFB8-DBA4-481A-A3DD-35A01B3F38B9}" srcOrd="0" destOrd="0" presId="urn:microsoft.com/office/officeart/2008/layout/HorizontalMultiLevelHierarchy"/>
    <dgm:cxn modelId="{2CDF56A0-2147-4DC3-8123-380A209A2037}" type="presParOf" srcId="{446D6903-AC0F-42B8-AF09-BD4A7DB09CE4}" destId="{FA5BD504-9011-4C04-AD34-D449141F6373}" srcOrd="3" destOrd="0" presId="urn:microsoft.com/office/officeart/2008/layout/HorizontalMultiLevelHierarchy"/>
    <dgm:cxn modelId="{3A62DA1D-7CC6-433E-9E22-52CAE2DB6329}" type="presParOf" srcId="{FA5BD504-9011-4C04-AD34-D449141F6373}" destId="{6E7802B7-4349-41CD-B73D-C85DAB09E950}" srcOrd="0" destOrd="0" presId="urn:microsoft.com/office/officeart/2008/layout/HorizontalMultiLevelHierarchy"/>
    <dgm:cxn modelId="{E5CF1E1E-FBCC-4DE7-8656-DBFDD44D85DA}" type="presParOf" srcId="{FA5BD504-9011-4C04-AD34-D449141F6373}" destId="{834ED967-CF69-441E-A5AD-4D40C30C5220}" srcOrd="1" destOrd="0" presId="urn:microsoft.com/office/officeart/2008/layout/HorizontalMultiLevelHierarchy"/>
    <dgm:cxn modelId="{FA2D7700-826E-4B09-AB96-246E5E465CD9}" type="presParOf" srcId="{446D6903-AC0F-42B8-AF09-BD4A7DB09CE4}" destId="{A2AE7F23-F5EB-4A12-B5C4-645A2FD3DFFB}" srcOrd="4" destOrd="0" presId="urn:microsoft.com/office/officeart/2008/layout/HorizontalMultiLevelHierarchy"/>
    <dgm:cxn modelId="{354DEEA3-89C3-4E17-845B-3EA9F0687225}" type="presParOf" srcId="{A2AE7F23-F5EB-4A12-B5C4-645A2FD3DFFB}" destId="{FC18A795-08E0-4F99-B8B4-72EC279BBD77}" srcOrd="0" destOrd="0" presId="urn:microsoft.com/office/officeart/2008/layout/HorizontalMultiLevelHierarchy"/>
    <dgm:cxn modelId="{421C48B4-D24D-4063-A419-3B0BEEE3CAEB}" type="presParOf" srcId="{446D6903-AC0F-42B8-AF09-BD4A7DB09CE4}" destId="{CFAF23D6-8D70-483D-A195-9A9E9B79F79B}" srcOrd="5" destOrd="0" presId="urn:microsoft.com/office/officeart/2008/layout/HorizontalMultiLevelHierarchy"/>
    <dgm:cxn modelId="{AC5B1C38-B2E8-4546-A027-A6FA1B734774}" type="presParOf" srcId="{CFAF23D6-8D70-483D-A195-9A9E9B79F79B}" destId="{3A36762C-2A95-4B43-84CB-C4C1BED95EFE}" srcOrd="0" destOrd="0" presId="urn:microsoft.com/office/officeart/2008/layout/HorizontalMultiLevelHierarchy"/>
    <dgm:cxn modelId="{AEDA03E8-8F2F-412E-B720-DFA40D95A504}" type="presParOf" srcId="{CFAF23D6-8D70-483D-A195-9A9E9B79F79B}" destId="{1F96DB9B-7E0F-4D2A-B257-D255EEBB4A46}" srcOrd="1" destOrd="0" presId="urn:microsoft.com/office/officeart/2008/layout/HorizontalMultiLevelHierarchy"/>
    <dgm:cxn modelId="{AE803C24-C03E-42DB-B71D-D2E0AC6247CE}" type="presParOf" srcId="{446D6903-AC0F-42B8-AF09-BD4A7DB09CE4}" destId="{AEFF5FD0-3BA9-4604-A0D2-DA83C9E59639}" srcOrd="6" destOrd="0" presId="urn:microsoft.com/office/officeart/2008/layout/HorizontalMultiLevelHierarchy"/>
    <dgm:cxn modelId="{983A05EC-C268-4180-8669-B2A0D056491D}" type="presParOf" srcId="{AEFF5FD0-3BA9-4604-A0D2-DA83C9E59639}" destId="{4C56C72A-6DD1-4473-8546-8F8FB271E64E}" srcOrd="0" destOrd="0" presId="urn:microsoft.com/office/officeart/2008/layout/HorizontalMultiLevelHierarchy"/>
    <dgm:cxn modelId="{DB55366E-5A01-462D-AF75-2AA159D88B49}" type="presParOf" srcId="{446D6903-AC0F-42B8-AF09-BD4A7DB09CE4}" destId="{95E41DA8-6244-46C3-87FD-B2EFB8A1BE54}" srcOrd="7" destOrd="0" presId="urn:microsoft.com/office/officeart/2008/layout/HorizontalMultiLevelHierarchy"/>
    <dgm:cxn modelId="{8EABE88B-4A6C-48E7-BDF3-97AC013E5E75}" type="presParOf" srcId="{95E41DA8-6244-46C3-87FD-B2EFB8A1BE54}" destId="{2A2DD2D0-8F16-4245-AC45-BB1C7BD7EDAD}" srcOrd="0" destOrd="0" presId="urn:microsoft.com/office/officeart/2008/layout/HorizontalMultiLevelHierarchy"/>
    <dgm:cxn modelId="{5974CEC3-38B2-4167-98DA-C4687BF58133}" type="presParOf" srcId="{95E41DA8-6244-46C3-87FD-B2EFB8A1BE54}" destId="{70ABC6C6-54DE-4ECE-AA64-EB7FA83ED1F4}" srcOrd="1" destOrd="0" presId="urn:microsoft.com/office/officeart/2008/layout/HorizontalMultiLevelHierarchy"/>
    <dgm:cxn modelId="{CDEAA628-0753-4FC1-8F61-BD7ECDCEF7A6}" type="presParOf" srcId="{7CB5C431-44FB-489A-B739-BB413DD27B48}" destId="{FBA75337-1D6D-4385-BC9E-32BA851D34A9}" srcOrd="4" destOrd="0" presId="urn:microsoft.com/office/officeart/2008/layout/HorizontalMultiLevelHierarchy"/>
    <dgm:cxn modelId="{0BB98142-F004-410A-91BB-E24C17CC9715}" type="presParOf" srcId="{FBA75337-1D6D-4385-BC9E-32BA851D34A9}" destId="{9CF045A4-DD1C-48B8-8230-B035AF99BB54}" srcOrd="0" destOrd="0" presId="urn:microsoft.com/office/officeart/2008/layout/HorizontalMultiLevelHierarchy"/>
    <dgm:cxn modelId="{9E98127F-0A42-4BE4-9FED-7FCEB08BC6A2}" type="presParOf" srcId="{7CB5C431-44FB-489A-B739-BB413DD27B48}" destId="{AD2E10D4-4906-44F8-BD8D-64A131BECDED}" srcOrd="5" destOrd="0" presId="urn:microsoft.com/office/officeart/2008/layout/HorizontalMultiLevelHierarchy"/>
    <dgm:cxn modelId="{DF71187B-F4C0-408A-A0CE-9C6C14A08EAD}" type="presParOf" srcId="{AD2E10D4-4906-44F8-BD8D-64A131BECDED}" destId="{8F398A9E-D73E-4388-A398-4A3A6E1BA7B8}" srcOrd="0" destOrd="0" presId="urn:microsoft.com/office/officeart/2008/layout/HorizontalMultiLevelHierarchy"/>
    <dgm:cxn modelId="{975A36DC-DBF6-4736-A0C7-9CE05F4AC1EE}" type="presParOf" srcId="{AD2E10D4-4906-44F8-BD8D-64A131BECDED}" destId="{0E97D44C-9691-4CE1-8EC3-A42A7BD73A54}" srcOrd="1" destOrd="0" presId="urn:microsoft.com/office/officeart/2008/layout/HorizontalMultiLevelHierarchy"/>
    <dgm:cxn modelId="{F2D22B22-92ED-42AD-ADF9-D18775981B81}" type="presParOf" srcId="{0E97D44C-9691-4CE1-8EC3-A42A7BD73A54}" destId="{FC57EA67-DA6D-4D9B-985D-0CF0BD49C40C}" srcOrd="0" destOrd="0" presId="urn:microsoft.com/office/officeart/2008/layout/HorizontalMultiLevelHierarchy"/>
    <dgm:cxn modelId="{383DD15A-7034-4967-A3CC-E077EE26E036}" type="presParOf" srcId="{FC57EA67-DA6D-4D9B-985D-0CF0BD49C40C}" destId="{3AB49B61-F2B3-4169-A1B4-4E5690ADC633}" srcOrd="0" destOrd="0" presId="urn:microsoft.com/office/officeart/2008/layout/HorizontalMultiLevelHierarchy"/>
    <dgm:cxn modelId="{4F5AD41B-FA67-4F30-8129-D20594929604}" type="presParOf" srcId="{0E97D44C-9691-4CE1-8EC3-A42A7BD73A54}" destId="{9AD775A8-084E-405E-A73D-13FACC3BC155}" srcOrd="1" destOrd="0" presId="urn:microsoft.com/office/officeart/2008/layout/HorizontalMultiLevelHierarchy"/>
    <dgm:cxn modelId="{AC45F8F4-3283-4766-837F-BFF9F00C6498}" type="presParOf" srcId="{9AD775A8-084E-405E-A73D-13FACC3BC155}" destId="{BF9DB243-DFA8-4AE7-AF39-8F4CF0CE547B}" srcOrd="0" destOrd="0" presId="urn:microsoft.com/office/officeart/2008/layout/HorizontalMultiLevelHierarchy"/>
    <dgm:cxn modelId="{1FD6F62C-9AA1-4555-AB26-DECFBC87FF93}" type="presParOf" srcId="{9AD775A8-084E-405E-A73D-13FACC3BC155}" destId="{56FBB0DB-9C4F-4F19-AEF4-7CB6F1466630}" srcOrd="1" destOrd="0" presId="urn:microsoft.com/office/officeart/2008/layout/HorizontalMultiLevelHierarchy"/>
    <dgm:cxn modelId="{5F85B636-47A8-4861-AAB0-558435947893}" type="presParOf" srcId="{0E97D44C-9691-4CE1-8EC3-A42A7BD73A54}" destId="{BA38127E-CC7A-412B-B359-9ABC67A28157}" srcOrd="2" destOrd="0" presId="urn:microsoft.com/office/officeart/2008/layout/HorizontalMultiLevelHierarchy"/>
    <dgm:cxn modelId="{40219B7A-07A7-40AC-9476-50BB999B3C94}" type="presParOf" srcId="{BA38127E-CC7A-412B-B359-9ABC67A28157}" destId="{ACFBE700-0FFD-444A-9CC7-629B1892B88F}" srcOrd="0" destOrd="0" presId="urn:microsoft.com/office/officeart/2008/layout/HorizontalMultiLevelHierarchy"/>
    <dgm:cxn modelId="{AC2DA6A2-20B3-4E34-9A41-72C1585D8BEA}" type="presParOf" srcId="{0E97D44C-9691-4CE1-8EC3-A42A7BD73A54}" destId="{599BAF3E-9430-4663-876C-5A53B9290C88}" srcOrd="3" destOrd="0" presId="urn:microsoft.com/office/officeart/2008/layout/HorizontalMultiLevelHierarchy"/>
    <dgm:cxn modelId="{4CEB44D8-C240-4AC0-80E5-597DDE565F84}" type="presParOf" srcId="{599BAF3E-9430-4663-876C-5A53B9290C88}" destId="{99F0E754-9925-48D0-A185-C13788BEA1C6}" srcOrd="0" destOrd="0" presId="urn:microsoft.com/office/officeart/2008/layout/HorizontalMultiLevelHierarchy"/>
    <dgm:cxn modelId="{78A442BD-8DFB-442F-B442-607647554AAE}" type="presParOf" srcId="{599BAF3E-9430-4663-876C-5A53B9290C88}" destId="{0B2E9F82-9979-477F-8694-55079E7666B2}" srcOrd="1" destOrd="0" presId="urn:microsoft.com/office/officeart/2008/layout/HorizontalMultiLevelHierarchy"/>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60454F-9A42-4EF6-831F-4E5F8737C09E}" type="doc">
      <dgm:prSet loTypeId="urn:microsoft.com/office/officeart/2005/8/layout/process1" loCatId="process" qsTypeId="urn:microsoft.com/office/officeart/2005/8/quickstyle/simple1" qsCatId="simple" csTypeId="urn:microsoft.com/office/officeart/2005/8/colors/accent2_1" csCatId="accent2" phldr="1"/>
      <dgm:spPr/>
    </dgm:pt>
    <dgm:pt modelId="{53242688-97CB-4623-97B0-7458F7BB08F0}">
      <dgm:prSet phldrT="[Text]"/>
      <dgm:spPr/>
      <dgm:t>
        <a:bodyPr/>
        <a:lstStyle/>
        <a:p>
          <a:r>
            <a:rPr lang="en-US" dirty="0">
              <a:latin typeface="Segoe UI" panose="020B0502040204020203" pitchFamily="34" charset="0"/>
              <a:cs typeface="Segoe UI" panose="020B0502040204020203" pitchFamily="34" charset="0"/>
            </a:rPr>
            <a:t>Pre-Deployment</a:t>
          </a:r>
        </a:p>
      </dgm:t>
    </dgm:pt>
    <dgm:pt modelId="{212A43BD-5FAD-454A-8D30-95719FB99FDD}" type="parTrans" cxnId="{565F7644-9628-4275-ACBB-7A943430945F}">
      <dgm:prSet/>
      <dgm:spPr/>
      <dgm:t>
        <a:bodyPr/>
        <a:lstStyle/>
        <a:p>
          <a:endParaRPr lang="en-US">
            <a:latin typeface="Segoe UI" panose="020B0502040204020203" pitchFamily="34" charset="0"/>
            <a:cs typeface="Segoe UI" panose="020B0502040204020203" pitchFamily="34" charset="0"/>
          </a:endParaRPr>
        </a:p>
      </dgm:t>
    </dgm:pt>
    <dgm:pt modelId="{F1F39D03-BD50-4E48-AB8E-CF05FD2CE01D}" type="sibTrans" cxnId="{565F7644-9628-4275-ACBB-7A943430945F}">
      <dgm:prSet/>
      <dgm:spPr>
        <a:solidFill>
          <a:srgbClr val="FF0000"/>
        </a:solidFill>
      </dgm:spPr>
      <dgm:t>
        <a:bodyPr/>
        <a:lstStyle/>
        <a:p>
          <a:endParaRPr lang="en-US" dirty="0">
            <a:latin typeface="Segoe UI" panose="020B0502040204020203" pitchFamily="34" charset="0"/>
            <a:cs typeface="Segoe UI" panose="020B0502040204020203" pitchFamily="34" charset="0"/>
          </a:endParaRPr>
        </a:p>
      </dgm:t>
    </dgm:pt>
    <dgm:pt modelId="{A5DE2126-0546-4EB1-A510-57E31052C8C4}">
      <dgm:prSet phldrT="[Text]"/>
      <dgm:spPr/>
      <dgm:t>
        <a:bodyPr/>
        <a:lstStyle/>
        <a:p>
          <a:r>
            <a:rPr lang="en-US" dirty="0">
              <a:latin typeface="Segoe UI" panose="020B0502040204020203" pitchFamily="34" charset="0"/>
              <a:cs typeface="Segoe UI" panose="020B0502040204020203" pitchFamily="34" charset="0"/>
            </a:rPr>
            <a:t>Plan</a:t>
          </a:r>
        </a:p>
      </dgm:t>
    </dgm:pt>
    <dgm:pt modelId="{A15E98E0-ACFE-48EC-8A25-FEEB6E9B425D}" type="parTrans" cxnId="{9DD1D98E-0DA1-4D78-B1D4-44858EBB7298}">
      <dgm:prSet/>
      <dgm:spPr/>
      <dgm:t>
        <a:bodyPr/>
        <a:lstStyle/>
        <a:p>
          <a:endParaRPr lang="en-US">
            <a:latin typeface="Segoe UI" panose="020B0502040204020203" pitchFamily="34" charset="0"/>
            <a:cs typeface="Segoe UI" panose="020B0502040204020203" pitchFamily="34" charset="0"/>
          </a:endParaRPr>
        </a:p>
      </dgm:t>
    </dgm:pt>
    <dgm:pt modelId="{90ED8FAF-06DA-43E0-BAD8-428EF397D5E1}" type="sibTrans" cxnId="{9DD1D98E-0DA1-4D78-B1D4-44858EBB7298}">
      <dgm:prSet/>
      <dgm:spPr>
        <a:solidFill>
          <a:srgbClr val="FF0000"/>
        </a:solidFill>
      </dgm:spPr>
      <dgm:t>
        <a:bodyPr/>
        <a:lstStyle/>
        <a:p>
          <a:endParaRPr lang="en-US" dirty="0">
            <a:latin typeface="Segoe UI" panose="020B0502040204020203" pitchFamily="34" charset="0"/>
            <a:cs typeface="Segoe UI" panose="020B0502040204020203" pitchFamily="34" charset="0"/>
          </a:endParaRPr>
        </a:p>
      </dgm:t>
    </dgm:pt>
    <dgm:pt modelId="{76586A4D-C6E7-4C43-934D-82A15C152B1B}">
      <dgm:prSet phldrT="[Text]"/>
      <dgm:spPr/>
      <dgm:t>
        <a:bodyPr/>
        <a:lstStyle/>
        <a:p>
          <a:r>
            <a:rPr lang="en-US" dirty="0">
              <a:latin typeface="Segoe UI" panose="020B0502040204020203" pitchFamily="34" charset="0"/>
              <a:cs typeface="Segoe UI" panose="020B0502040204020203" pitchFamily="34" charset="0"/>
            </a:rPr>
            <a:t>Prepare</a:t>
          </a:r>
        </a:p>
      </dgm:t>
    </dgm:pt>
    <dgm:pt modelId="{782C830B-DFE5-449C-8D02-59EB82CD7C88}" type="parTrans" cxnId="{63805D7E-032B-4FC9-AA11-81B7B1EB2F97}">
      <dgm:prSet/>
      <dgm:spPr/>
      <dgm:t>
        <a:bodyPr/>
        <a:lstStyle/>
        <a:p>
          <a:endParaRPr lang="en-US">
            <a:latin typeface="Segoe UI" panose="020B0502040204020203" pitchFamily="34" charset="0"/>
            <a:cs typeface="Segoe UI" panose="020B0502040204020203" pitchFamily="34" charset="0"/>
          </a:endParaRPr>
        </a:p>
      </dgm:t>
    </dgm:pt>
    <dgm:pt modelId="{5EEEADE9-6DCA-4CCD-9DF8-C9140CB7668D}" type="sibTrans" cxnId="{63805D7E-032B-4FC9-AA11-81B7B1EB2F97}">
      <dgm:prSet/>
      <dgm:spPr>
        <a:solidFill>
          <a:srgbClr val="FF0000"/>
        </a:solidFill>
      </dgm:spPr>
      <dgm:t>
        <a:bodyPr/>
        <a:lstStyle/>
        <a:p>
          <a:endParaRPr lang="en-US" dirty="0">
            <a:latin typeface="Segoe UI" panose="020B0502040204020203" pitchFamily="34" charset="0"/>
            <a:cs typeface="Segoe UI" panose="020B0502040204020203" pitchFamily="34" charset="0"/>
          </a:endParaRPr>
        </a:p>
      </dgm:t>
    </dgm:pt>
    <dgm:pt modelId="{EFD2875B-593F-4D5D-B188-AA1A0C035665}">
      <dgm:prSet phldrT="[Text]"/>
      <dgm:spPr/>
      <dgm:t>
        <a:bodyPr/>
        <a:lstStyle/>
        <a:p>
          <a:r>
            <a:rPr lang="en-US" dirty="0">
              <a:latin typeface="Segoe UI" panose="020B0502040204020203" pitchFamily="34" charset="0"/>
              <a:cs typeface="Segoe UI" panose="020B0502040204020203" pitchFamily="34" charset="0"/>
            </a:rPr>
            <a:t>Migrate</a:t>
          </a:r>
        </a:p>
      </dgm:t>
    </dgm:pt>
    <dgm:pt modelId="{6084C1BE-CA3B-4F14-89B1-45F5B5C2615A}" type="parTrans" cxnId="{DE474376-5560-4BC4-B8A1-0420940ECE3F}">
      <dgm:prSet/>
      <dgm:spPr/>
      <dgm:t>
        <a:bodyPr/>
        <a:lstStyle/>
        <a:p>
          <a:endParaRPr lang="en-US">
            <a:latin typeface="Segoe UI" panose="020B0502040204020203" pitchFamily="34" charset="0"/>
            <a:cs typeface="Segoe UI" panose="020B0502040204020203" pitchFamily="34" charset="0"/>
          </a:endParaRPr>
        </a:p>
      </dgm:t>
    </dgm:pt>
    <dgm:pt modelId="{D80E7709-E34C-4161-A2A6-823810B50D1F}" type="sibTrans" cxnId="{DE474376-5560-4BC4-B8A1-0420940ECE3F}">
      <dgm:prSet/>
      <dgm:spPr>
        <a:solidFill>
          <a:srgbClr val="FF0000"/>
        </a:solidFill>
      </dgm:spPr>
      <dgm:t>
        <a:bodyPr/>
        <a:lstStyle/>
        <a:p>
          <a:endParaRPr lang="en-US" dirty="0">
            <a:latin typeface="Segoe UI" panose="020B0502040204020203" pitchFamily="34" charset="0"/>
            <a:cs typeface="Segoe UI" panose="020B0502040204020203" pitchFamily="34" charset="0"/>
          </a:endParaRPr>
        </a:p>
      </dgm:t>
    </dgm:pt>
    <dgm:pt modelId="{B48EC200-B515-4B32-A91F-199AAB0D4EE5}">
      <dgm:prSet phldrT="[Text]"/>
      <dgm:spPr/>
      <dgm:t>
        <a:bodyPr/>
        <a:lstStyle/>
        <a:p>
          <a:r>
            <a:rPr lang="en-US" dirty="0">
              <a:latin typeface="Segoe UI" panose="020B0502040204020203" pitchFamily="34" charset="0"/>
              <a:cs typeface="Segoe UI" panose="020B0502040204020203" pitchFamily="34" charset="0"/>
            </a:rPr>
            <a:t>Post-Deployment</a:t>
          </a:r>
        </a:p>
      </dgm:t>
    </dgm:pt>
    <dgm:pt modelId="{6132D594-093B-4BE5-ABAA-528D47907AAD}" type="parTrans" cxnId="{61CC00EB-BE4E-46CC-B59D-9EC5484D4399}">
      <dgm:prSet/>
      <dgm:spPr/>
      <dgm:t>
        <a:bodyPr/>
        <a:lstStyle/>
        <a:p>
          <a:endParaRPr lang="en-US">
            <a:latin typeface="Segoe UI" panose="020B0502040204020203" pitchFamily="34" charset="0"/>
            <a:cs typeface="Segoe UI" panose="020B0502040204020203" pitchFamily="34" charset="0"/>
          </a:endParaRPr>
        </a:p>
      </dgm:t>
    </dgm:pt>
    <dgm:pt modelId="{9167A103-6B09-4647-879E-9976DAB41CC5}" type="sibTrans" cxnId="{61CC00EB-BE4E-46CC-B59D-9EC5484D4399}">
      <dgm:prSet/>
      <dgm:spPr/>
      <dgm:t>
        <a:bodyPr/>
        <a:lstStyle/>
        <a:p>
          <a:endParaRPr lang="en-US">
            <a:latin typeface="Segoe UI" panose="020B0502040204020203" pitchFamily="34" charset="0"/>
            <a:cs typeface="Segoe UI" panose="020B0502040204020203" pitchFamily="34" charset="0"/>
          </a:endParaRPr>
        </a:p>
      </dgm:t>
    </dgm:pt>
    <dgm:pt modelId="{8632EBE7-4975-44F6-989E-202BC5F62BBB}" type="pres">
      <dgm:prSet presAssocID="{EF60454F-9A42-4EF6-831F-4E5F8737C09E}" presName="Name0" presStyleCnt="0">
        <dgm:presLayoutVars>
          <dgm:dir/>
          <dgm:resizeHandles val="exact"/>
        </dgm:presLayoutVars>
      </dgm:prSet>
      <dgm:spPr/>
    </dgm:pt>
    <dgm:pt modelId="{8B2FA1FF-F48F-432C-ADE4-CA57C4CB430D}" type="pres">
      <dgm:prSet presAssocID="{53242688-97CB-4623-97B0-7458F7BB08F0}" presName="node" presStyleLbl="node1" presStyleIdx="0" presStyleCnt="5">
        <dgm:presLayoutVars>
          <dgm:bulletEnabled val="1"/>
        </dgm:presLayoutVars>
      </dgm:prSet>
      <dgm:spPr/>
    </dgm:pt>
    <dgm:pt modelId="{890987E1-17CF-435C-A9AF-C4CA17B10EF9}" type="pres">
      <dgm:prSet presAssocID="{F1F39D03-BD50-4E48-AB8E-CF05FD2CE01D}" presName="sibTrans" presStyleLbl="sibTrans2D1" presStyleIdx="0" presStyleCnt="4"/>
      <dgm:spPr/>
    </dgm:pt>
    <dgm:pt modelId="{1C80AF08-78CA-4593-8378-0D94A5279AF1}" type="pres">
      <dgm:prSet presAssocID="{F1F39D03-BD50-4E48-AB8E-CF05FD2CE01D}" presName="connectorText" presStyleLbl="sibTrans2D1" presStyleIdx="0" presStyleCnt="4"/>
      <dgm:spPr/>
    </dgm:pt>
    <dgm:pt modelId="{FAEE8B99-DF19-415E-9CD5-1B42FBB69B46}" type="pres">
      <dgm:prSet presAssocID="{A5DE2126-0546-4EB1-A510-57E31052C8C4}" presName="node" presStyleLbl="node1" presStyleIdx="1" presStyleCnt="5">
        <dgm:presLayoutVars>
          <dgm:bulletEnabled val="1"/>
        </dgm:presLayoutVars>
      </dgm:prSet>
      <dgm:spPr/>
    </dgm:pt>
    <dgm:pt modelId="{5DEF73C6-ADBF-4941-86BA-CE87135FD82B}" type="pres">
      <dgm:prSet presAssocID="{90ED8FAF-06DA-43E0-BAD8-428EF397D5E1}" presName="sibTrans" presStyleLbl="sibTrans2D1" presStyleIdx="1" presStyleCnt="4"/>
      <dgm:spPr/>
    </dgm:pt>
    <dgm:pt modelId="{54BFAD7F-E306-4584-A064-57F60AADB8FC}" type="pres">
      <dgm:prSet presAssocID="{90ED8FAF-06DA-43E0-BAD8-428EF397D5E1}" presName="connectorText" presStyleLbl="sibTrans2D1" presStyleIdx="1" presStyleCnt="4"/>
      <dgm:spPr/>
    </dgm:pt>
    <dgm:pt modelId="{6BE2C7ED-0442-4CCC-8EAA-9B1682D51CB6}" type="pres">
      <dgm:prSet presAssocID="{76586A4D-C6E7-4C43-934D-82A15C152B1B}" presName="node" presStyleLbl="node1" presStyleIdx="2" presStyleCnt="5">
        <dgm:presLayoutVars>
          <dgm:bulletEnabled val="1"/>
        </dgm:presLayoutVars>
      </dgm:prSet>
      <dgm:spPr/>
    </dgm:pt>
    <dgm:pt modelId="{576BEBC8-9050-4353-A75A-6592F44FEB88}" type="pres">
      <dgm:prSet presAssocID="{5EEEADE9-6DCA-4CCD-9DF8-C9140CB7668D}" presName="sibTrans" presStyleLbl="sibTrans2D1" presStyleIdx="2" presStyleCnt="4"/>
      <dgm:spPr/>
    </dgm:pt>
    <dgm:pt modelId="{4583DD22-F17B-499F-99B8-F5C91C510927}" type="pres">
      <dgm:prSet presAssocID="{5EEEADE9-6DCA-4CCD-9DF8-C9140CB7668D}" presName="connectorText" presStyleLbl="sibTrans2D1" presStyleIdx="2" presStyleCnt="4"/>
      <dgm:spPr/>
    </dgm:pt>
    <dgm:pt modelId="{5456C13D-3B2D-440C-AAF9-46C7430ACD46}" type="pres">
      <dgm:prSet presAssocID="{EFD2875B-593F-4D5D-B188-AA1A0C035665}" presName="node" presStyleLbl="node1" presStyleIdx="3" presStyleCnt="5">
        <dgm:presLayoutVars>
          <dgm:bulletEnabled val="1"/>
        </dgm:presLayoutVars>
      </dgm:prSet>
      <dgm:spPr/>
    </dgm:pt>
    <dgm:pt modelId="{2B3F3F46-A961-455B-8DEE-E96622BACF95}" type="pres">
      <dgm:prSet presAssocID="{D80E7709-E34C-4161-A2A6-823810B50D1F}" presName="sibTrans" presStyleLbl="sibTrans2D1" presStyleIdx="3" presStyleCnt="4"/>
      <dgm:spPr/>
    </dgm:pt>
    <dgm:pt modelId="{E19A46F1-40AE-4B08-AD17-A7B6F5D976B1}" type="pres">
      <dgm:prSet presAssocID="{D80E7709-E34C-4161-A2A6-823810B50D1F}" presName="connectorText" presStyleLbl="sibTrans2D1" presStyleIdx="3" presStyleCnt="4"/>
      <dgm:spPr/>
    </dgm:pt>
    <dgm:pt modelId="{14BE0A4A-9BA0-4206-9945-D2D39600E384}" type="pres">
      <dgm:prSet presAssocID="{B48EC200-B515-4B32-A91F-199AAB0D4EE5}" presName="node" presStyleLbl="node1" presStyleIdx="4" presStyleCnt="5">
        <dgm:presLayoutVars>
          <dgm:bulletEnabled val="1"/>
        </dgm:presLayoutVars>
      </dgm:prSet>
      <dgm:spPr/>
    </dgm:pt>
  </dgm:ptLst>
  <dgm:cxnLst>
    <dgm:cxn modelId="{C538C573-C2A6-44DE-A48D-14BE336036D9}" type="presOf" srcId="{F1F39D03-BD50-4E48-AB8E-CF05FD2CE01D}" destId="{1C80AF08-78CA-4593-8378-0D94A5279AF1}" srcOrd="1" destOrd="0" presId="urn:microsoft.com/office/officeart/2005/8/layout/process1"/>
    <dgm:cxn modelId="{63805D7E-032B-4FC9-AA11-81B7B1EB2F97}" srcId="{EF60454F-9A42-4EF6-831F-4E5F8737C09E}" destId="{76586A4D-C6E7-4C43-934D-82A15C152B1B}" srcOrd="2" destOrd="0" parTransId="{782C830B-DFE5-449C-8D02-59EB82CD7C88}" sibTransId="{5EEEADE9-6DCA-4CCD-9DF8-C9140CB7668D}"/>
    <dgm:cxn modelId="{17E8CDEA-6C40-470B-AF81-8B4358C98BB2}" type="presOf" srcId="{5EEEADE9-6DCA-4CCD-9DF8-C9140CB7668D}" destId="{4583DD22-F17B-499F-99B8-F5C91C510927}" srcOrd="1" destOrd="0" presId="urn:microsoft.com/office/officeart/2005/8/layout/process1"/>
    <dgm:cxn modelId="{AFDA8BAB-6482-4630-877F-67FF0253E6F6}" type="presOf" srcId="{90ED8FAF-06DA-43E0-BAD8-428EF397D5E1}" destId="{5DEF73C6-ADBF-4941-86BA-CE87135FD82B}" srcOrd="0" destOrd="0" presId="urn:microsoft.com/office/officeart/2005/8/layout/process1"/>
    <dgm:cxn modelId="{F6750E4C-4B0B-4CC7-8BA3-D40A300E5C24}" type="presOf" srcId="{EFD2875B-593F-4D5D-B188-AA1A0C035665}" destId="{5456C13D-3B2D-440C-AAF9-46C7430ACD46}" srcOrd="0" destOrd="0" presId="urn:microsoft.com/office/officeart/2005/8/layout/process1"/>
    <dgm:cxn modelId="{61CC00EB-BE4E-46CC-B59D-9EC5484D4399}" srcId="{EF60454F-9A42-4EF6-831F-4E5F8737C09E}" destId="{B48EC200-B515-4B32-A91F-199AAB0D4EE5}" srcOrd="4" destOrd="0" parTransId="{6132D594-093B-4BE5-ABAA-528D47907AAD}" sibTransId="{9167A103-6B09-4647-879E-9976DAB41CC5}"/>
    <dgm:cxn modelId="{9DD1D98E-0DA1-4D78-B1D4-44858EBB7298}" srcId="{EF60454F-9A42-4EF6-831F-4E5F8737C09E}" destId="{A5DE2126-0546-4EB1-A510-57E31052C8C4}" srcOrd="1" destOrd="0" parTransId="{A15E98E0-ACFE-48EC-8A25-FEEB6E9B425D}" sibTransId="{90ED8FAF-06DA-43E0-BAD8-428EF397D5E1}"/>
    <dgm:cxn modelId="{84C88922-9BF6-446D-A136-1280D9CEC9FE}" type="presOf" srcId="{D80E7709-E34C-4161-A2A6-823810B50D1F}" destId="{2B3F3F46-A961-455B-8DEE-E96622BACF95}" srcOrd="0" destOrd="0" presId="urn:microsoft.com/office/officeart/2005/8/layout/process1"/>
    <dgm:cxn modelId="{174347D2-F1E4-469C-A52D-891208842EE9}" type="presOf" srcId="{90ED8FAF-06DA-43E0-BAD8-428EF397D5E1}" destId="{54BFAD7F-E306-4584-A064-57F60AADB8FC}" srcOrd="1" destOrd="0" presId="urn:microsoft.com/office/officeart/2005/8/layout/process1"/>
    <dgm:cxn modelId="{A5221A64-27E5-4149-8FCC-B654EC05434B}" type="presOf" srcId="{53242688-97CB-4623-97B0-7458F7BB08F0}" destId="{8B2FA1FF-F48F-432C-ADE4-CA57C4CB430D}" srcOrd="0" destOrd="0" presId="urn:microsoft.com/office/officeart/2005/8/layout/process1"/>
    <dgm:cxn modelId="{A00ACDB0-70D3-43C4-8055-04A7E7CF81F5}" type="presOf" srcId="{EF60454F-9A42-4EF6-831F-4E5F8737C09E}" destId="{8632EBE7-4975-44F6-989E-202BC5F62BBB}" srcOrd="0" destOrd="0" presId="urn:microsoft.com/office/officeart/2005/8/layout/process1"/>
    <dgm:cxn modelId="{F4D1569F-6530-4C7B-96A3-6A8EE5EF506F}" type="presOf" srcId="{F1F39D03-BD50-4E48-AB8E-CF05FD2CE01D}" destId="{890987E1-17CF-435C-A9AF-C4CA17B10EF9}" srcOrd="0" destOrd="0" presId="urn:microsoft.com/office/officeart/2005/8/layout/process1"/>
    <dgm:cxn modelId="{35B0FAA6-05CD-43C9-AD77-EF6068D72A77}" type="presOf" srcId="{B48EC200-B515-4B32-A91F-199AAB0D4EE5}" destId="{14BE0A4A-9BA0-4206-9945-D2D39600E384}" srcOrd="0" destOrd="0" presId="urn:microsoft.com/office/officeart/2005/8/layout/process1"/>
    <dgm:cxn modelId="{7C383633-A631-4334-9D16-5F54F1DC3E9B}" type="presOf" srcId="{5EEEADE9-6DCA-4CCD-9DF8-C9140CB7668D}" destId="{576BEBC8-9050-4353-A75A-6592F44FEB88}" srcOrd="0" destOrd="0" presId="urn:microsoft.com/office/officeart/2005/8/layout/process1"/>
    <dgm:cxn modelId="{BBB515F8-FE24-4FAD-9696-710B0ED33F83}" type="presOf" srcId="{76586A4D-C6E7-4C43-934D-82A15C152B1B}" destId="{6BE2C7ED-0442-4CCC-8EAA-9B1682D51CB6}" srcOrd="0" destOrd="0" presId="urn:microsoft.com/office/officeart/2005/8/layout/process1"/>
    <dgm:cxn modelId="{541D5A2A-C2D0-4C48-9A4E-E9AB8E7BE8FF}" type="presOf" srcId="{A5DE2126-0546-4EB1-A510-57E31052C8C4}" destId="{FAEE8B99-DF19-415E-9CD5-1B42FBB69B46}" srcOrd="0" destOrd="0" presId="urn:microsoft.com/office/officeart/2005/8/layout/process1"/>
    <dgm:cxn modelId="{9E368161-986D-41AA-8AE2-82CBECBA9BEA}" type="presOf" srcId="{D80E7709-E34C-4161-A2A6-823810B50D1F}" destId="{E19A46F1-40AE-4B08-AD17-A7B6F5D976B1}" srcOrd="1" destOrd="0" presId="urn:microsoft.com/office/officeart/2005/8/layout/process1"/>
    <dgm:cxn modelId="{565F7644-9628-4275-ACBB-7A943430945F}" srcId="{EF60454F-9A42-4EF6-831F-4E5F8737C09E}" destId="{53242688-97CB-4623-97B0-7458F7BB08F0}" srcOrd="0" destOrd="0" parTransId="{212A43BD-5FAD-454A-8D30-95719FB99FDD}" sibTransId="{F1F39D03-BD50-4E48-AB8E-CF05FD2CE01D}"/>
    <dgm:cxn modelId="{DE474376-5560-4BC4-B8A1-0420940ECE3F}" srcId="{EF60454F-9A42-4EF6-831F-4E5F8737C09E}" destId="{EFD2875B-593F-4D5D-B188-AA1A0C035665}" srcOrd="3" destOrd="0" parTransId="{6084C1BE-CA3B-4F14-89B1-45F5B5C2615A}" sibTransId="{D80E7709-E34C-4161-A2A6-823810B50D1F}"/>
    <dgm:cxn modelId="{DE1321D8-68BC-4DCC-B0EA-A32FBA9EAEE8}" type="presParOf" srcId="{8632EBE7-4975-44F6-989E-202BC5F62BBB}" destId="{8B2FA1FF-F48F-432C-ADE4-CA57C4CB430D}" srcOrd="0" destOrd="0" presId="urn:microsoft.com/office/officeart/2005/8/layout/process1"/>
    <dgm:cxn modelId="{3F6816ED-6422-47CF-9193-7E3BC2F4DA37}" type="presParOf" srcId="{8632EBE7-4975-44F6-989E-202BC5F62BBB}" destId="{890987E1-17CF-435C-A9AF-C4CA17B10EF9}" srcOrd="1" destOrd="0" presId="urn:microsoft.com/office/officeart/2005/8/layout/process1"/>
    <dgm:cxn modelId="{6168DB8F-FCD8-428D-8354-99E06A63E3E4}" type="presParOf" srcId="{890987E1-17CF-435C-A9AF-C4CA17B10EF9}" destId="{1C80AF08-78CA-4593-8378-0D94A5279AF1}" srcOrd="0" destOrd="0" presId="urn:microsoft.com/office/officeart/2005/8/layout/process1"/>
    <dgm:cxn modelId="{900498A3-EDFB-4160-9673-3915B2EC01BD}" type="presParOf" srcId="{8632EBE7-4975-44F6-989E-202BC5F62BBB}" destId="{FAEE8B99-DF19-415E-9CD5-1B42FBB69B46}" srcOrd="2" destOrd="0" presId="urn:microsoft.com/office/officeart/2005/8/layout/process1"/>
    <dgm:cxn modelId="{C5F304A9-DDB5-4116-8041-6B1D3834B60B}" type="presParOf" srcId="{8632EBE7-4975-44F6-989E-202BC5F62BBB}" destId="{5DEF73C6-ADBF-4941-86BA-CE87135FD82B}" srcOrd="3" destOrd="0" presId="urn:microsoft.com/office/officeart/2005/8/layout/process1"/>
    <dgm:cxn modelId="{FAB99B20-C2A8-4B9B-B5D0-8E22865FB2B7}" type="presParOf" srcId="{5DEF73C6-ADBF-4941-86BA-CE87135FD82B}" destId="{54BFAD7F-E306-4584-A064-57F60AADB8FC}" srcOrd="0" destOrd="0" presId="urn:microsoft.com/office/officeart/2005/8/layout/process1"/>
    <dgm:cxn modelId="{8BCB5483-C310-47C0-8812-92CEDE14AC6F}" type="presParOf" srcId="{8632EBE7-4975-44F6-989E-202BC5F62BBB}" destId="{6BE2C7ED-0442-4CCC-8EAA-9B1682D51CB6}" srcOrd="4" destOrd="0" presId="urn:microsoft.com/office/officeart/2005/8/layout/process1"/>
    <dgm:cxn modelId="{DC8BA64E-41C3-40BD-B69C-DFC490AFF66D}" type="presParOf" srcId="{8632EBE7-4975-44F6-989E-202BC5F62BBB}" destId="{576BEBC8-9050-4353-A75A-6592F44FEB88}" srcOrd="5" destOrd="0" presId="urn:microsoft.com/office/officeart/2005/8/layout/process1"/>
    <dgm:cxn modelId="{A41D728D-E500-4BBA-9A6C-F2B70BCCB1F2}" type="presParOf" srcId="{576BEBC8-9050-4353-A75A-6592F44FEB88}" destId="{4583DD22-F17B-499F-99B8-F5C91C510927}" srcOrd="0" destOrd="0" presId="urn:microsoft.com/office/officeart/2005/8/layout/process1"/>
    <dgm:cxn modelId="{7667D363-D36B-4498-BDA5-7AA0D1B2F19B}" type="presParOf" srcId="{8632EBE7-4975-44F6-989E-202BC5F62BBB}" destId="{5456C13D-3B2D-440C-AAF9-46C7430ACD46}" srcOrd="6" destOrd="0" presId="urn:microsoft.com/office/officeart/2005/8/layout/process1"/>
    <dgm:cxn modelId="{75CED08E-7D1F-4090-A20F-08CB430CF52E}" type="presParOf" srcId="{8632EBE7-4975-44F6-989E-202BC5F62BBB}" destId="{2B3F3F46-A961-455B-8DEE-E96622BACF95}" srcOrd="7" destOrd="0" presId="urn:microsoft.com/office/officeart/2005/8/layout/process1"/>
    <dgm:cxn modelId="{041138CE-382A-4A9D-A779-DBC308B59C00}" type="presParOf" srcId="{2B3F3F46-A961-455B-8DEE-E96622BACF95}" destId="{E19A46F1-40AE-4B08-AD17-A7B6F5D976B1}" srcOrd="0" destOrd="0" presId="urn:microsoft.com/office/officeart/2005/8/layout/process1"/>
    <dgm:cxn modelId="{CFBF0E6C-BFDB-4C99-9251-B86753F061A1}" type="presParOf" srcId="{8632EBE7-4975-44F6-989E-202BC5F62BBB}" destId="{14BE0A4A-9BA0-4206-9945-D2D39600E384}"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18DBBF-2F81-4325-B548-F4C15AF7FF7D}" type="doc">
      <dgm:prSet loTypeId="urn:microsoft.com/office/officeart/2005/8/layout/hProcess9" loCatId="process" qsTypeId="urn:microsoft.com/office/officeart/2005/8/quickstyle/simple1" qsCatId="simple" csTypeId="urn:microsoft.com/office/officeart/2005/8/colors/colorful1" csCatId="colorful" phldr="1"/>
      <dgm:spPr/>
    </dgm:pt>
    <dgm:pt modelId="{562367B1-AC4C-446F-9919-FB2B8094B949}">
      <dgm:prSet phldrT="[Text]"/>
      <dgm:spPr>
        <a:solidFill>
          <a:srgbClr val="0070C0"/>
        </a:solidFill>
        <a:ln>
          <a:noFill/>
        </a:ln>
      </dgm:spPr>
      <dgm:t>
        <a:bodyPr/>
        <a:lstStyle/>
        <a:p>
          <a:r>
            <a:rPr lang="en-GB" b="0" dirty="0">
              <a:latin typeface="Segoe UI" panose="020B0502040204020203" pitchFamily="34" charset="0"/>
              <a:cs typeface="Segoe UI" panose="020B0502040204020203" pitchFamily="34" charset="0"/>
            </a:rPr>
            <a:t>Pilot</a:t>
          </a:r>
        </a:p>
      </dgm:t>
    </dgm:pt>
    <dgm:pt modelId="{0B2CA40F-6099-4F97-98D7-AD0928B6F90C}" type="parTrans" cxnId="{E6F4AAAD-E406-4BE1-B227-EB85F2EC1019}">
      <dgm:prSet/>
      <dgm:spPr/>
      <dgm:t>
        <a:bodyPr/>
        <a:lstStyle/>
        <a:p>
          <a:endParaRPr lang="en-GB" b="0">
            <a:latin typeface="Segoe UI" panose="020B0502040204020203" pitchFamily="34" charset="0"/>
            <a:cs typeface="Segoe UI" panose="020B0502040204020203" pitchFamily="34" charset="0"/>
          </a:endParaRPr>
        </a:p>
      </dgm:t>
    </dgm:pt>
    <dgm:pt modelId="{3040E641-45AE-4266-95EF-669E146567D3}" type="sibTrans" cxnId="{E6F4AAAD-E406-4BE1-B227-EB85F2EC1019}">
      <dgm:prSet/>
      <dgm:spPr/>
      <dgm:t>
        <a:bodyPr/>
        <a:lstStyle/>
        <a:p>
          <a:endParaRPr lang="en-GB" b="0">
            <a:latin typeface="Segoe UI" panose="020B0502040204020203" pitchFamily="34" charset="0"/>
            <a:cs typeface="Segoe UI" panose="020B0502040204020203" pitchFamily="34" charset="0"/>
          </a:endParaRPr>
        </a:p>
      </dgm:t>
    </dgm:pt>
    <dgm:pt modelId="{C7743F4E-DDB9-4D6A-A6BF-DCC6A22DF53B}">
      <dgm:prSet phldrT="[Text]"/>
      <dgm:spPr>
        <a:solidFill>
          <a:srgbClr val="00B050"/>
        </a:solidFill>
        <a:ln>
          <a:noFill/>
        </a:ln>
      </dgm:spPr>
      <dgm:t>
        <a:bodyPr/>
        <a:lstStyle/>
        <a:p>
          <a:r>
            <a:rPr lang="en-GB" b="0" dirty="0">
              <a:solidFill>
                <a:schemeClr val="bg1"/>
              </a:solidFill>
              <a:latin typeface="Segoe UI" panose="020B0502040204020203" pitchFamily="34" charset="0"/>
              <a:cs typeface="Segoe UI" panose="020B0502040204020203" pitchFamily="34" charset="0"/>
            </a:rPr>
            <a:t>Deploy</a:t>
          </a:r>
        </a:p>
      </dgm:t>
    </dgm:pt>
    <dgm:pt modelId="{06D6F125-38C8-49E2-B4AB-292851AD90DF}" type="parTrans" cxnId="{C5109BF0-B8BC-465D-AF38-3B2B0CBA55D9}">
      <dgm:prSet/>
      <dgm:spPr/>
      <dgm:t>
        <a:bodyPr/>
        <a:lstStyle/>
        <a:p>
          <a:endParaRPr lang="en-GB" b="0">
            <a:latin typeface="Segoe UI" panose="020B0502040204020203" pitchFamily="34" charset="0"/>
            <a:cs typeface="Segoe UI" panose="020B0502040204020203" pitchFamily="34" charset="0"/>
          </a:endParaRPr>
        </a:p>
      </dgm:t>
    </dgm:pt>
    <dgm:pt modelId="{394DC95B-69AD-4DCE-97AA-2D37F23AA1E9}" type="sibTrans" cxnId="{C5109BF0-B8BC-465D-AF38-3B2B0CBA55D9}">
      <dgm:prSet/>
      <dgm:spPr/>
      <dgm:t>
        <a:bodyPr/>
        <a:lstStyle/>
        <a:p>
          <a:endParaRPr lang="en-GB" b="0">
            <a:latin typeface="Segoe UI" panose="020B0502040204020203" pitchFamily="34" charset="0"/>
            <a:cs typeface="Segoe UI" panose="020B0502040204020203" pitchFamily="34" charset="0"/>
          </a:endParaRPr>
        </a:p>
      </dgm:t>
    </dgm:pt>
    <dgm:pt modelId="{78F17460-1C5B-4D02-801B-6E2748C3AB5B}">
      <dgm:prSet phldrT="[Text]"/>
      <dgm:spPr>
        <a:solidFill>
          <a:srgbClr val="7030A0"/>
        </a:solidFill>
        <a:ln>
          <a:noFill/>
        </a:ln>
      </dgm:spPr>
      <dgm:t>
        <a:bodyPr/>
        <a:lstStyle/>
        <a:p>
          <a:r>
            <a:rPr lang="en-GB" b="0" dirty="0">
              <a:latin typeface="Segoe UI" panose="020B0502040204020203" pitchFamily="34" charset="0"/>
              <a:cs typeface="Segoe UI" panose="020B0502040204020203" pitchFamily="34" charset="0"/>
            </a:rPr>
            <a:t>Enhance</a:t>
          </a:r>
        </a:p>
      </dgm:t>
    </dgm:pt>
    <dgm:pt modelId="{AB317A88-899D-4AC4-965B-9DC62187A6BE}" type="parTrans" cxnId="{85AE965F-BE30-4C92-8626-7DC454DBB3A1}">
      <dgm:prSet/>
      <dgm:spPr/>
      <dgm:t>
        <a:bodyPr/>
        <a:lstStyle/>
        <a:p>
          <a:endParaRPr lang="en-GB" b="0">
            <a:latin typeface="Segoe UI" panose="020B0502040204020203" pitchFamily="34" charset="0"/>
            <a:cs typeface="Segoe UI" panose="020B0502040204020203" pitchFamily="34" charset="0"/>
          </a:endParaRPr>
        </a:p>
      </dgm:t>
    </dgm:pt>
    <dgm:pt modelId="{E67D43D4-11E0-47D4-A12F-5FC3A5E62BB9}" type="sibTrans" cxnId="{85AE965F-BE30-4C92-8626-7DC454DBB3A1}">
      <dgm:prSet/>
      <dgm:spPr/>
      <dgm:t>
        <a:bodyPr/>
        <a:lstStyle/>
        <a:p>
          <a:endParaRPr lang="en-GB" b="0">
            <a:latin typeface="Segoe UI" panose="020B0502040204020203" pitchFamily="34" charset="0"/>
            <a:cs typeface="Segoe UI" panose="020B0502040204020203" pitchFamily="34" charset="0"/>
          </a:endParaRPr>
        </a:p>
      </dgm:t>
    </dgm:pt>
    <dgm:pt modelId="{5AC54D37-83BA-4B64-ADC4-D101FFC0CCEB}" type="pres">
      <dgm:prSet presAssocID="{9518DBBF-2F81-4325-B548-F4C15AF7FF7D}" presName="CompostProcess" presStyleCnt="0">
        <dgm:presLayoutVars>
          <dgm:dir/>
          <dgm:resizeHandles val="exact"/>
        </dgm:presLayoutVars>
      </dgm:prSet>
      <dgm:spPr/>
    </dgm:pt>
    <dgm:pt modelId="{6E9721E8-EE21-4E14-B0D8-E6E242137B3C}" type="pres">
      <dgm:prSet presAssocID="{9518DBBF-2F81-4325-B548-F4C15AF7FF7D}" presName="arrow" presStyleLbl="bgShp" presStyleIdx="0" presStyleCnt="1"/>
      <dgm:spPr>
        <a:solidFill>
          <a:srgbClr val="FF0000">
            <a:alpha val="40000"/>
          </a:srgbClr>
        </a:solidFill>
      </dgm:spPr>
    </dgm:pt>
    <dgm:pt modelId="{8FCDE554-CFED-4717-945A-1D1B0D49AC8E}" type="pres">
      <dgm:prSet presAssocID="{9518DBBF-2F81-4325-B548-F4C15AF7FF7D}" presName="linearProcess" presStyleCnt="0"/>
      <dgm:spPr/>
    </dgm:pt>
    <dgm:pt modelId="{7AC31DB4-81B5-478E-9335-F66D745BB750}" type="pres">
      <dgm:prSet presAssocID="{562367B1-AC4C-446F-9919-FB2B8094B949}" presName="textNode" presStyleLbl="node1" presStyleIdx="0" presStyleCnt="3">
        <dgm:presLayoutVars>
          <dgm:bulletEnabled val="1"/>
        </dgm:presLayoutVars>
      </dgm:prSet>
      <dgm:spPr/>
    </dgm:pt>
    <dgm:pt modelId="{D3482FA6-7273-4B14-A98C-B6DC4DC9AEAC}" type="pres">
      <dgm:prSet presAssocID="{3040E641-45AE-4266-95EF-669E146567D3}" presName="sibTrans" presStyleCnt="0"/>
      <dgm:spPr/>
    </dgm:pt>
    <dgm:pt modelId="{490CEE51-47C9-4C72-8896-A0ED1F6C0C51}" type="pres">
      <dgm:prSet presAssocID="{C7743F4E-DDB9-4D6A-A6BF-DCC6A22DF53B}" presName="textNode" presStyleLbl="node1" presStyleIdx="1" presStyleCnt="3">
        <dgm:presLayoutVars>
          <dgm:bulletEnabled val="1"/>
        </dgm:presLayoutVars>
      </dgm:prSet>
      <dgm:spPr/>
    </dgm:pt>
    <dgm:pt modelId="{74703E9F-6FF3-44AB-8605-2C8836AF7015}" type="pres">
      <dgm:prSet presAssocID="{394DC95B-69AD-4DCE-97AA-2D37F23AA1E9}" presName="sibTrans" presStyleCnt="0"/>
      <dgm:spPr/>
    </dgm:pt>
    <dgm:pt modelId="{82B474A0-596A-48E9-8205-0BA358B1CE8E}" type="pres">
      <dgm:prSet presAssocID="{78F17460-1C5B-4D02-801B-6E2748C3AB5B}" presName="textNode" presStyleLbl="node1" presStyleIdx="2" presStyleCnt="3">
        <dgm:presLayoutVars>
          <dgm:bulletEnabled val="1"/>
        </dgm:presLayoutVars>
      </dgm:prSet>
      <dgm:spPr/>
    </dgm:pt>
  </dgm:ptLst>
  <dgm:cxnLst>
    <dgm:cxn modelId="{85AE965F-BE30-4C92-8626-7DC454DBB3A1}" srcId="{9518DBBF-2F81-4325-B548-F4C15AF7FF7D}" destId="{78F17460-1C5B-4D02-801B-6E2748C3AB5B}" srcOrd="2" destOrd="0" parTransId="{AB317A88-899D-4AC4-965B-9DC62187A6BE}" sibTransId="{E67D43D4-11E0-47D4-A12F-5FC3A5E62BB9}"/>
    <dgm:cxn modelId="{C5109BF0-B8BC-465D-AF38-3B2B0CBA55D9}" srcId="{9518DBBF-2F81-4325-B548-F4C15AF7FF7D}" destId="{C7743F4E-DDB9-4D6A-A6BF-DCC6A22DF53B}" srcOrd="1" destOrd="0" parTransId="{06D6F125-38C8-49E2-B4AB-292851AD90DF}" sibTransId="{394DC95B-69AD-4DCE-97AA-2D37F23AA1E9}"/>
    <dgm:cxn modelId="{868EAA70-037A-4697-8405-81E12F0322AC}" type="presOf" srcId="{78F17460-1C5B-4D02-801B-6E2748C3AB5B}" destId="{82B474A0-596A-48E9-8205-0BA358B1CE8E}" srcOrd="0" destOrd="0" presId="urn:microsoft.com/office/officeart/2005/8/layout/hProcess9"/>
    <dgm:cxn modelId="{334C64AE-9DAF-4679-B6F1-DAC040A01F06}" type="presOf" srcId="{562367B1-AC4C-446F-9919-FB2B8094B949}" destId="{7AC31DB4-81B5-478E-9335-F66D745BB750}" srcOrd="0" destOrd="0" presId="urn:microsoft.com/office/officeart/2005/8/layout/hProcess9"/>
    <dgm:cxn modelId="{3679B578-9ADF-4CEE-B3C9-03C94FFB7987}" type="presOf" srcId="{C7743F4E-DDB9-4D6A-A6BF-DCC6A22DF53B}" destId="{490CEE51-47C9-4C72-8896-A0ED1F6C0C51}" srcOrd="0" destOrd="0" presId="urn:microsoft.com/office/officeart/2005/8/layout/hProcess9"/>
    <dgm:cxn modelId="{E6F4AAAD-E406-4BE1-B227-EB85F2EC1019}" srcId="{9518DBBF-2F81-4325-B548-F4C15AF7FF7D}" destId="{562367B1-AC4C-446F-9919-FB2B8094B949}" srcOrd="0" destOrd="0" parTransId="{0B2CA40F-6099-4F97-98D7-AD0928B6F90C}" sibTransId="{3040E641-45AE-4266-95EF-669E146567D3}"/>
    <dgm:cxn modelId="{D4CB98E5-56B6-4529-84CE-8605EAACA2EC}" type="presOf" srcId="{9518DBBF-2F81-4325-B548-F4C15AF7FF7D}" destId="{5AC54D37-83BA-4B64-ADC4-D101FFC0CCEB}" srcOrd="0" destOrd="0" presId="urn:microsoft.com/office/officeart/2005/8/layout/hProcess9"/>
    <dgm:cxn modelId="{83A22C54-6C29-46C5-88FB-69564E65BEC4}" type="presParOf" srcId="{5AC54D37-83BA-4B64-ADC4-D101FFC0CCEB}" destId="{6E9721E8-EE21-4E14-B0D8-E6E242137B3C}" srcOrd="0" destOrd="0" presId="urn:microsoft.com/office/officeart/2005/8/layout/hProcess9"/>
    <dgm:cxn modelId="{46BA3888-19A0-42A3-98AB-50D9962EF131}" type="presParOf" srcId="{5AC54D37-83BA-4B64-ADC4-D101FFC0CCEB}" destId="{8FCDE554-CFED-4717-945A-1D1B0D49AC8E}" srcOrd="1" destOrd="0" presId="urn:microsoft.com/office/officeart/2005/8/layout/hProcess9"/>
    <dgm:cxn modelId="{11D36608-DF9F-47BC-ABE2-094ECB62F737}" type="presParOf" srcId="{8FCDE554-CFED-4717-945A-1D1B0D49AC8E}" destId="{7AC31DB4-81B5-478E-9335-F66D745BB750}" srcOrd="0" destOrd="0" presId="urn:microsoft.com/office/officeart/2005/8/layout/hProcess9"/>
    <dgm:cxn modelId="{12EF15B2-36D1-46E8-A6F2-5BB735A5BB42}" type="presParOf" srcId="{8FCDE554-CFED-4717-945A-1D1B0D49AC8E}" destId="{D3482FA6-7273-4B14-A98C-B6DC4DC9AEAC}" srcOrd="1" destOrd="0" presId="urn:microsoft.com/office/officeart/2005/8/layout/hProcess9"/>
    <dgm:cxn modelId="{514F43B7-DDDE-407E-B3A1-550CB0F0A2FD}" type="presParOf" srcId="{8FCDE554-CFED-4717-945A-1D1B0D49AC8E}" destId="{490CEE51-47C9-4C72-8896-A0ED1F6C0C51}" srcOrd="2" destOrd="0" presId="urn:microsoft.com/office/officeart/2005/8/layout/hProcess9"/>
    <dgm:cxn modelId="{9382CAFC-9C59-4E34-91CC-33C9134B92AB}" type="presParOf" srcId="{8FCDE554-CFED-4717-945A-1D1B0D49AC8E}" destId="{74703E9F-6FF3-44AB-8605-2C8836AF7015}" srcOrd="3" destOrd="0" presId="urn:microsoft.com/office/officeart/2005/8/layout/hProcess9"/>
    <dgm:cxn modelId="{040A7DEB-2F12-43B0-BDB5-C40F61CD778D}" type="presParOf" srcId="{8FCDE554-CFED-4717-945A-1D1B0D49AC8E}" destId="{82B474A0-596A-48E9-8205-0BA358B1CE8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8127E-CC7A-412B-B359-9ABC67A28157}">
      <dsp:nvSpPr>
        <dsp:cNvPr id="0" name=""/>
        <dsp:cNvSpPr/>
      </dsp:nvSpPr>
      <dsp:spPr>
        <a:xfrm>
          <a:off x="4414110" y="4348496"/>
          <a:ext cx="465593" cy="443591"/>
        </a:xfrm>
        <a:custGeom>
          <a:avLst/>
          <a:gdLst/>
          <a:ahLst/>
          <a:cxnLst/>
          <a:rect l="0" t="0" r="0" b="0"/>
          <a:pathLst>
            <a:path>
              <a:moveTo>
                <a:pt x="0" y="0"/>
              </a:moveTo>
              <a:lnTo>
                <a:pt x="232796" y="0"/>
              </a:lnTo>
              <a:lnTo>
                <a:pt x="232796" y="443591"/>
              </a:lnTo>
              <a:lnTo>
                <a:pt x="465593" y="443591"/>
              </a:lnTo>
            </a:path>
          </a:pathLst>
        </a:cu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dirty="0">
            <a:latin typeface="Segoe UI" panose="020B0502040204020203" pitchFamily="34" charset="0"/>
            <a:cs typeface="Segoe UI" panose="020B0502040204020203" pitchFamily="34" charset="0"/>
          </a:endParaRPr>
        </a:p>
      </dsp:txBody>
      <dsp:txXfrm>
        <a:off x="4630830" y="4554215"/>
        <a:ext cx="32153" cy="32153"/>
      </dsp:txXfrm>
    </dsp:sp>
    <dsp:sp modelId="{FC57EA67-DA6D-4D9B-985D-0CF0BD49C40C}">
      <dsp:nvSpPr>
        <dsp:cNvPr id="0" name=""/>
        <dsp:cNvSpPr/>
      </dsp:nvSpPr>
      <dsp:spPr>
        <a:xfrm>
          <a:off x="4414110" y="3904905"/>
          <a:ext cx="465593" cy="443591"/>
        </a:xfrm>
        <a:custGeom>
          <a:avLst/>
          <a:gdLst/>
          <a:ahLst/>
          <a:cxnLst/>
          <a:rect l="0" t="0" r="0" b="0"/>
          <a:pathLst>
            <a:path>
              <a:moveTo>
                <a:pt x="0" y="443591"/>
              </a:moveTo>
              <a:lnTo>
                <a:pt x="232796" y="443591"/>
              </a:lnTo>
              <a:lnTo>
                <a:pt x="232796" y="0"/>
              </a:lnTo>
              <a:lnTo>
                <a:pt x="465593" y="0"/>
              </a:lnTo>
            </a:path>
          </a:pathLst>
        </a:cu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dirty="0">
            <a:latin typeface="Segoe UI" panose="020B0502040204020203" pitchFamily="34" charset="0"/>
            <a:cs typeface="Segoe UI" panose="020B0502040204020203" pitchFamily="34" charset="0"/>
          </a:endParaRPr>
        </a:p>
      </dsp:txBody>
      <dsp:txXfrm>
        <a:off x="4630830" y="4110623"/>
        <a:ext cx="32153" cy="32153"/>
      </dsp:txXfrm>
    </dsp:sp>
    <dsp:sp modelId="{FBA75337-1D6D-4385-BC9E-32BA851D34A9}">
      <dsp:nvSpPr>
        <dsp:cNvPr id="0" name=""/>
        <dsp:cNvSpPr/>
      </dsp:nvSpPr>
      <dsp:spPr>
        <a:xfrm>
          <a:off x="1620549" y="2574130"/>
          <a:ext cx="465593" cy="1774365"/>
        </a:xfrm>
        <a:custGeom>
          <a:avLst/>
          <a:gdLst/>
          <a:ahLst/>
          <a:cxnLst/>
          <a:rect l="0" t="0" r="0" b="0"/>
          <a:pathLst>
            <a:path>
              <a:moveTo>
                <a:pt x="0" y="0"/>
              </a:moveTo>
              <a:lnTo>
                <a:pt x="232796" y="0"/>
              </a:lnTo>
              <a:lnTo>
                <a:pt x="232796" y="1774365"/>
              </a:lnTo>
              <a:lnTo>
                <a:pt x="465593" y="1774365"/>
              </a:lnTo>
            </a:path>
          </a:pathLst>
        </a:cu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CA" sz="600" kern="1200" dirty="0">
            <a:latin typeface="Segoe UI" panose="020B0502040204020203" pitchFamily="34" charset="0"/>
            <a:cs typeface="Segoe UI" panose="020B0502040204020203" pitchFamily="34" charset="0"/>
          </a:endParaRPr>
        </a:p>
      </dsp:txBody>
      <dsp:txXfrm>
        <a:off x="1807485" y="3415452"/>
        <a:ext cx="91721" cy="91721"/>
      </dsp:txXfrm>
    </dsp:sp>
    <dsp:sp modelId="{AEFF5FD0-3BA9-4604-A0D2-DA83C9E59639}">
      <dsp:nvSpPr>
        <dsp:cNvPr id="0" name=""/>
        <dsp:cNvSpPr/>
      </dsp:nvSpPr>
      <dsp:spPr>
        <a:xfrm>
          <a:off x="4414110" y="1686948"/>
          <a:ext cx="465593" cy="1330774"/>
        </a:xfrm>
        <a:custGeom>
          <a:avLst/>
          <a:gdLst/>
          <a:ahLst/>
          <a:cxnLst/>
          <a:rect l="0" t="0" r="0" b="0"/>
          <a:pathLst>
            <a:path>
              <a:moveTo>
                <a:pt x="0" y="0"/>
              </a:moveTo>
              <a:lnTo>
                <a:pt x="232796" y="0"/>
              </a:lnTo>
              <a:lnTo>
                <a:pt x="232796" y="1330774"/>
              </a:lnTo>
              <a:lnTo>
                <a:pt x="465593" y="1330774"/>
              </a:lnTo>
            </a:path>
          </a:pathLst>
        </a:cu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dirty="0">
            <a:latin typeface="Segoe UI" panose="020B0502040204020203" pitchFamily="34" charset="0"/>
            <a:cs typeface="Segoe UI" panose="020B0502040204020203" pitchFamily="34" charset="0"/>
          </a:endParaRPr>
        </a:p>
      </dsp:txBody>
      <dsp:txXfrm>
        <a:off x="4611660" y="2317088"/>
        <a:ext cx="70493" cy="70493"/>
      </dsp:txXfrm>
    </dsp:sp>
    <dsp:sp modelId="{A2AE7F23-F5EB-4A12-B5C4-645A2FD3DFFB}">
      <dsp:nvSpPr>
        <dsp:cNvPr id="0" name=""/>
        <dsp:cNvSpPr/>
      </dsp:nvSpPr>
      <dsp:spPr>
        <a:xfrm>
          <a:off x="4414110" y="1686948"/>
          <a:ext cx="465593" cy="443591"/>
        </a:xfrm>
        <a:custGeom>
          <a:avLst/>
          <a:gdLst/>
          <a:ahLst/>
          <a:cxnLst/>
          <a:rect l="0" t="0" r="0" b="0"/>
          <a:pathLst>
            <a:path>
              <a:moveTo>
                <a:pt x="0" y="0"/>
              </a:moveTo>
              <a:lnTo>
                <a:pt x="232796" y="0"/>
              </a:lnTo>
              <a:lnTo>
                <a:pt x="232796" y="443591"/>
              </a:lnTo>
              <a:lnTo>
                <a:pt x="465593" y="443591"/>
              </a:lnTo>
            </a:path>
          </a:pathLst>
        </a:cu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dirty="0">
            <a:latin typeface="Segoe UI" panose="020B0502040204020203" pitchFamily="34" charset="0"/>
            <a:cs typeface="Segoe UI" panose="020B0502040204020203" pitchFamily="34" charset="0"/>
          </a:endParaRPr>
        </a:p>
      </dsp:txBody>
      <dsp:txXfrm>
        <a:off x="4630830" y="1892666"/>
        <a:ext cx="32153" cy="32153"/>
      </dsp:txXfrm>
    </dsp:sp>
    <dsp:sp modelId="{DE51206B-45F2-4695-87F9-6DA59AD425D9}">
      <dsp:nvSpPr>
        <dsp:cNvPr id="0" name=""/>
        <dsp:cNvSpPr/>
      </dsp:nvSpPr>
      <dsp:spPr>
        <a:xfrm>
          <a:off x="4414110" y="1243356"/>
          <a:ext cx="465593" cy="443591"/>
        </a:xfrm>
        <a:custGeom>
          <a:avLst/>
          <a:gdLst/>
          <a:ahLst/>
          <a:cxnLst/>
          <a:rect l="0" t="0" r="0" b="0"/>
          <a:pathLst>
            <a:path>
              <a:moveTo>
                <a:pt x="0" y="443591"/>
              </a:moveTo>
              <a:lnTo>
                <a:pt x="232796" y="443591"/>
              </a:lnTo>
              <a:lnTo>
                <a:pt x="232796" y="0"/>
              </a:lnTo>
              <a:lnTo>
                <a:pt x="465593" y="0"/>
              </a:lnTo>
            </a:path>
          </a:pathLst>
        </a:cu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dirty="0">
            <a:latin typeface="Segoe UI" panose="020B0502040204020203" pitchFamily="34" charset="0"/>
            <a:cs typeface="Segoe UI" panose="020B0502040204020203" pitchFamily="34" charset="0"/>
          </a:endParaRPr>
        </a:p>
      </dsp:txBody>
      <dsp:txXfrm>
        <a:off x="4630830" y="1449075"/>
        <a:ext cx="32153" cy="32153"/>
      </dsp:txXfrm>
    </dsp:sp>
    <dsp:sp modelId="{8186C38B-40BB-42BC-BCA3-323B5EA506EF}">
      <dsp:nvSpPr>
        <dsp:cNvPr id="0" name=""/>
        <dsp:cNvSpPr/>
      </dsp:nvSpPr>
      <dsp:spPr>
        <a:xfrm>
          <a:off x="4414110" y="356174"/>
          <a:ext cx="465593" cy="1330774"/>
        </a:xfrm>
        <a:custGeom>
          <a:avLst/>
          <a:gdLst/>
          <a:ahLst/>
          <a:cxnLst/>
          <a:rect l="0" t="0" r="0" b="0"/>
          <a:pathLst>
            <a:path>
              <a:moveTo>
                <a:pt x="0" y="1330774"/>
              </a:moveTo>
              <a:lnTo>
                <a:pt x="232796" y="1330774"/>
              </a:lnTo>
              <a:lnTo>
                <a:pt x="232796" y="0"/>
              </a:lnTo>
              <a:lnTo>
                <a:pt x="465593" y="0"/>
              </a:lnTo>
            </a:path>
          </a:pathLst>
        </a:cu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dirty="0">
            <a:latin typeface="Segoe UI" panose="020B0502040204020203" pitchFamily="34" charset="0"/>
            <a:cs typeface="Segoe UI" panose="020B0502040204020203" pitchFamily="34" charset="0"/>
          </a:endParaRPr>
        </a:p>
      </dsp:txBody>
      <dsp:txXfrm>
        <a:off x="4611660" y="986314"/>
        <a:ext cx="70493" cy="70493"/>
      </dsp:txXfrm>
    </dsp:sp>
    <dsp:sp modelId="{7B11ABD7-C21E-48D0-8705-EA6B4A9954DA}">
      <dsp:nvSpPr>
        <dsp:cNvPr id="0" name=""/>
        <dsp:cNvSpPr/>
      </dsp:nvSpPr>
      <dsp:spPr>
        <a:xfrm>
          <a:off x="1620549" y="1686948"/>
          <a:ext cx="465593" cy="887182"/>
        </a:xfrm>
        <a:custGeom>
          <a:avLst/>
          <a:gdLst/>
          <a:ahLst/>
          <a:cxnLst/>
          <a:rect l="0" t="0" r="0" b="0"/>
          <a:pathLst>
            <a:path>
              <a:moveTo>
                <a:pt x="0" y="887182"/>
              </a:moveTo>
              <a:lnTo>
                <a:pt x="232796" y="887182"/>
              </a:lnTo>
              <a:lnTo>
                <a:pt x="232796" y="0"/>
              </a:lnTo>
              <a:lnTo>
                <a:pt x="465593" y="0"/>
              </a:lnTo>
            </a:path>
          </a:pathLst>
        </a:cu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dirty="0">
            <a:latin typeface="Segoe UI" panose="020B0502040204020203" pitchFamily="34" charset="0"/>
            <a:cs typeface="Segoe UI" panose="020B0502040204020203" pitchFamily="34" charset="0"/>
          </a:endParaRPr>
        </a:p>
      </dsp:txBody>
      <dsp:txXfrm>
        <a:off x="1828297" y="2105491"/>
        <a:ext cx="50096" cy="50096"/>
      </dsp:txXfrm>
    </dsp:sp>
    <dsp:sp modelId="{A3FC1B92-250C-4D55-88E6-FB6856246273}">
      <dsp:nvSpPr>
        <dsp:cNvPr id="0" name=""/>
        <dsp:cNvSpPr/>
      </dsp:nvSpPr>
      <dsp:spPr>
        <a:xfrm>
          <a:off x="1620549" y="799765"/>
          <a:ext cx="465593" cy="1774365"/>
        </a:xfrm>
        <a:custGeom>
          <a:avLst/>
          <a:gdLst/>
          <a:ahLst/>
          <a:cxnLst/>
          <a:rect l="0" t="0" r="0" b="0"/>
          <a:pathLst>
            <a:path>
              <a:moveTo>
                <a:pt x="0" y="1774365"/>
              </a:moveTo>
              <a:lnTo>
                <a:pt x="232796" y="1774365"/>
              </a:lnTo>
              <a:lnTo>
                <a:pt x="232796" y="0"/>
              </a:lnTo>
              <a:lnTo>
                <a:pt x="465593" y="0"/>
              </a:lnTo>
            </a:path>
          </a:pathLst>
        </a:custGeom>
        <a:noFill/>
        <a:ln w="28575" cap="flat" cmpd="sng" algn="ctr">
          <a:solidFill>
            <a:srgbClr val="FF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CA" sz="600" kern="1200" dirty="0">
            <a:latin typeface="Segoe UI" panose="020B0502040204020203" pitchFamily="34" charset="0"/>
            <a:cs typeface="Segoe UI" panose="020B0502040204020203" pitchFamily="34" charset="0"/>
          </a:endParaRPr>
        </a:p>
      </dsp:txBody>
      <dsp:txXfrm>
        <a:off x="1807485" y="1641087"/>
        <a:ext cx="91721" cy="91721"/>
      </dsp:txXfrm>
    </dsp:sp>
    <dsp:sp modelId="{CBA47FED-FF80-4BEC-B11F-42AB9EBB77A0}">
      <dsp:nvSpPr>
        <dsp:cNvPr id="0" name=""/>
        <dsp:cNvSpPr/>
      </dsp:nvSpPr>
      <dsp:spPr>
        <a:xfrm rot="16200000">
          <a:off x="-602076" y="2219257"/>
          <a:ext cx="3735506" cy="709746"/>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CA" sz="4300" kern="1200" dirty="0">
              <a:latin typeface="Segoe UI" panose="020B0502040204020203" pitchFamily="34" charset="0"/>
              <a:cs typeface="Segoe UI" panose="020B0502040204020203" pitchFamily="34" charset="0"/>
            </a:rPr>
            <a:t>Office 365</a:t>
          </a:r>
        </a:p>
      </dsp:txBody>
      <dsp:txXfrm>
        <a:off x="-602076" y="2219257"/>
        <a:ext cx="3735506" cy="709746"/>
      </dsp:txXfrm>
    </dsp:sp>
    <dsp:sp modelId="{554DDC0F-AB1F-42A3-9FBA-4CF3CB38A68E}">
      <dsp:nvSpPr>
        <dsp:cNvPr id="0" name=""/>
        <dsp:cNvSpPr/>
      </dsp:nvSpPr>
      <dsp:spPr>
        <a:xfrm>
          <a:off x="2086142" y="444892"/>
          <a:ext cx="2327967" cy="709746"/>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CA" sz="1700" kern="1200" dirty="0">
              <a:latin typeface="Segoe UI" panose="020B0502040204020203" pitchFamily="34" charset="0"/>
              <a:cs typeface="Segoe UI" panose="020B0502040204020203" pitchFamily="34" charset="0"/>
            </a:rPr>
            <a:t>Office 365 Education</a:t>
          </a:r>
        </a:p>
      </dsp:txBody>
      <dsp:txXfrm>
        <a:off x="2086142" y="444892"/>
        <a:ext cx="2327967" cy="709746"/>
      </dsp:txXfrm>
    </dsp:sp>
    <dsp:sp modelId="{17A83CDC-95F6-4E8B-BFC5-0508DFE1A17B}">
      <dsp:nvSpPr>
        <dsp:cNvPr id="0" name=""/>
        <dsp:cNvSpPr/>
      </dsp:nvSpPr>
      <dsp:spPr>
        <a:xfrm>
          <a:off x="2086142" y="1332075"/>
          <a:ext cx="2327967" cy="709746"/>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CA" sz="1700" kern="1200" dirty="0">
              <a:latin typeface="Segoe UI" panose="020B0502040204020203" pitchFamily="34" charset="0"/>
              <a:cs typeface="Segoe UI" panose="020B0502040204020203" pitchFamily="34" charset="0"/>
            </a:rPr>
            <a:t>Office 365 Nonprofit:</a:t>
          </a:r>
        </a:p>
      </dsp:txBody>
      <dsp:txXfrm>
        <a:off x="2086142" y="1332075"/>
        <a:ext cx="2327967" cy="709746"/>
      </dsp:txXfrm>
    </dsp:sp>
    <dsp:sp modelId="{9BCFF0F5-B82A-422B-9C23-CF9F65AADD24}">
      <dsp:nvSpPr>
        <dsp:cNvPr id="0" name=""/>
        <dsp:cNvSpPr/>
      </dsp:nvSpPr>
      <dsp:spPr>
        <a:xfrm>
          <a:off x="4879704" y="1300"/>
          <a:ext cx="2327967" cy="709746"/>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egoe UI" panose="020B0502040204020203" pitchFamily="34" charset="0"/>
              <a:cs typeface="Segoe UI" panose="020B0502040204020203" pitchFamily="34" charset="0"/>
            </a:rPr>
            <a:t>Office 365 Nonprofit  Business Essentials</a:t>
          </a:r>
          <a:endParaRPr lang="en-CA" sz="1700" kern="1200" dirty="0">
            <a:latin typeface="Segoe UI" panose="020B0502040204020203" pitchFamily="34" charset="0"/>
            <a:cs typeface="Segoe UI" panose="020B0502040204020203" pitchFamily="34" charset="0"/>
          </a:endParaRPr>
        </a:p>
      </dsp:txBody>
      <dsp:txXfrm>
        <a:off x="4879704" y="1300"/>
        <a:ext cx="2327967" cy="709746"/>
      </dsp:txXfrm>
    </dsp:sp>
    <dsp:sp modelId="{6E7802B7-4349-41CD-B73D-C85DAB09E950}">
      <dsp:nvSpPr>
        <dsp:cNvPr id="0" name=""/>
        <dsp:cNvSpPr/>
      </dsp:nvSpPr>
      <dsp:spPr>
        <a:xfrm>
          <a:off x="4879704" y="888483"/>
          <a:ext cx="2327967" cy="709746"/>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egoe UI" panose="020B0502040204020203" pitchFamily="34" charset="0"/>
              <a:cs typeface="Segoe UI" panose="020B0502040204020203" pitchFamily="34" charset="0"/>
            </a:rPr>
            <a:t>Office 365 Nonprofit Business Premium</a:t>
          </a:r>
          <a:endParaRPr lang="en-CA" sz="1700" kern="1200" dirty="0">
            <a:latin typeface="Segoe UI" panose="020B0502040204020203" pitchFamily="34" charset="0"/>
            <a:cs typeface="Segoe UI" panose="020B0502040204020203" pitchFamily="34" charset="0"/>
          </a:endParaRPr>
        </a:p>
      </dsp:txBody>
      <dsp:txXfrm>
        <a:off x="4879704" y="888483"/>
        <a:ext cx="2327967" cy="709746"/>
      </dsp:txXfrm>
    </dsp:sp>
    <dsp:sp modelId="{3A36762C-2A95-4B43-84CB-C4C1BED95EFE}">
      <dsp:nvSpPr>
        <dsp:cNvPr id="0" name=""/>
        <dsp:cNvSpPr/>
      </dsp:nvSpPr>
      <dsp:spPr>
        <a:xfrm>
          <a:off x="4879704" y="1775666"/>
          <a:ext cx="2327967" cy="709746"/>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egoe UI" panose="020B0502040204020203" pitchFamily="34" charset="0"/>
              <a:cs typeface="Segoe UI" panose="020B0502040204020203" pitchFamily="34" charset="0"/>
            </a:rPr>
            <a:t>Office 365 Nonprofit E1</a:t>
          </a:r>
          <a:endParaRPr lang="en-CA" sz="1700" kern="1200" dirty="0">
            <a:latin typeface="Segoe UI" panose="020B0502040204020203" pitchFamily="34" charset="0"/>
            <a:cs typeface="Segoe UI" panose="020B0502040204020203" pitchFamily="34" charset="0"/>
          </a:endParaRPr>
        </a:p>
      </dsp:txBody>
      <dsp:txXfrm>
        <a:off x="4879704" y="1775666"/>
        <a:ext cx="2327967" cy="709746"/>
      </dsp:txXfrm>
    </dsp:sp>
    <dsp:sp modelId="{2A2DD2D0-8F16-4245-AC45-BB1C7BD7EDAD}">
      <dsp:nvSpPr>
        <dsp:cNvPr id="0" name=""/>
        <dsp:cNvSpPr/>
      </dsp:nvSpPr>
      <dsp:spPr>
        <a:xfrm>
          <a:off x="4879704" y="2662849"/>
          <a:ext cx="2327967" cy="709746"/>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egoe UI" panose="020B0502040204020203" pitchFamily="34" charset="0"/>
              <a:cs typeface="Segoe UI" panose="020B0502040204020203" pitchFamily="34" charset="0"/>
            </a:rPr>
            <a:t>Office 365 Nonprofit E3</a:t>
          </a:r>
          <a:endParaRPr lang="en-CA" sz="1700" kern="1200" dirty="0">
            <a:latin typeface="Segoe UI" panose="020B0502040204020203" pitchFamily="34" charset="0"/>
            <a:cs typeface="Segoe UI" panose="020B0502040204020203" pitchFamily="34" charset="0"/>
          </a:endParaRPr>
        </a:p>
      </dsp:txBody>
      <dsp:txXfrm>
        <a:off x="4879704" y="2662849"/>
        <a:ext cx="2327967" cy="709746"/>
      </dsp:txXfrm>
    </dsp:sp>
    <dsp:sp modelId="{8F398A9E-D73E-4388-A398-4A3A6E1BA7B8}">
      <dsp:nvSpPr>
        <dsp:cNvPr id="0" name=""/>
        <dsp:cNvSpPr/>
      </dsp:nvSpPr>
      <dsp:spPr>
        <a:xfrm>
          <a:off x="2086142" y="3993623"/>
          <a:ext cx="2327967" cy="709746"/>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CA" sz="1700" kern="1200" dirty="0">
              <a:latin typeface="Segoe UI" panose="020B0502040204020203" pitchFamily="34" charset="0"/>
              <a:cs typeface="Segoe UI" panose="020B0502040204020203" pitchFamily="34" charset="0"/>
            </a:rPr>
            <a:t>Office 365 Government</a:t>
          </a:r>
        </a:p>
      </dsp:txBody>
      <dsp:txXfrm>
        <a:off x="2086142" y="3993623"/>
        <a:ext cx="2327967" cy="709746"/>
      </dsp:txXfrm>
    </dsp:sp>
    <dsp:sp modelId="{BF9DB243-DFA8-4AE7-AF39-8F4CF0CE547B}">
      <dsp:nvSpPr>
        <dsp:cNvPr id="0" name=""/>
        <dsp:cNvSpPr/>
      </dsp:nvSpPr>
      <dsp:spPr>
        <a:xfrm>
          <a:off x="4879704" y="3550032"/>
          <a:ext cx="2327967" cy="709746"/>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egoe UI" panose="020B0502040204020203" pitchFamily="34" charset="0"/>
              <a:cs typeface="Segoe UI" panose="020B0502040204020203" pitchFamily="34" charset="0"/>
            </a:rPr>
            <a:t>Office 365 Enterprise E1 (Government pricing)</a:t>
          </a:r>
          <a:endParaRPr lang="en-CA" sz="1700" kern="1200" dirty="0">
            <a:latin typeface="Segoe UI" panose="020B0502040204020203" pitchFamily="34" charset="0"/>
            <a:cs typeface="Segoe UI" panose="020B0502040204020203" pitchFamily="34" charset="0"/>
          </a:endParaRPr>
        </a:p>
      </dsp:txBody>
      <dsp:txXfrm>
        <a:off x="4879704" y="3550032"/>
        <a:ext cx="2327967" cy="709746"/>
      </dsp:txXfrm>
    </dsp:sp>
    <dsp:sp modelId="{99F0E754-9925-48D0-A185-C13788BEA1C6}">
      <dsp:nvSpPr>
        <dsp:cNvPr id="0" name=""/>
        <dsp:cNvSpPr/>
      </dsp:nvSpPr>
      <dsp:spPr>
        <a:xfrm>
          <a:off x="4879704" y="4437214"/>
          <a:ext cx="2327967" cy="709746"/>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egoe UI" panose="020B0502040204020203" pitchFamily="34" charset="0"/>
              <a:cs typeface="Segoe UI" panose="020B0502040204020203" pitchFamily="34" charset="0"/>
            </a:rPr>
            <a:t>Office 365 Enterprise E3 (Government pricing)</a:t>
          </a:r>
          <a:endParaRPr lang="en-CA" sz="1700" kern="1200" dirty="0">
            <a:latin typeface="Segoe UI" panose="020B0502040204020203" pitchFamily="34" charset="0"/>
            <a:cs typeface="Segoe UI" panose="020B0502040204020203" pitchFamily="34" charset="0"/>
          </a:endParaRPr>
        </a:p>
      </dsp:txBody>
      <dsp:txXfrm>
        <a:off x="4879704" y="4437214"/>
        <a:ext cx="2327967" cy="709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FA1FF-F48F-432C-ADE4-CA57C4CB430D}">
      <dsp:nvSpPr>
        <dsp:cNvPr id="0" name=""/>
        <dsp:cNvSpPr/>
      </dsp:nvSpPr>
      <dsp:spPr>
        <a:xfrm>
          <a:off x="4173" y="423268"/>
          <a:ext cx="1293834" cy="77630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Pre-Deployment</a:t>
          </a:r>
        </a:p>
      </dsp:txBody>
      <dsp:txXfrm>
        <a:off x="26910" y="446005"/>
        <a:ext cx="1248360" cy="730826"/>
      </dsp:txXfrm>
    </dsp:sp>
    <dsp:sp modelId="{890987E1-17CF-435C-A9AF-C4CA17B10EF9}">
      <dsp:nvSpPr>
        <dsp:cNvPr id="0" name=""/>
        <dsp:cNvSpPr/>
      </dsp:nvSpPr>
      <dsp:spPr>
        <a:xfrm>
          <a:off x="1427391" y="650983"/>
          <a:ext cx="274292" cy="320870"/>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Segoe UI" panose="020B0502040204020203" pitchFamily="34" charset="0"/>
            <a:cs typeface="Segoe UI" panose="020B0502040204020203" pitchFamily="34" charset="0"/>
          </a:endParaRPr>
        </a:p>
      </dsp:txBody>
      <dsp:txXfrm>
        <a:off x="1427391" y="715157"/>
        <a:ext cx="192004" cy="192522"/>
      </dsp:txXfrm>
    </dsp:sp>
    <dsp:sp modelId="{FAEE8B99-DF19-415E-9CD5-1B42FBB69B46}">
      <dsp:nvSpPr>
        <dsp:cNvPr id="0" name=""/>
        <dsp:cNvSpPr/>
      </dsp:nvSpPr>
      <dsp:spPr>
        <a:xfrm>
          <a:off x="1815541" y="423268"/>
          <a:ext cx="1293834" cy="77630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Plan</a:t>
          </a:r>
        </a:p>
      </dsp:txBody>
      <dsp:txXfrm>
        <a:off x="1838278" y="446005"/>
        <a:ext cx="1248360" cy="730826"/>
      </dsp:txXfrm>
    </dsp:sp>
    <dsp:sp modelId="{5DEF73C6-ADBF-4941-86BA-CE87135FD82B}">
      <dsp:nvSpPr>
        <dsp:cNvPr id="0" name=""/>
        <dsp:cNvSpPr/>
      </dsp:nvSpPr>
      <dsp:spPr>
        <a:xfrm>
          <a:off x="3238758" y="650983"/>
          <a:ext cx="274292" cy="320870"/>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Segoe UI" panose="020B0502040204020203" pitchFamily="34" charset="0"/>
            <a:cs typeface="Segoe UI" panose="020B0502040204020203" pitchFamily="34" charset="0"/>
          </a:endParaRPr>
        </a:p>
      </dsp:txBody>
      <dsp:txXfrm>
        <a:off x="3238758" y="715157"/>
        <a:ext cx="192004" cy="192522"/>
      </dsp:txXfrm>
    </dsp:sp>
    <dsp:sp modelId="{6BE2C7ED-0442-4CCC-8EAA-9B1682D51CB6}">
      <dsp:nvSpPr>
        <dsp:cNvPr id="0" name=""/>
        <dsp:cNvSpPr/>
      </dsp:nvSpPr>
      <dsp:spPr>
        <a:xfrm>
          <a:off x="3626908" y="423268"/>
          <a:ext cx="1293834" cy="77630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Prepare</a:t>
          </a:r>
        </a:p>
      </dsp:txBody>
      <dsp:txXfrm>
        <a:off x="3649645" y="446005"/>
        <a:ext cx="1248360" cy="730826"/>
      </dsp:txXfrm>
    </dsp:sp>
    <dsp:sp modelId="{576BEBC8-9050-4353-A75A-6592F44FEB88}">
      <dsp:nvSpPr>
        <dsp:cNvPr id="0" name=""/>
        <dsp:cNvSpPr/>
      </dsp:nvSpPr>
      <dsp:spPr>
        <a:xfrm>
          <a:off x="5050126" y="650983"/>
          <a:ext cx="274292" cy="320870"/>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Segoe UI" panose="020B0502040204020203" pitchFamily="34" charset="0"/>
            <a:cs typeface="Segoe UI" panose="020B0502040204020203" pitchFamily="34" charset="0"/>
          </a:endParaRPr>
        </a:p>
      </dsp:txBody>
      <dsp:txXfrm>
        <a:off x="5050126" y="715157"/>
        <a:ext cx="192004" cy="192522"/>
      </dsp:txXfrm>
    </dsp:sp>
    <dsp:sp modelId="{5456C13D-3B2D-440C-AAF9-46C7430ACD46}">
      <dsp:nvSpPr>
        <dsp:cNvPr id="0" name=""/>
        <dsp:cNvSpPr/>
      </dsp:nvSpPr>
      <dsp:spPr>
        <a:xfrm>
          <a:off x="5438276" y="423268"/>
          <a:ext cx="1293834" cy="77630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Migrate</a:t>
          </a:r>
        </a:p>
      </dsp:txBody>
      <dsp:txXfrm>
        <a:off x="5461013" y="446005"/>
        <a:ext cx="1248360" cy="730826"/>
      </dsp:txXfrm>
    </dsp:sp>
    <dsp:sp modelId="{2B3F3F46-A961-455B-8DEE-E96622BACF95}">
      <dsp:nvSpPr>
        <dsp:cNvPr id="0" name=""/>
        <dsp:cNvSpPr/>
      </dsp:nvSpPr>
      <dsp:spPr>
        <a:xfrm>
          <a:off x="6861494" y="650983"/>
          <a:ext cx="274292" cy="320870"/>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Segoe UI" panose="020B0502040204020203" pitchFamily="34" charset="0"/>
            <a:cs typeface="Segoe UI" panose="020B0502040204020203" pitchFamily="34" charset="0"/>
          </a:endParaRPr>
        </a:p>
      </dsp:txBody>
      <dsp:txXfrm>
        <a:off x="6861494" y="715157"/>
        <a:ext cx="192004" cy="192522"/>
      </dsp:txXfrm>
    </dsp:sp>
    <dsp:sp modelId="{14BE0A4A-9BA0-4206-9945-D2D39600E384}">
      <dsp:nvSpPr>
        <dsp:cNvPr id="0" name=""/>
        <dsp:cNvSpPr/>
      </dsp:nvSpPr>
      <dsp:spPr>
        <a:xfrm>
          <a:off x="7249644" y="423268"/>
          <a:ext cx="1293834" cy="77630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Post-Deployment</a:t>
          </a:r>
        </a:p>
      </dsp:txBody>
      <dsp:txXfrm>
        <a:off x="7272381" y="446005"/>
        <a:ext cx="1248360" cy="7308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721E8-EE21-4E14-B0D8-E6E242137B3C}">
      <dsp:nvSpPr>
        <dsp:cNvPr id="0" name=""/>
        <dsp:cNvSpPr/>
      </dsp:nvSpPr>
      <dsp:spPr>
        <a:xfrm>
          <a:off x="608885" y="0"/>
          <a:ext cx="6900703" cy="5148262"/>
        </a:xfrm>
        <a:prstGeom prst="rightArrow">
          <a:avLst/>
        </a:prstGeom>
        <a:solidFill>
          <a:srgbClr val="FF0000">
            <a:alpha val="40000"/>
          </a:srgbClr>
        </a:solidFill>
        <a:ln>
          <a:noFill/>
        </a:ln>
        <a:effectLst/>
      </dsp:spPr>
      <dsp:style>
        <a:lnRef idx="0">
          <a:scrgbClr r="0" g="0" b="0"/>
        </a:lnRef>
        <a:fillRef idx="1">
          <a:scrgbClr r="0" g="0" b="0"/>
        </a:fillRef>
        <a:effectRef idx="0">
          <a:scrgbClr r="0" g="0" b="0"/>
        </a:effectRef>
        <a:fontRef idx="minor"/>
      </dsp:style>
    </dsp:sp>
    <dsp:sp modelId="{7AC31DB4-81B5-478E-9335-F66D745BB750}">
      <dsp:nvSpPr>
        <dsp:cNvPr id="0" name=""/>
        <dsp:cNvSpPr/>
      </dsp:nvSpPr>
      <dsp:spPr>
        <a:xfrm>
          <a:off x="1771" y="1544478"/>
          <a:ext cx="2523950" cy="2059304"/>
        </a:xfrm>
        <a:prstGeom prst="round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b="0" kern="1200" dirty="0">
              <a:latin typeface="Segoe UI" panose="020B0502040204020203" pitchFamily="34" charset="0"/>
              <a:cs typeface="Segoe UI" panose="020B0502040204020203" pitchFamily="34" charset="0"/>
            </a:rPr>
            <a:t>Pilot</a:t>
          </a:r>
        </a:p>
      </dsp:txBody>
      <dsp:txXfrm>
        <a:off x="102298" y="1645005"/>
        <a:ext cx="2322896" cy="1858250"/>
      </dsp:txXfrm>
    </dsp:sp>
    <dsp:sp modelId="{490CEE51-47C9-4C72-8896-A0ED1F6C0C51}">
      <dsp:nvSpPr>
        <dsp:cNvPr id="0" name=""/>
        <dsp:cNvSpPr/>
      </dsp:nvSpPr>
      <dsp:spPr>
        <a:xfrm>
          <a:off x="2797262" y="1544478"/>
          <a:ext cx="2523950" cy="2059304"/>
        </a:xfrm>
        <a:prstGeom prst="round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b="0" kern="1200" dirty="0">
              <a:solidFill>
                <a:schemeClr val="bg1"/>
              </a:solidFill>
              <a:latin typeface="Segoe UI" panose="020B0502040204020203" pitchFamily="34" charset="0"/>
              <a:cs typeface="Segoe UI" panose="020B0502040204020203" pitchFamily="34" charset="0"/>
            </a:rPr>
            <a:t>Deploy</a:t>
          </a:r>
        </a:p>
      </dsp:txBody>
      <dsp:txXfrm>
        <a:off x="2897789" y="1645005"/>
        <a:ext cx="2322896" cy="1858250"/>
      </dsp:txXfrm>
    </dsp:sp>
    <dsp:sp modelId="{82B474A0-596A-48E9-8205-0BA358B1CE8E}">
      <dsp:nvSpPr>
        <dsp:cNvPr id="0" name=""/>
        <dsp:cNvSpPr/>
      </dsp:nvSpPr>
      <dsp:spPr>
        <a:xfrm>
          <a:off x="5592753" y="1544478"/>
          <a:ext cx="2523950" cy="2059304"/>
        </a:xfrm>
        <a:prstGeom prst="roundRect">
          <a:avLst/>
        </a:prstGeom>
        <a:solidFill>
          <a:srgbClr val="7030A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b="0" kern="1200" dirty="0">
              <a:latin typeface="Segoe UI" panose="020B0502040204020203" pitchFamily="34" charset="0"/>
              <a:cs typeface="Segoe UI" panose="020B0502040204020203" pitchFamily="34" charset="0"/>
            </a:rPr>
            <a:t>Enhance</a:t>
          </a:r>
        </a:p>
      </dsp:txBody>
      <dsp:txXfrm>
        <a:off x="5693280" y="1645005"/>
        <a:ext cx="2322896" cy="185825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9D846D-1EE5-4CED-A62A-42C2F2FF0A9A}" type="datetimeFigureOut">
              <a:rPr lang="en-CA" smtClean="0"/>
              <a:t>2016-04-17</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D25EC0-70EB-4CB9-A8A0-D84B0C933960}" type="slidenum">
              <a:rPr lang="en-CA" smtClean="0"/>
              <a:t>‹#›</a:t>
            </a:fld>
            <a:endParaRPr lang="en-CA" dirty="0"/>
          </a:p>
        </p:txBody>
      </p:sp>
    </p:spTree>
    <p:extLst>
      <p:ext uri="{BB962C8B-B14F-4D97-AF65-F5344CB8AC3E}">
        <p14:creationId xmlns:p14="http://schemas.microsoft.com/office/powerpoint/2010/main" val="264264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Presentation: </a:t>
            </a:r>
            <a:r>
              <a:rPr lang="en-CA" sz="1000" b="1" dirty="0">
                <a:latin typeface="Arial"/>
                <a:ea typeface="Calibri"/>
                <a:cs typeface="Times New Roman"/>
              </a:rPr>
              <a:t>80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Lab: </a:t>
            </a:r>
            <a:r>
              <a:rPr lang="en-CA" sz="1000" b="1" dirty="0">
                <a:latin typeface="Arial"/>
                <a:ea typeface="Calibri"/>
                <a:cs typeface="Times New Roman"/>
              </a:rPr>
              <a:t>75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the features and benefits of Office 365.</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Provision new tenant accounts.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Plan a pilot deployment of Office 365.</a:t>
            </a:r>
            <a:endParaRPr lang="en-CA" sz="1000" dirty="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Required materials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To teach this module, you need the Microsoft PowerPoint file 20347A_01.pptx.</a:t>
            </a:r>
          </a:p>
          <a:p>
            <a:pPr>
              <a:lnSpc>
                <a:spcPct val="115000"/>
              </a:lnSpc>
              <a:spcAft>
                <a:spcPts val="1000"/>
              </a:spcAft>
            </a:pPr>
            <a:r>
              <a:rPr lang="en-CA" sz="1000" b="1" dirty="0">
                <a:latin typeface="Arial"/>
                <a:ea typeface="Calibri"/>
                <a:cs typeface="Times New Roman"/>
              </a:rPr>
              <a:t>Preparation tasks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CA" sz="1000" dirty="0">
                <a:latin typeface="Arial"/>
                <a:ea typeface="Calibri"/>
                <a:cs typeface="Times New Roman"/>
              </a:rPr>
              <a:t>Read all of this module’s materials.</a:t>
            </a:r>
          </a:p>
          <a:p>
            <a:pPr marL="342900" lvl="0" indent="-342900">
              <a:lnSpc>
                <a:spcPct val="115000"/>
              </a:lnSpc>
              <a:spcAft>
                <a:spcPts val="995"/>
              </a:spcAft>
              <a:buFont typeface="Symbol"/>
              <a:buChar char=""/>
            </a:pPr>
            <a:r>
              <a:rPr lang="en-CA" sz="1000" dirty="0">
                <a:latin typeface="Arial"/>
                <a:ea typeface="Calibri"/>
                <a:cs typeface="Times New Roman"/>
              </a:rPr>
              <a:t>Practice performing the demonstrations and labs.</a:t>
            </a:r>
          </a:p>
          <a:p>
            <a:pPr marL="342900" lvl="0" indent="-342900">
              <a:lnSpc>
                <a:spcPct val="115000"/>
              </a:lnSpc>
              <a:spcAft>
                <a:spcPts val="995"/>
              </a:spcAft>
              <a:buFont typeface="Symbol"/>
              <a:buChar char=""/>
            </a:pPr>
            <a:r>
              <a:rPr lang="en-CA" sz="1000" dirty="0">
                <a:latin typeface="Arial"/>
                <a:ea typeface="Calibri"/>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CA"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B6D25EC0-70EB-4CB9-A8A0-D84B0C933960}"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427157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Office 365 administrative tools to the students, and demonstrate briefly each of the tools.</a:t>
            </a:r>
          </a:p>
        </p:txBody>
      </p:sp>
      <p:sp>
        <p:nvSpPr>
          <p:cNvPr id="4" name="Slide Number Placeholder 3"/>
          <p:cNvSpPr>
            <a:spLocks noGrp="1"/>
          </p:cNvSpPr>
          <p:nvPr>
            <p:ph type="sldNum" sz="quarter" idx="10"/>
          </p:nvPr>
        </p:nvSpPr>
        <p:spPr/>
        <p:txBody>
          <a:bodyPr/>
          <a:lstStyle/>
          <a:p>
            <a:fld id="{B6D25EC0-70EB-4CB9-A8A0-D84B0C933960}" type="slidenum">
              <a:rPr lang="en-CA" smtClean="0"/>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51672"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499786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Initiate discussion with the students based on the following questions.</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Times New Roman"/>
              </a:rPr>
              <a:t>What are your organization’s business requirements?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Times New Roman"/>
              </a:rPr>
              <a:t>Answers will vary, because each organization will have its own scenario for Office 365 deployment.</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Times New Roman"/>
              </a:rPr>
              <a:t>How will Office 365 meet your organization’s business requirements?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Times New Roman"/>
              </a:rPr>
              <a:t>Answers will vary, because each organization will have its own scenario for Office 365 deployment.</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Times New Roman"/>
              </a:rPr>
              <a:t>Which Office 365 subscription would be most suitable for your organization?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Times New Roman"/>
              </a:rPr>
              <a:t>Answers will vary, because each organization will have its own scenario for Office 365 deployment.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25EC0-70EB-4CB9-A8A0-D84B0C933960}" type="slidenum">
              <a:rPr lang="en-CA" smtClean="0"/>
              <a:t>11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675644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Briefly introduce the lesson topics to the students.</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are the steps involved in the process of creating a tenant account for Office 365?</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The steps involved in the process of creating a tenant account for Office 365 are:</a:t>
            </a: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Select the Office 365 plan you will use for a trial.</a:t>
            </a:r>
            <a:endParaRPr lang="en-CA"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Ensure you have a valid email account (organizational or Live ID will work fine).</a:t>
            </a:r>
            <a:endParaRPr lang="en-CA"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Click the trial link on the Office 365 website.</a:t>
            </a:r>
            <a:endParaRPr lang="en-CA"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Enter the correct information for your organization.</a:t>
            </a:r>
            <a:endParaRPr lang="en-CA"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Complete the sign-in process by validating the text message or phone call.</a:t>
            </a:r>
            <a:endParaRPr lang="en-CA" sz="1000" dirty="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factors should you consider when planning a custom domain?</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Consider the following factors when planning a custom domain:</a:t>
            </a:r>
          </a:p>
          <a:p>
            <a:pPr marL="342900" lvl="0" indent="-342900">
              <a:lnSpc>
                <a:spcPct val="115000"/>
              </a:lnSpc>
              <a:spcAft>
                <a:spcPts val="995"/>
              </a:spcAft>
              <a:buFont typeface="Symbol"/>
              <a:buChar char=""/>
            </a:pPr>
            <a:r>
              <a:rPr lang="en-US" sz="1000" dirty="0">
                <a:effectLst/>
                <a:latin typeface="Arial"/>
                <a:ea typeface="Times New Roman"/>
                <a:cs typeface="Times New Roman"/>
              </a:rPr>
              <a:t>Multiple domains. </a:t>
            </a:r>
            <a:r>
              <a:rPr lang="en-US" sz="1000" dirty="0">
                <a:solidFill>
                  <a:srgbClr val="000000"/>
                </a:solidFill>
                <a:effectLst/>
                <a:latin typeface="Arial"/>
                <a:ea typeface="Times New Roman"/>
                <a:cs typeface="Times New Roman"/>
              </a:rPr>
              <a:t>Plan to add the main domain that your company currently uses, along with any other domain that it uses for email messages within the organization.</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Subdomains. You might want to register subdomains if you need them for your organization subsidiaries.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Domain adding order. You must add root domains before subdomains.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DNS record hosting. Communicate with the organization that will host your domains about the changes needed for Office 365 deployment, such as A, CNAME, TXT and MX records.</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6D25EC0-70EB-4CB9-A8A0-D84B0C933960}"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672276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Highlight the simplicity of the sign-up process, but stress that this simplicity can be deceptive and that it is easy to make a mistake.</a:t>
            </a:r>
          </a:p>
        </p:txBody>
      </p:sp>
      <p:sp>
        <p:nvSpPr>
          <p:cNvPr id="4" name="Slide Number Placeholder 3"/>
          <p:cNvSpPr>
            <a:spLocks noGrp="1"/>
          </p:cNvSpPr>
          <p:nvPr>
            <p:ph type="sldNum" sz="quarter" idx="10"/>
          </p:nvPr>
        </p:nvSpPr>
        <p:spPr/>
        <p:txBody>
          <a:bodyPr/>
          <a:lstStyle/>
          <a:p>
            <a:fld id="{B6D25EC0-70EB-4CB9-A8A0-D84B0C933960}" type="slidenum">
              <a:rPr lang="en-CA" smtClean="0"/>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51672"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504220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Ensure that you point out that the fields in the slide are for Office 365 in the USA, and that your local settings may be different.</a:t>
            </a:r>
          </a:p>
        </p:txBody>
      </p:sp>
      <p:sp>
        <p:nvSpPr>
          <p:cNvPr id="4" name="Slide Number Placeholder 3"/>
          <p:cNvSpPr>
            <a:spLocks noGrp="1"/>
          </p:cNvSpPr>
          <p:nvPr>
            <p:ph type="sldNum" sz="quarter" idx="10"/>
          </p:nvPr>
        </p:nvSpPr>
        <p:spPr/>
        <p:txBody>
          <a:bodyPr/>
          <a:lstStyle/>
          <a:p>
            <a:fld id="{B6D25EC0-70EB-4CB9-A8A0-D84B0C933960}"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49161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Inform the students about the different planning factors that they might need to consider. Make sure that they understand the difference between managing records in DNS and registering DNS records with </a:t>
            </a:r>
            <a:br>
              <a:rPr lang="en-CA" sz="1000" dirty="0">
                <a:latin typeface="Arial"/>
                <a:ea typeface="Calibri"/>
                <a:cs typeface="Times New Roman"/>
              </a:rPr>
            </a:br>
            <a:r>
              <a:rPr lang="en-CA" sz="1000" dirty="0">
                <a:latin typeface="Arial"/>
                <a:ea typeface="Calibri"/>
                <a:cs typeface="Times New Roman"/>
              </a:rPr>
              <a:t>Office 365.</a:t>
            </a:r>
          </a:p>
          <a:p>
            <a:pPr>
              <a:lnSpc>
                <a:spcPct val="115000"/>
              </a:lnSpc>
              <a:spcAft>
                <a:spcPts val="1000"/>
              </a:spcAft>
            </a:pPr>
            <a:r>
              <a:rPr lang="en-CA" sz="1000" dirty="0">
                <a:latin typeface="Arial"/>
                <a:ea typeface="Calibri"/>
                <a:cs typeface="Times New Roman"/>
              </a:rPr>
              <a:t>Highlight that, typically, they will be adding DNS records to their provider’s records, but continuing to manage the records outside Office 365.</a:t>
            </a:r>
          </a:p>
        </p:txBody>
      </p:sp>
      <p:sp>
        <p:nvSpPr>
          <p:cNvPr id="4" name="Slide Number Placeholder 3"/>
          <p:cNvSpPr>
            <a:spLocks noGrp="1"/>
          </p:cNvSpPr>
          <p:nvPr>
            <p:ph type="sldNum" sz="quarter" idx="10"/>
          </p:nvPr>
        </p:nvSpPr>
        <p:spPr/>
        <p:txBody>
          <a:bodyPr/>
          <a:lstStyle/>
          <a:p>
            <a:fld id="{B6D25EC0-70EB-4CB9-A8A0-D84B0C933960}"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923285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You might want to demonstrate the process of viewing the records for the contoso.com domain by using </a:t>
            </a:r>
            <a:r>
              <a:rPr lang="en-CA" sz="1000" b="1" dirty="0">
                <a:latin typeface="Arial"/>
                <a:ea typeface="Calibri"/>
                <a:cs typeface="Times New Roman"/>
              </a:rPr>
              <a:t>who.is</a:t>
            </a:r>
            <a:r>
              <a:rPr lang="en-CA"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B6D25EC0-70EB-4CB9-A8A0-D84B0C933960}" type="slidenum">
              <a:rPr lang="en-CA" smtClean="0"/>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888015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to students how to plan custom DNS zones for Office 365 deployments and for different DNS scenarios.</a:t>
            </a:r>
          </a:p>
        </p:txBody>
      </p:sp>
      <p:sp>
        <p:nvSpPr>
          <p:cNvPr id="4" name="Slide Number Placeholder 3"/>
          <p:cNvSpPr>
            <a:spLocks noGrp="1"/>
          </p:cNvSpPr>
          <p:nvPr>
            <p:ph type="sldNum" sz="quarter" idx="10"/>
          </p:nvPr>
        </p:nvSpPr>
        <p:spPr/>
        <p:txBody>
          <a:bodyPr/>
          <a:lstStyle/>
          <a:p>
            <a:fld id="{B6D25EC0-70EB-4CB9-A8A0-D84B0C933960}" type="slidenum">
              <a:rPr lang="en-CA" smtClean="0"/>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43315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to students the DNS record types that Office 365 uses.</a:t>
            </a:r>
          </a:p>
        </p:txBody>
      </p:sp>
      <p:sp>
        <p:nvSpPr>
          <p:cNvPr id="4" name="Slide Number Placeholder 3"/>
          <p:cNvSpPr>
            <a:spLocks noGrp="1"/>
          </p:cNvSpPr>
          <p:nvPr>
            <p:ph type="sldNum" sz="quarter" idx="10"/>
          </p:nvPr>
        </p:nvSpPr>
        <p:spPr/>
        <p:txBody>
          <a:bodyPr/>
          <a:lstStyle/>
          <a:p>
            <a:fld id="{B6D25EC0-70EB-4CB9-A8A0-D84B0C933960}"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73706"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3337415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options to configure new features and updates. Describe the differences between standard release and first release, and the option to select specific users who will see the new features.</a:t>
            </a:r>
          </a:p>
        </p:txBody>
      </p:sp>
      <p:sp>
        <p:nvSpPr>
          <p:cNvPr id="4" name="Slide Number Placeholder 3"/>
          <p:cNvSpPr>
            <a:spLocks noGrp="1"/>
          </p:cNvSpPr>
          <p:nvPr>
            <p:ph type="sldNum" sz="quarter" idx="10"/>
          </p:nvPr>
        </p:nvSpPr>
        <p:spPr/>
        <p:txBody>
          <a:bodyPr/>
          <a:lstStyle/>
          <a:p>
            <a:fld id="{B6D25EC0-70EB-4CB9-A8A0-D84B0C933960}"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51672"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420848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Briefly introduce the lessons in this module to the students. </a:t>
            </a:r>
          </a:p>
          <a:p>
            <a:pPr>
              <a:lnSpc>
                <a:spcPct val="115000"/>
              </a:lnSpc>
              <a:spcAft>
                <a:spcPts val="1000"/>
              </a:spcAft>
            </a:pPr>
            <a:r>
              <a:rPr lang="en-CA" sz="1000" dirty="0">
                <a:latin typeface="Arial"/>
                <a:ea typeface="Calibri"/>
                <a:cs typeface="Times New Roman"/>
              </a:rPr>
              <a:t>This first module provides the students with a brief refresher on Office 365, and identifies the updates in the latest offerings of this cloud service. It also describes the steps for provisioning an Office 365 tenant and planning a pilot deployment.</a:t>
            </a:r>
          </a:p>
        </p:txBody>
      </p:sp>
      <p:sp>
        <p:nvSpPr>
          <p:cNvPr id="4" name="Slide Number Placeholder 3"/>
          <p:cNvSpPr>
            <a:spLocks noGrp="1"/>
          </p:cNvSpPr>
          <p:nvPr>
            <p:ph type="sldNum" sz="quarter" idx="10"/>
          </p:nvPr>
        </p:nvSpPr>
        <p:spPr/>
        <p:txBody>
          <a:bodyPr/>
          <a:lstStyle/>
          <a:p>
            <a:fld id="{B6D25EC0-70EB-4CB9-A8A0-D84B0C933960}"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619829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Briefly introduce lesson topics to the students. With this lesson, you should make sure the students are aware of any overriding issues, problems, and scalability limits that might affect the pilot. However, you should be aware that for the majority of organizations, these scalability limits do not apply. Also, even if some of these factors are present, they do not necessarily prevent the deployment from proceeding.</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How does an Office 365 pilot compare to the traditional deployment process?</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Some of the main differences between an Office 365 pilot and the traditional deployment process are:</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With the traditional deployment approach, it might take the organization several weeks or even months to reach the migration phase.</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With the Office 365 pilot FastTrack deployment approach, customers can:</a:t>
            </a:r>
            <a:endParaRPr lang="en-CA"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effectLst/>
                <a:latin typeface="Arial"/>
                <a:ea typeface="Times New Roman"/>
                <a:cs typeface="Times New Roman"/>
              </a:rPr>
              <a:t>Experience the value of Office 365 much earlier than with traditional deployment methodologies.</a:t>
            </a:r>
            <a:endParaRPr lang="en-CA"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effectLst/>
                <a:latin typeface="Arial"/>
                <a:ea typeface="Times New Roman"/>
                <a:cs typeface="Times New Roman"/>
              </a:rPr>
              <a:t>Evolve into features as and when required.</a:t>
            </a:r>
            <a:endParaRPr lang="en-CA"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effectLst/>
                <a:latin typeface="Arial"/>
                <a:ea typeface="Times New Roman"/>
                <a:cs typeface="Times New Roman"/>
              </a:rPr>
              <a:t>Determine how far to proceed with Office 365 migration.</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6D25EC0-70EB-4CB9-A8A0-D84B0C933960}"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07325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Point out that having first mailbox appear after 8 to 12 weeks typically is too long. Customers need to see the benefits of Office 365 much earlier.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25EC0-70EB-4CB9-A8A0-D84B0C933960}" type="slidenum">
              <a:rPr lang="en-CA" smtClean="0"/>
              <a:t>21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466835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the role of the Office 365 pilot into overall deployment process.</a:t>
            </a:r>
          </a:p>
        </p:txBody>
      </p:sp>
      <p:sp>
        <p:nvSpPr>
          <p:cNvPr id="4" name="Slide Number Placeholder 3"/>
          <p:cNvSpPr>
            <a:spLocks noGrp="1"/>
          </p:cNvSpPr>
          <p:nvPr>
            <p:ph type="sldNum" sz="quarter" idx="10"/>
          </p:nvPr>
        </p:nvSpPr>
        <p:spPr/>
        <p:txBody>
          <a:bodyPr/>
          <a:lstStyle/>
          <a:p>
            <a:fld id="{B6D25EC0-70EB-4CB9-A8A0-D84B0C933960}"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343132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Based on previous topic, initiate discussion with students who have already deployed Office 365 pilot.</a:t>
            </a:r>
          </a:p>
        </p:txBody>
      </p:sp>
      <p:sp>
        <p:nvSpPr>
          <p:cNvPr id="4" name="Slide Number Placeholder 3"/>
          <p:cNvSpPr>
            <a:spLocks noGrp="1"/>
          </p:cNvSpPr>
          <p:nvPr>
            <p:ph type="sldNum" sz="quarter" idx="10"/>
          </p:nvPr>
        </p:nvSpPr>
        <p:spPr/>
        <p:txBody>
          <a:bodyPr/>
          <a:lstStyle/>
          <a:p>
            <a:fld id="{B6D25EC0-70EB-4CB9-A8A0-D84B0C933960}"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458900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objectives of the Office 365 pilot phase.</a:t>
            </a:r>
          </a:p>
        </p:txBody>
      </p:sp>
      <p:sp>
        <p:nvSpPr>
          <p:cNvPr id="4" name="Slide Number Placeholder 3"/>
          <p:cNvSpPr>
            <a:spLocks noGrp="1"/>
          </p:cNvSpPr>
          <p:nvPr>
            <p:ph type="sldNum" sz="quarter" idx="10"/>
          </p:nvPr>
        </p:nvSpPr>
        <p:spPr/>
        <p:txBody>
          <a:bodyPr/>
          <a:lstStyle/>
          <a:p>
            <a:fld id="{B6D25EC0-70EB-4CB9-A8A0-D84B0C933960}" type="slidenum">
              <a:rPr lang="en-CA" smtClean="0"/>
              <a:t>24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84723"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878290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activities in the Office 365 pilot phase.</a:t>
            </a:r>
          </a:p>
        </p:txBody>
      </p:sp>
      <p:sp>
        <p:nvSpPr>
          <p:cNvPr id="4" name="Slide Number Placeholder 3"/>
          <p:cNvSpPr>
            <a:spLocks noGrp="1"/>
          </p:cNvSpPr>
          <p:nvPr>
            <p:ph type="sldNum" sz="quarter" idx="10"/>
          </p:nvPr>
        </p:nvSpPr>
        <p:spPr/>
        <p:txBody>
          <a:bodyPr/>
          <a:lstStyle/>
          <a:p>
            <a:fld id="{B6D25EC0-70EB-4CB9-A8A0-D84B0C933960}" type="slidenum">
              <a:rPr lang="en-CA" smtClean="0"/>
              <a:t>25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9574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460070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pilot phase outcomes.</a:t>
            </a:r>
          </a:p>
        </p:txBody>
      </p:sp>
      <p:sp>
        <p:nvSpPr>
          <p:cNvPr id="4" name="Slide Number Placeholder 3"/>
          <p:cNvSpPr>
            <a:spLocks noGrp="1"/>
          </p:cNvSpPr>
          <p:nvPr>
            <p:ph type="sldNum" sz="quarter" idx="10"/>
          </p:nvPr>
        </p:nvSpPr>
        <p:spPr/>
        <p:txBody>
          <a:bodyPr/>
          <a:lstStyle/>
          <a:p>
            <a:fld id="{B6D25EC0-70EB-4CB9-A8A0-D84B0C933960}" type="slidenum">
              <a:rPr lang="en-CA" smtClean="0"/>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002986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considerations when gathering customer requirements for Office 365 deployment.</a:t>
            </a:r>
          </a:p>
        </p:txBody>
      </p:sp>
      <p:sp>
        <p:nvSpPr>
          <p:cNvPr id="4" name="Slide Number Placeholder 3"/>
          <p:cNvSpPr>
            <a:spLocks noGrp="1"/>
          </p:cNvSpPr>
          <p:nvPr>
            <p:ph type="sldNum" sz="quarter" idx="10"/>
          </p:nvPr>
        </p:nvSpPr>
        <p:spPr/>
        <p:txBody>
          <a:bodyPr/>
          <a:lstStyle/>
          <a:p>
            <a:fld id="{B6D25EC0-70EB-4CB9-A8A0-D84B0C933960}"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51672"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4067623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Point out that constraints can be deployment blockers and are as individual as customers—each customer is likely to have different reasons to not proceed.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25EC0-70EB-4CB9-A8A0-D84B0C933960}"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922448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process with students who might be pilot users in their organizations, and how they choose pilot users in their organizations.</a:t>
            </a:r>
          </a:p>
        </p:txBody>
      </p:sp>
      <p:sp>
        <p:nvSpPr>
          <p:cNvPr id="4" name="Slide Number Placeholder 3"/>
          <p:cNvSpPr>
            <a:spLocks noGrp="1"/>
          </p:cNvSpPr>
          <p:nvPr>
            <p:ph type="sldNum" sz="quarter" idx="10"/>
          </p:nvPr>
        </p:nvSpPr>
        <p:spPr/>
        <p:txBody>
          <a:bodyPr/>
          <a:lstStyle/>
          <a:p>
            <a:fld id="{B6D25EC0-70EB-4CB9-A8A0-D84B0C933960}" type="slidenum">
              <a:rPr lang="en-CA" smtClean="0"/>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51672"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70748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Briefly introduce the topics in this lesson to the students. Inform the students that it is important that they understand the different Office 365 offerings, so that they can suggest an appropriate Office 365 subscription to their organizations.</a:t>
            </a:r>
          </a:p>
        </p:txBody>
      </p:sp>
      <p:sp>
        <p:nvSpPr>
          <p:cNvPr id="4" name="Slide Number Placeholder 3"/>
          <p:cNvSpPr>
            <a:spLocks noGrp="1"/>
          </p:cNvSpPr>
          <p:nvPr>
            <p:ph type="sldNum" sz="quarter" idx="10"/>
          </p:nvPr>
        </p:nvSpPr>
        <p:spPr/>
        <p:txBody>
          <a:bodyPr/>
          <a:lstStyle/>
          <a:p>
            <a:fld id="{B6D25EC0-70EB-4CB9-A8A0-D84B0C933960}"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308516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Talk to students who have deployed Office 365. Discuss with them how they evaluated the pilot projects in their organizations. If some of your students still have not deployed Office 365, point to some of the business requirements in their organizations, and compare those requirements with the results of the Office 365 pilot.</a:t>
            </a:r>
          </a:p>
        </p:txBody>
      </p:sp>
      <p:sp>
        <p:nvSpPr>
          <p:cNvPr id="4" name="Slide Number Placeholder 3"/>
          <p:cNvSpPr>
            <a:spLocks noGrp="1"/>
          </p:cNvSpPr>
          <p:nvPr>
            <p:ph type="sldNum" sz="quarter" idx="10"/>
          </p:nvPr>
        </p:nvSpPr>
        <p:spPr/>
        <p:txBody>
          <a:bodyPr/>
          <a:lstStyle/>
          <a:p>
            <a:fld id="{B6D25EC0-70EB-4CB9-A8A0-D84B0C933960}" type="slidenum">
              <a:rPr lang="en-CA" smtClean="0"/>
              <a:t>30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73706"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122506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with students the process of production deployment planning after the organization has approved the Office 365 pilot project. Ask students who have deployed Office 365 about their experience in planning Office 365 deployment.</a:t>
            </a:r>
          </a:p>
        </p:txBody>
      </p:sp>
      <p:sp>
        <p:nvSpPr>
          <p:cNvPr id="4" name="Slide Number Placeholder 3"/>
          <p:cNvSpPr>
            <a:spLocks noGrp="1"/>
          </p:cNvSpPr>
          <p:nvPr>
            <p:ph type="sldNum" sz="quarter" idx="10"/>
          </p:nvPr>
        </p:nvSpPr>
        <p:spPr/>
        <p:txBody>
          <a:bodyPr/>
          <a:lstStyle/>
          <a:p>
            <a:fld id="{B6D25EC0-70EB-4CB9-A8A0-D84B0C933960}" type="slidenum">
              <a:rPr lang="en-CA" smtClean="0"/>
              <a:t>31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84723"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632603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Demonstrate how to access each of these resources on Internet, and show a brief review of each.</a:t>
            </a:r>
          </a:p>
        </p:txBody>
      </p:sp>
      <p:sp>
        <p:nvSpPr>
          <p:cNvPr id="4" name="Slide Number Placeholder 3"/>
          <p:cNvSpPr>
            <a:spLocks noGrp="1"/>
          </p:cNvSpPr>
          <p:nvPr>
            <p:ph type="sldNum" sz="quarter" idx="10"/>
          </p:nvPr>
        </p:nvSpPr>
        <p:spPr/>
        <p:txBody>
          <a:bodyPr/>
          <a:lstStyle/>
          <a:p>
            <a:fld id="{B6D25EC0-70EB-4CB9-A8A0-D84B0C933960}" type="slidenum">
              <a:rPr lang="en-CA" smtClean="0"/>
              <a:t>32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73706"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800976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Ensure that students are aware of the new and previous Office 365 admin centers, and verify that all of them are using the new admin center. </a:t>
            </a:r>
          </a:p>
          <a:p>
            <a:pPr>
              <a:lnSpc>
                <a:spcPct val="115000"/>
              </a:lnSpc>
              <a:spcAft>
                <a:spcPts val="1000"/>
              </a:spcAft>
            </a:pPr>
            <a:r>
              <a:rPr lang="en-CA" sz="1000" dirty="0">
                <a:solidFill>
                  <a:srgbClr val="000000"/>
                </a:solidFill>
                <a:latin typeface="Arial"/>
                <a:ea typeface="Calibri"/>
                <a:cs typeface="Times New Roman"/>
              </a:rPr>
              <a:t>Highlight that students must set up an Enterprise E3 trial; otherwise, features in later labs might not work.</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Times New Roman"/>
              </a:rPr>
              <a:t>Exercise 1: Configuring an Office 365 tenant</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Times New Roman"/>
              </a:rPr>
              <a:t>The first step in starting the pilot deployment is to configure the Office 365 tenant. You need to create a new tenant using the </a:t>
            </a:r>
            <a:r>
              <a:rPr lang="en-CA" sz="1000" b="1" dirty="0">
                <a:latin typeface="Arial"/>
                <a:ea typeface="Calibri"/>
                <a:cs typeface="Times New Roman"/>
              </a:rPr>
              <a:t>Adatumyyxxxxx.onmicrosoft.com</a:t>
            </a:r>
            <a:r>
              <a:rPr lang="en-CA" sz="1000" dirty="0">
                <a:latin typeface="Arial"/>
                <a:ea typeface="Calibri"/>
                <a:cs typeface="Times New Roman"/>
              </a:rPr>
              <a:t> domain name.</a:t>
            </a:r>
          </a:p>
          <a:p>
            <a:pPr>
              <a:lnSpc>
                <a:spcPct val="115000"/>
              </a:lnSpc>
              <a:spcAft>
                <a:spcPts val="1000"/>
              </a:spcAft>
            </a:pPr>
            <a:r>
              <a:rPr lang="en-CA" sz="1000" b="1" dirty="0">
                <a:latin typeface="Arial"/>
                <a:ea typeface="Calibri"/>
                <a:cs typeface="Times New Roman"/>
              </a:rPr>
              <a:t>Note: </a:t>
            </a:r>
            <a:r>
              <a:rPr lang="en-CA" sz="1000" dirty="0">
                <a:latin typeface="Arial"/>
                <a:ea typeface="Calibri"/>
                <a:cs typeface="Times New Roman"/>
              </a:rPr>
              <a:t>For simplicity, this lab uses an ordinary Office 365 trial account, not a FastTrack pilot extended tenant account. Also note that you need to create an account with a unique name in the form: </a:t>
            </a:r>
            <a:r>
              <a:rPr lang="en-CA" sz="1000" b="1" dirty="0">
                <a:latin typeface="Arial"/>
                <a:ea typeface="Calibri"/>
                <a:cs typeface="Times New Roman"/>
              </a:rPr>
              <a:t>Adatumyyxxxxx.onmicrosoft.com</a:t>
            </a:r>
            <a:r>
              <a:rPr lang="en-CA" sz="1000" dirty="0">
                <a:latin typeface="Arial"/>
                <a:ea typeface="Calibri"/>
                <a:cs typeface="Times New Roman"/>
              </a:rPr>
              <a:t>. You can use the alphanumeric value for </a:t>
            </a:r>
            <a:r>
              <a:rPr lang="en-CA" sz="1000" b="1" dirty="0">
                <a:latin typeface="Arial"/>
                <a:ea typeface="Calibri"/>
                <a:cs typeface="Times New Roman"/>
              </a:rPr>
              <a:t>yyxxxxx</a:t>
            </a:r>
            <a:r>
              <a:rPr lang="en-CA" sz="1000" dirty="0">
                <a:latin typeface="Arial"/>
                <a:ea typeface="Calibri"/>
                <a:cs typeface="Times New Roman"/>
              </a:rPr>
              <a:t> provided for you in the lab interface.</a:t>
            </a:r>
          </a:p>
          <a:p>
            <a:pPr>
              <a:lnSpc>
                <a:spcPct val="115000"/>
              </a:lnSpc>
              <a:spcAft>
                <a:spcPts val="1000"/>
              </a:spcAft>
            </a:pPr>
            <a:r>
              <a:rPr lang="en-CA" sz="1000" b="1" dirty="0">
                <a:latin typeface="Arial"/>
                <a:ea typeface="Calibri"/>
                <a:cs typeface="Times New Roman"/>
              </a:rPr>
              <a:t>Instructor Note</a:t>
            </a:r>
            <a:r>
              <a:rPr lang="en-CA" sz="1000" dirty="0">
                <a:latin typeface="Arial"/>
                <a:ea typeface="Calibri"/>
                <a:cs typeface="Times New Roman"/>
              </a:rPr>
              <a:t>: Students should be able to complete this exercise on their own. </a:t>
            </a:r>
            <a:r>
              <a:rPr lang="en-CA" sz="1000" dirty="0">
                <a:solidFill>
                  <a:srgbClr val="000000"/>
                </a:solidFill>
                <a:latin typeface="Arial"/>
                <a:ea typeface="Calibri"/>
                <a:cs typeface="Times New Roman"/>
              </a:rPr>
              <a:t>Where students see references in the steps to Adatumyyxxxxx.onmicrosoft.com, they should replace </a:t>
            </a:r>
            <a:r>
              <a:rPr lang="en-CA" sz="1000" b="1" dirty="0">
                <a:latin typeface="Arial"/>
                <a:ea typeface="Calibri"/>
                <a:cs typeface="Times New Roman"/>
              </a:rPr>
              <a:t>yyxxxxx</a:t>
            </a:r>
            <a:r>
              <a:rPr lang="en-CA" sz="1000" dirty="0">
                <a:solidFill>
                  <a:srgbClr val="000000"/>
                </a:solidFill>
                <a:latin typeface="Arial"/>
                <a:ea typeface="Calibri"/>
                <a:cs typeface="Times New Roman"/>
              </a:rPr>
              <a:t> with the unique Adatum code that they created when they set up their Office 365 accounts.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Exercise 2: Configuring a custom domain</a:t>
            </a:r>
          </a:p>
          <a:p>
            <a:pPr>
              <a:lnSpc>
                <a:spcPct val="115000"/>
              </a:lnSpc>
              <a:spcAft>
                <a:spcPts val="1000"/>
              </a:spcAft>
            </a:pPr>
            <a:r>
              <a:rPr lang="en-CA" sz="1000" dirty="0">
                <a:latin typeface="Arial"/>
                <a:ea typeface="Calibri"/>
                <a:cs typeface="Times New Roman"/>
              </a:rPr>
              <a:t>Now that you have configured the Office 365 tenant, the next step is to configure the custom </a:t>
            </a:r>
            <a:br>
              <a:rPr lang="en-CA" sz="1000" dirty="0">
                <a:latin typeface="Arial"/>
                <a:ea typeface="Calibri"/>
                <a:cs typeface="Times New Roman"/>
              </a:rPr>
            </a:br>
            <a:r>
              <a:rPr lang="en-CA" sz="1000" dirty="0">
                <a:latin typeface="Arial"/>
                <a:ea typeface="Calibri"/>
                <a:cs typeface="Times New Roman"/>
              </a:rPr>
              <a:t>domain that you will use for the pilot deployment. You need to create a custom domain using the </a:t>
            </a:r>
            <a:r>
              <a:rPr lang="en-CA" sz="1000" b="1" dirty="0">
                <a:latin typeface="Arial"/>
                <a:ea typeface="Calibri"/>
                <a:cs typeface="Times New Roman"/>
              </a:rPr>
              <a:t>Adatumyyxxxxx.hostdomain.com</a:t>
            </a:r>
            <a:r>
              <a:rPr lang="en-CA" sz="1000" dirty="0">
                <a:latin typeface="Arial"/>
                <a:ea typeface="Calibri"/>
                <a:cs typeface="Times New Roman"/>
              </a:rPr>
              <a:t> address, and verify the ownership for the group.</a:t>
            </a:r>
          </a:p>
          <a:p>
            <a:pPr>
              <a:lnSpc>
                <a:spcPct val="115000"/>
              </a:lnSpc>
              <a:spcAft>
                <a:spcPts val="600"/>
              </a:spcAft>
            </a:pPr>
            <a:r>
              <a:rPr lang="en-CA" sz="1000" b="1" dirty="0">
                <a:solidFill>
                  <a:srgbClr val="000000"/>
                </a:solidFill>
                <a:latin typeface="Arial"/>
                <a:ea typeface="Calibri"/>
                <a:cs typeface="Times New Roman"/>
              </a:rPr>
              <a:t>Exercise 3: Exploring the Office 365 administrator interfaces</a:t>
            </a:r>
            <a:endParaRPr lang="en-CA" sz="1000" b="1" dirty="0">
              <a:latin typeface="Arial"/>
              <a:ea typeface="Calibri"/>
              <a:cs typeface="Times New Roman"/>
            </a:endParaRPr>
          </a:p>
          <a:p>
            <a:pPr>
              <a:lnSpc>
                <a:spcPct val="115000"/>
              </a:lnSpc>
              <a:spcAft>
                <a:spcPts val="600"/>
              </a:spcAft>
            </a:pPr>
            <a:r>
              <a:rPr lang="en-CA" sz="1000" dirty="0">
                <a:latin typeface="Arial"/>
                <a:ea typeface="Calibri"/>
                <a:cs typeface="Times New Roman"/>
              </a:rPr>
              <a:t>To familiarize yourself with the Office 365 administrator portals, and to get familiar with the default </a:t>
            </a:r>
            <a:br>
              <a:rPr lang="en-CA" sz="1000" dirty="0">
                <a:latin typeface="Arial"/>
                <a:ea typeface="Calibri"/>
                <a:cs typeface="Times New Roman"/>
              </a:rPr>
            </a:br>
            <a:r>
              <a:rPr lang="en-CA" sz="1000" dirty="0">
                <a:latin typeface="Arial"/>
                <a:ea typeface="Calibri"/>
                <a:cs typeface="Times New Roman"/>
              </a:rPr>
              <a:t>Office 365 configuration, you need to explore the Office 365 administrator interfaces. </a:t>
            </a:r>
          </a:p>
        </p:txBody>
      </p:sp>
      <p:sp>
        <p:nvSpPr>
          <p:cNvPr id="4" name="Slide Number Placeholder 3"/>
          <p:cNvSpPr>
            <a:spLocks noGrp="1"/>
          </p:cNvSpPr>
          <p:nvPr>
            <p:ph type="sldNum" sz="quarter" idx="10"/>
          </p:nvPr>
        </p:nvSpPr>
        <p:spPr/>
        <p:txBody>
          <a:bodyPr/>
          <a:lstStyle/>
          <a:p>
            <a:fld id="{B6D25EC0-70EB-4CB9-A8A0-D84B0C933960}" type="slidenum">
              <a:rPr lang="en-CA" smtClean="0"/>
              <a:t>33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651659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B6D25EC0-70EB-4CB9-A8A0-D84B0C933960}" type="slidenum">
              <a:rPr lang="en-CA" smtClean="0"/>
              <a:t>34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73706"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75426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1979712"/>
            <a:ext cx="6153912" cy="6796024"/>
          </a:xfrm>
        </p:spPr>
        <p:txBody>
          <a:bodyPr>
            <a:noAutofit/>
          </a:bodyPr>
          <a:lstStyle/>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Why is it important to specify the correct country when you set up an Office 365 account?</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It is important to specify the correct country because some facilities are restricted on a country-by-country basis, and you cannot change the country after you have set up the account.</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ports need to be open to ensure client communications with the Office 365 environment, and for what are those ports and protocols used?</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Times New Roman"/>
              </a:rPr>
              <a:t>The main port that must be open is 443 for encrypted web traffic.</a:t>
            </a:r>
            <a:endParaRPr lang="en-CA" sz="1000" dirty="0">
              <a:latin typeface="Arial"/>
              <a:ea typeface="Calibri"/>
              <a:cs typeface="Times New Roman"/>
            </a:endParaRPr>
          </a:p>
          <a:p>
            <a:pPr>
              <a:lnSpc>
                <a:spcPct val="115000"/>
              </a:lnSpc>
              <a:spcAft>
                <a:spcPts val="0"/>
              </a:spcAft>
            </a:pPr>
            <a:r>
              <a:rPr lang="en-US" sz="1000" dirty="0">
                <a:solidFill>
                  <a:srgbClr val="000000"/>
                </a:solidFill>
                <a:latin typeface="Arial"/>
                <a:ea typeface="Times New Roman"/>
                <a:cs typeface="Times New Roman"/>
              </a:rPr>
              <a:t> </a:t>
            </a:r>
            <a:endParaRPr lang="en-CA" sz="1000" dirty="0">
              <a:latin typeface="Arial"/>
              <a:ea typeface="Calibri"/>
              <a:cs typeface="Times New Roman"/>
            </a:endParaRPr>
          </a:p>
          <a:p>
            <a:pPr>
              <a:lnSpc>
                <a:spcPct val="115000"/>
              </a:lnSpc>
              <a:spcAft>
                <a:spcPts val="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25EC0-70EB-4CB9-A8A0-D84B0C933960}" type="slidenum">
              <a:rPr lang="en-CA" smtClean="0"/>
              <a:t>35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62689"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graphicFrame>
        <p:nvGraphicFramePr>
          <p:cNvPr id="8" name="Table 7"/>
          <p:cNvGraphicFramePr>
            <a:graphicFrameLocks noGrp="1"/>
          </p:cNvGraphicFramePr>
          <p:nvPr>
            <p:extLst>
              <p:ext uri="{D42A27DB-BD31-4B8C-83A1-F6EECF244321}">
                <p14:modId xmlns:p14="http://schemas.microsoft.com/office/powerpoint/2010/main" val="2284919482"/>
              </p:ext>
            </p:extLst>
          </p:nvPr>
        </p:nvGraphicFramePr>
        <p:xfrm>
          <a:off x="332656" y="4788024"/>
          <a:ext cx="6120680" cy="4030980"/>
        </p:xfrm>
        <a:graphic>
          <a:graphicData uri="http://schemas.openxmlformats.org/drawingml/2006/table">
            <a:tbl>
              <a:tblPr firstRow="1" firstCol="1" bandRow="1">
                <a:tableStyleId>{5940675A-B579-460E-94D1-54222C63F5DA}</a:tableStyleId>
              </a:tblPr>
              <a:tblGrid>
                <a:gridCol w="1512168">
                  <a:extLst>
                    <a:ext uri="{9D8B030D-6E8A-4147-A177-3AD203B41FA5}">
                      <a16:colId xmlns:a16="http://schemas.microsoft.com/office/drawing/2014/main" val="20000"/>
                    </a:ext>
                  </a:extLst>
                </a:gridCol>
                <a:gridCol w="4608512">
                  <a:extLst>
                    <a:ext uri="{9D8B030D-6E8A-4147-A177-3AD203B41FA5}">
                      <a16:colId xmlns:a16="http://schemas.microsoft.com/office/drawing/2014/main" val="20001"/>
                    </a:ext>
                  </a:extLst>
                </a:gridCol>
              </a:tblGrid>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Protocol /Port</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Usage</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TCP 443</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Office 365 My Company Portal</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Outlook 2010 and Office Outlook 2007</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Microsoft Entourage 2008 for Mac Exchange Web Services/Outlook for </a:t>
                      </a:r>
                      <a:br>
                        <a:rPr lang="en-US" sz="1000" dirty="0">
                          <a:effectLst/>
                          <a:latin typeface="Arial" panose="020B0604020202020204" pitchFamily="34" charset="0"/>
                          <a:cs typeface="Arial" panose="020B0604020202020204" pitchFamily="34" charset="0"/>
                        </a:rPr>
                      </a:br>
                      <a:r>
                        <a:rPr lang="en-US" sz="1000" dirty="0">
                          <a:effectLst/>
                          <a:latin typeface="Arial" panose="020B0604020202020204" pitchFamily="34" charset="0"/>
                          <a:cs typeface="Arial" panose="020B0604020202020204" pitchFamily="34" charset="0"/>
                        </a:rPr>
                        <a:t>Mac 2011</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Outlook Web App</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SharePoint Online</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PSOM/TLS 443</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Skype for Business Online (outbound data sharing sessions)</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STUN/TCP 443</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Skype for Business Online (outbound audio, video, and application sharing sessions)</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TCP 10106***</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Connects to xsi.outlook.com for Outlook Web App (not essential)</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TCP 995</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POP3(S)</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5"/>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TCP 587</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SMTP(S) Relay with POP3</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6"/>
                  </a:ext>
                </a:extLst>
              </a:tr>
              <a:tr h="201136">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STUN/UDP 3478</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Skype for Business Online (outbound audio and video sessions)</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7"/>
                  </a:ext>
                </a:extLst>
              </a:tr>
              <a:tr h="225578">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TCP 5223</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Skype for Business mobile client push notifications</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8"/>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RTP/UDP 50000-50019</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Outbound Skype for Business (outbound audio sessions)</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9"/>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RTP/UDP 50020-50039</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Outbound Skype for Business (outbound video sessions)</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10"/>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TCP 50040-50059</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Outbound Skype for Business Application sharing and file transfer</a:t>
                      </a:r>
                      <a:endParaRPr lang="en-CA" sz="1000" dirty="0">
                        <a:effectLst/>
                        <a:latin typeface="Arial" panose="020B0604020202020204" pitchFamily="34" charset="0"/>
                        <a:cs typeface="Arial" panose="020B0604020202020204" pitchFamily="34" charset="0"/>
                      </a:endParaRPr>
                    </a:p>
                    <a:p>
                      <a:pPr>
                        <a:lnSpc>
                          <a:spcPct val="115000"/>
                        </a:lnSpc>
                        <a:spcAft>
                          <a:spcPts val="0"/>
                        </a:spcAft>
                      </a:pP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26433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Quickly run through the final points to conclude this module.</a:t>
            </a:r>
          </a:p>
          <a:p>
            <a:pPr>
              <a:lnSpc>
                <a:spcPct val="115000"/>
              </a:lnSpc>
              <a:spcAft>
                <a:spcPts val="1000"/>
              </a:spcAft>
            </a:pPr>
            <a:r>
              <a:rPr lang="en-CA" sz="1000" b="1" dirty="0">
                <a:latin typeface="Arial"/>
                <a:ea typeface="Calibri"/>
                <a:cs typeface="Times New Roman"/>
              </a:rPr>
              <a:t>Best Practice </a:t>
            </a:r>
          </a:p>
          <a:p>
            <a:pPr>
              <a:lnSpc>
                <a:spcPct val="115000"/>
              </a:lnSpc>
              <a:spcAft>
                <a:spcPts val="1000"/>
              </a:spcAft>
            </a:pPr>
            <a:r>
              <a:rPr lang="en-CA" sz="1000" dirty="0">
                <a:latin typeface="Arial"/>
                <a:ea typeface="Calibri"/>
                <a:cs typeface="Times New Roman"/>
              </a:rPr>
              <a:t>Best practices for this stage of the Office 365 deployment process are:</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Ensure that you understand the organization’s need for Office 365.</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Identify any in-house services that are not going to transition to Office 365.</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Recruit the right people to be pilot users.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Check that you have suitable infrastructure to support a connection to Office 365.</a:t>
            </a:r>
            <a:endParaRPr lang="en-CA" sz="1000" dirty="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Review Question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If you are selected to lead the pilot at A. Datum Corporation, what personal qualities, skills, and experience would you need to demonstrate to maximize the probability of the organization moving to Office 365?</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Times New Roman"/>
              </a:rPr>
              <a:t>If time permits, facilitate the discussion. The following qualities will be useful:</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Professional appearance</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Confidence</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Technical knowledge</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Listening skills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Effective note-taking</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Experience of chairing meetings</a:t>
            </a:r>
            <a:endParaRPr lang="en-CA" sz="1000" dirty="0">
              <a:effectLst/>
              <a:latin typeface="Arial"/>
              <a:ea typeface="Times New Roman"/>
              <a:cs typeface="Times New Roman"/>
            </a:endParaRPr>
          </a:p>
          <a:p>
            <a:pPr>
              <a:lnSpc>
                <a:spcPct val="115000"/>
              </a:lnSpc>
              <a:spcAft>
                <a:spcPts val="1000"/>
              </a:spcAft>
            </a:pPr>
            <a:r>
              <a:rPr lang="en-CA" sz="1000" dirty="0">
                <a:solidFill>
                  <a:srgbClr val="000000"/>
                </a:solidFill>
                <a:latin typeface="Arial"/>
                <a:ea typeface="Calibri"/>
                <a:cs typeface="Times New Roman"/>
              </a:rPr>
              <a:t>All of these qualities, skills, and experience will help ensure that the organization has confidence in your ability to deliver the pilot and then move the organization to Office 365.</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25EC0-70EB-4CB9-A8A0-D84B0C933960}" type="slidenum">
              <a:rPr lang="en-CA" smtClean="0"/>
              <a:t>36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9574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23781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The students should already know most of this information. Do not belabor the point; just ensure that they all have a common understanding of the services in Office 365. Highlight the link to the service descriptions for the latest version of Office 365.</a:t>
            </a:r>
          </a:p>
        </p:txBody>
      </p:sp>
      <p:sp>
        <p:nvSpPr>
          <p:cNvPr id="4" name="Slide Number Placeholder 3"/>
          <p:cNvSpPr>
            <a:spLocks noGrp="1"/>
          </p:cNvSpPr>
          <p:nvPr>
            <p:ph type="sldNum" sz="quarter" idx="10"/>
          </p:nvPr>
        </p:nvSpPr>
        <p:spPr/>
        <p:txBody>
          <a:bodyPr/>
          <a:lstStyle/>
          <a:p>
            <a:fld id="{B6D25EC0-70EB-4CB9-A8A0-D84B0C933960}"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354498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Call out the various optional subscriptions for Office 365 and highlight that Project is a more fully-featured service than Visio, which is still a desktop application. Students should know that with Project Online, large global organizations can perform portfolio planning, involving multiple projects simultaneously in numerous time zones. Emphasize that this course does not address Microsoft Dynamics CRM further.</a:t>
            </a:r>
          </a:p>
        </p:txBody>
      </p:sp>
      <p:sp>
        <p:nvSpPr>
          <p:cNvPr id="4" name="Slide Number Placeholder 3"/>
          <p:cNvSpPr>
            <a:spLocks noGrp="1"/>
          </p:cNvSpPr>
          <p:nvPr>
            <p:ph type="sldNum" sz="quarter" idx="10"/>
          </p:nvPr>
        </p:nvSpPr>
        <p:spPr/>
        <p:txBody>
          <a:bodyPr/>
          <a:lstStyle/>
          <a:p>
            <a:fld id="{B6D25EC0-70EB-4CB9-A8A0-D84B0C933960}" type="slidenum">
              <a:rPr lang="en-CA" smtClean="0"/>
              <a:t>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84813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Office 365 Business subscriptions features, and provide information to students about the scenarios in which each subscription is useful. </a:t>
            </a:r>
          </a:p>
        </p:txBody>
      </p:sp>
      <p:sp>
        <p:nvSpPr>
          <p:cNvPr id="4" name="Slide Number Placeholder 3"/>
          <p:cNvSpPr>
            <a:spLocks noGrp="1"/>
          </p:cNvSpPr>
          <p:nvPr>
            <p:ph type="sldNum" sz="quarter" idx="10"/>
          </p:nvPr>
        </p:nvSpPr>
        <p:spPr/>
        <p:txBody>
          <a:bodyPr/>
          <a:lstStyle/>
          <a:p>
            <a:fld id="{B6D25EC0-70EB-4CB9-A8A0-D84B0C933960}"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50532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Office 365 Enterprise subscriptions features and provide information to students regarding the scenarios where each subscription might be used. </a:t>
            </a:r>
          </a:p>
        </p:txBody>
      </p:sp>
      <p:sp>
        <p:nvSpPr>
          <p:cNvPr id="4" name="Slide Number Placeholder 3"/>
          <p:cNvSpPr>
            <a:spLocks noGrp="1"/>
          </p:cNvSpPr>
          <p:nvPr>
            <p:ph type="sldNum" sz="quarter" idx="10"/>
          </p:nvPr>
        </p:nvSpPr>
        <p:spPr/>
        <p:txBody>
          <a:bodyPr/>
          <a:lstStyle/>
          <a:p>
            <a:fld id="{B6D25EC0-70EB-4CB9-A8A0-D84B0C933960}"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916887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Office 365 subscriptions for noncommercial organizations and provide information to students regarding the scenarios where each subscription is useful.</a:t>
            </a:r>
          </a:p>
        </p:txBody>
      </p:sp>
      <p:sp>
        <p:nvSpPr>
          <p:cNvPr id="4" name="Slide Number Placeholder 3"/>
          <p:cNvSpPr>
            <a:spLocks noGrp="1"/>
          </p:cNvSpPr>
          <p:nvPr>
            <p:ph type="sldNum" sz="quarter" idx="10"/>
          </p:nvPr>
        </p:nvSpPr>
        <p:spPr/>
        <p:txBody>
          <a:bodyPr/>
          <a:lstStyle/>
          <a:p>
            <a:fld id="{B6D25EC0-70EB-4CB9-A8A0-D84B0C933960}"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40968"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1507416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Elaborate to students the different questions they should consider when planning an Office 365 subscription.</a:t>
            </a:r>
          </a:p>
        </p:txBody>
      </p:sp>
      <p:sp>
        <p:nvSpPr>
          <p:cNvPr id="4" name="Slide Number Placeholder 3"/>
          <p:cNvSpPr>
            <a:spLocks noGrp="1"/>
          </p:cNvSpPr>
          <p:nvPr>
            <p:ph type="sldNum" sz="quarter" idx="10"/>
          </p:nvPr>
        </p:nvSpPr>
        <p:spPr/>
        <p:txBody>
          <a:bodyPr/>
          <a:lstStyle/>
          <a:p>
            <a:fld id="{B6D25EC0-70EB-4CB9-A8A0-D84B0C933960}" type="slidenum">
              <a:rPr lang="en-CA" smtClean="0"/>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117773"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Planning and provisioning Office 365</a:t>
            </a:r>
          </a:p>
        </p:txBody>
      </p:sp>
    </p:spTree>
    <p:extLst>
      <p:ext uri="{BB962C8B-B14F-4D97-AF65-F5344CB8AC3E}">
        <p14:creationId xmlns:p14="http://schemas.microsoft.com/office/powerpoint/2010/main" val="215267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2238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CA" dirty="0"/>
              <a:t>Module 1</a:t>
            </a:r>
          </a:p>
        </p:txBody>
      </p:sp>
      <p:sp>
        <p:nvSpPr>
          <p:cNvPr id="3" name="Subtitle 2"/>
          <p:cNvSpPr>
            <a:spLocks noGrp="1"/>
          </p:cNvSpPr>
          <p:nvPr>
            <p:ph type="subTitle" sz="quarter" idx="1"/>
          </p:nvPr>
        </p:nvSpPr>
        <p:spPr>
          <a:xfrm>
            <a:off x="3200400" y="2895600"/>
            <a:ext cx="5044008" cy="1103872"/>
          </a:xfrm>
        </p:spPr>
        <p:txBody>
          <a:bodyPr/>
          <a:lstStyle/>
          <a:p>
            <a:r>
              <a:rPr lang="en-CA" dirty="0"/>
              <a:t>Planning and provisioning Office 365
</a:t>
            </a:r>
          </a:p>
        </p:txBody>
      </p:sp>
    </p:spTree>
    <p:extLst>
      <p:ext uri="{BB962C8B-B14F-4D97-AF65-F5344CB8AC3E}">
        <p14:creationId xmlns:p14="http://schemas.microsoft.com/office/powerpoint/2010/main" val="335449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03906fb-1d26-4c1f-bcce-3afa8da01e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the Office 365 administrative portals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Office 365 administrative tools include:</a:t>
            </a:r>
          </a:p>
          <a:p>
            <a:r>
              <a:rPr lang="en-US" dirty="0"/>
              <a:t>Web-based administrative portals:</a:t>
            </a:r>
          </a:p>
          <a:p>
            <a:pPr lvl="1"/>
            <a:r>
              <a:rPr lang="en-US" dirty="0"/>
              <a:t>Office 365 admin center</a:t>
            </a:r>
          </a:p>
          <a:p>
            <a:pPr lvl="1"/>
            <a:r>
              <a:rPr lang="en-US" dirty="0"/>
              <a:t>Exchange admin center</a:t>
            </a:r>
          </a:p>
          <a:p>
            <a:pPr lvl="1"/>
            <a:r>
              <a:rPr lang="en-US" dirty="0"/>
              <a:t>Skype for Business admin center</a:t>
            </a:r>
          </a:p>
          <a:p>
            <a:pPr lvl="1"/>
            <a:r>
              <a:rPr lang="en-US" dirty="0"/>
              <a:t>SharePoint admin center</a:t>
            </a:r>
          </a:p>
          <a:p>
            <a:pPr lvl="1"/>
            <a:r>
              <a:rPr lang="en-US" dirty="0"/>
              <a:t>Compliance Center</a:t>
            </a:r>
          </a:p>
          <a:p>
            <a:r>
              <a:rPr lang="en-US" dirty="0"/>
              <a:t>Azure Active Directory module for Windows PowerShell</a:t>
            </a:r>
          </a:p>
        </p:txBody>
      </p:sp>
    </p:spTree>
    <p:extLst>
      <p:ext uri="{BB962C8B-B14F-4D97-AF65-F5344CB8AC3E}">
        <p14:creationId xmlns:p14="http://schemas.microsoft.com/office/powerpoint/2010/main" val="273340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3fd7e52a-d9da-4744-ab69-7a8695a61a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Discussion: How will you use Office 365 in your organization?</a:t>
            </a:r>
          </a:p>
        </p:txBody>
      </p:sp>
      <p:grpSp>
        <p:nvGrpSpPr>
          <p:cNvPr id="4" name="Group 3" descr="A group of users with a dialog bubble that contains the discussion question. A clock indicates that this discussion should take no longer than 15 minutes."/>
          <p:cNvGrpSpPr/>
          <p:nvPr/>
        </p:nvGrpSpPr>
        <p:grpSpPr>
          <a:xfrm>
            <a:off x="460374" y="1124744"/>
            <a:ext cx="8360097" cy="5544616"/>
            <a:chOff x="783771" y="1101012"/>
            <a:chExt cx="8154956" cy="5579706"/>
          </a:xfrm>
        </p:grpSpPr>
        <p:sp>
          <p:nvSpPr>
            <p:cNvPr id="5" name="Rectangle 4"/>
            <p:cNvSpPr/>
            <p:nvPr/>
          </p:nvSpPr>
          <p:spPr bwMode="auto">
            <a:xfrm>
              <a:off x="6662057" y="4683967"/>
              <a:ext cx="2276670" cy="1996751"/>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CA" b="0" dirty="0">
                  <a:latin typeface="Segoe UI" panose="020B0502040204020203" pitchFamily="34" charset="0"/>
                  <a:cs typeface="Segoe UI" panose="020B0502040204020203" pitchFamily="34" charset="0"/>
                </a:rPr>
                <a:t>15</a:t>
              </a: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minutes</a:t>
              </a:r>
            </a:p>
          </p:txBody>
        </p:sp>
        <p:sp>
          <p:nvSpPr>
            <p:cNvPr id="6" name="TextBox 10"/>
            <p:cNvSpPr txBox="1">
              <a:spLocks noChangeArrowheads="1"/>
            </p:cNvSpPr>
            <p:nvPr/>
          </p:nvSpPr>
          <p:spPr bwMode="auto">
            <a:xfrm>
              <a:off x="944401" y="1112325"/>
              <a:ext cx="7833695"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Clr>
                  <a:srgbClr val="0070C0"/>
                </a:buClr>
                <a:buFont typeface="Arial" panose="020B0604020202020204" pitchFamily="34" charset="0"/>
                <a:buChar char="•"/>
              </a:pPr>
              <a:r>
                <a:rPr lang="en-CA" sz="2400" b="0" dirty="0">
                  <a:latin typeface="Segoe UI" panose="020B0502040204020203" pitchFamily="34" charset="0"/>
                  <a:cs typeface="Segoe UI" panose="020B0502040204020203" pitchFamily="34" charset="0"/>
                </a:rPr>
                <a:t>What are your organization’s business requirements?</a:t>
              </a:r>
            </a:p>
            <a:p>
              <a:pPr marL="457200" indent="-457200">
                <a:buClr>
                  <a:srgbClr val="0070C0"/>
                </a:buClr>
                <a:buFont typeface="Arial" panose="020B0604020202020204" pitchFamily="34" charset="0"/>
                <a:buChar char="•"/>
              </a:pPr>
              <a:r>
                <a:rPr lang="en-CA" sz="2400" b="0" dirty="0">
                  <a:latin typeface="Segoe UI" panose="020B0502040204020203" pitchFamily="34" charset="0"/>
                  <a:cs typeface="Segoe UI" panose="020B0502040204020203" pitchFamily="34" charset="0"/>
                </a:rPr>
                <a:t>How will Office 365 meet your organization’s business requirements?</a:t>
              </a:r>
            </a:p>
            <a:p>
              <a:pPr marL="457200" indent="-457200">
                <a:buClr>
                  <a:srgbClr val="0070C0"/>
                </a:buClr>
                <a:buFont typeface="Arial" panose="020B0604020202020204" pitchFamily="34" charset="0"/>
                <a:buChar char="•"/>
              </a:pPr>
              <a:r>
                <a:rPr lang="en-CA" sz="2400" b="0" dirty="0">
                  <a:latin typeface="Segoe UI" panose="020B0502040204020203" pitchFamily="34" charset="0"/>
                  <a:cs typeface="Segoe UI" panose="020B0502040204020203" pitchFamily="34" charset="0"/>
                </a:rPr>
                <a:t>Which Office 365 subscription would be most suitable for your organization?</a:t>
              </a:r>
            </a:p>
          </p:txBody>
        </p:sp>
        <p:pic>
          <p:nvPicPr>
            <p:cNvPr id="7" name="Freeform 8"/>
            <p:cNvPicPr>
              <a:picLocks noChangeArrowheads="1"/>
            </p:cNvPicPr>
            <p:nvPr/>
          </p:nvPicPr>
          <p:blipFill>
            <a:blip r:embed="rId3" cstate="print">
              <a:extLst>
                <a:ext uri="{28A0092B-C50C-407E-A947-70E740481C1C}">
                  <a14:useLocalDpi xmlns:a14="http://schemas.microsoft.com/office/drawing/2010/main" val="0"/>
                </a:ext>
              </a:extLst>
            </a:blip>
            <a:srcRect t="-8333" b="-29723"/>
            <a:stretch>
              <a:fillRect/>
            </a:stretch>
          </p:blipFill>
          <p:spPr bwMode="auto">
            <a:xfrm>
              <a:off x="7301739" y="4990580"/>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Rectangular Callout 7"/>
            <p:cNvSpPr/>
            <p:nvPr/>
          </p:nvSpPr>
          <p:spPr bwMode="auto">
            <a:xfrm>
              <a:off x="783771" y="1101012"/>
              <a:ext cx="8154956" cy="1938616"/>
            </a:xfrm>
            <a:prstGeom prst="wedgeRectCallout">
              <a:avLst>
                <a:gd name="adj1" fmla="val -21594"/>
                <a:gd name="adj2" fmla="val 89583"/>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7042" y="3867165"/>
              <a:ext cx="2163822" cy="2335432"/>
            </a:xfrm>
            <a:prstGeom prst="rect">
              <a:avLst/>
            </a:prstGeom>
          </p:spPr>
        </p:pic>
        <p:pic>
          <p:nvPicPr>
            <p:cNvPr id="10" name="Picture 9"/>
            <p:cNvPicPr>
              <a:picLocks noChangeAspect="1"/>
            </p:cNvPicPr>
            <p:nvPr/>
          </p:nvPicPr>
          <p:blipFill>
            <a:blip r:embed="rId5"/>
            <a:stretch>
              <a:fillRect/>
            </a:stretch>
          </p:blipFill>
          <p:spPr>
            <a:xfrm>
              <a:off x="7369227" y="5467558"/>
              <a:ext cx="862329" cy="1075857"/>
            </a:xfrm>
            <a:prstGeom prst="rect">
              <a:avLst/>
            </a:prstGeom>
          </p:spPr>
        </p:pic>
      </p:grpSp>
    </p:spTree>
    <p:extLst>
      <p:ext uri="{BB962C8B-B14F-4D97-AF65-F5344CB8AC3E}">
        <p14:creationId xmlns:p14="http://schemas.microsoft.com/office/powerpoint/2010/main" val="244225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e4ff85e-5bff-4cb8-aecd-50eeec5b2f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Provisioning an Office 365 tenant</a:t>
            </a:r>
          </a:p>
        </p:txBody>
      </p:sp>
      <p:sp>
        <p:nvSpPr>
          <p:cNvPr id="3" name="Text Placeholder 2"/>
          <p:cNvSpPr>
            <a:spLocks noGrp="1"/>
          </p:cNvSpPr>
          <p:nvPr>
            <p:ph type="body" idx="1"/>
          </p:nvPr>
        </p:nvSpPr>
        <p:spPr/>
        <p:txBody>
          <a:bodyPr/>
          <a:lstStyle/>
          <a:p>
            <a:r>
              <a:rPr lang="en-CA" dirty="0"/>
              <a:t>Creating an Office 365 tenant
Office 365 tenant options
Planning for custom domains
Adding a custom domain for Office 365
Planning DNS zones for custom domains
Configuring DNS records for custom domains
Managing feature updates</a:t>
            </a:r>
          </a:p>
        </p:txBody>
      </p:sp>
    </p:spTree>
    <p:extLst>
      <p:ext uri="{BB962C8B-B14F-4D97-AF65-F5344CB8AC3E}">
        <p14:creationId xmlns:p14="http://schemas.microsoft.com/office/powerpoint/2010/main" val="157492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e81d154-3996-4561-9548-a4f742f4f4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an Office 365 tenant</a:t>
            </a:r>
          </a:p>
        </p:txBody>
      </p:sp>
      <p:grpSp>
        <p:nvGrpSpPr>
          <p:cNvPr id="4" name="Group 3" descr="Flowchart depicting the process of creating a tenant account for Office 365. The flowchart consists of five boxes connected with arrows. The top-left box depicts a user’s index finger on a tablet, to signify the user selecting a plan. The next box depicts an email and an identification card, to signify the user obtaining an external email account. The next box contains a keyboard, a browser window with a text bubble, and a mouse, to depict the user clicking a trial link. The next box contains a checklist, a browser with a shopping icon, and a credit card, to depict the user entering company details and purchasing the subscription. The next box contains a check mark, which denotes validation and completion of the sign-up process.&#10;&#10;"/>
          <p:cNvGrpSpPr/>
          <p:nvPr/>
        </p:nvGrpSpPr>
        <p:grpSpPr>
          <a:xfrm>
            <a:off x="824344" y="1175831"/>
            <a:ext cx="7912496" cy="5023792"/>
            <a:chOff x="979984" y="845096"/>
            <a:chExt cx="7912496" cy="5023792"/>
          </a:xfrm>
        </p:grpSpPr>
        <p:sp>
          <p:nvSpPr>
            <p:cNvPr id="5" name="Rectangle 4"/>
            <p:cNvSpPr/>
            <p:nvPr/>
          </p:nvSpPr>
          <p:spPr>
            <a:xfrm>
              <a:off x="979984" y="4437112"/>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Validate sign-up</a:t>
              </a:r>
            </a:p>
          </p:txBody>
        </p:sp>
        <p:sp>
          <p:nvSpPr>
            <p:cNvPr id="6" name="Rectangle 5"/>
            <p:cNvSpPr/>
            <p:nvPr/>
          </p:nvSpPr>
          <p:spPr>
            <a:xfrm>
              <a:off x="979984" y="845096"/>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Select plan</a:t>
              </a:r>
            </a:p>
          </p:txBody>
        </p:sp>
        <p:sp>
          <p:nvSpPr>
            <p:cNvPr id="7" name="Rectangle 6"/>
            <p:cNvSpPr/>
            <p:nvPr/>
          </p:nvSpPr>
          <p:spPr>
            <a:xfrm>
              <a:off x="4572000" y="4437112"/>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Enter company data</a:t>
              </a:r>
            </a:p>
          </p:txBody>
        </p:sp>
        <p:sp>
          <p:nvSpPr>
            <p:cNvPr id="8" name="Rectangle 7"/>
            <p:cNvSpPr/>
            <p:nvPr/>
          </p:nvSpPr>
          <p:spPr>
            <a:xfrm>
              <a:off x="6228184" y="2657694"/>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Click trial link</a:t>
              </a:r>
            </a:p>
          </p:txBody>
        </p:sp>
        <p:sp>
          <p:nvSpPr>
            <p:cNvPr id="9" name="Rectangle 8"/>
            <p:cNvSpPr/>
            <p:nvPr/>
          </p:nvSpPr>
          <p:spPr>
            <a:xfrm>
              <a:off x="4572000" y="845096"/>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Obtain external email account</a:t>
              </a:r>
            </a:p>
          </p:txBody>
        </p:sp>
        <p:grpSp>
          <p:nvGrpSpPr>
            <p:cNvPr id="10" name="Group 9"/>
            <p:cNvGrpSpPr>
              <a:grpSpLocks noChangeAspect="1"/>
            </p:cNvGrpSpPr>
            <p:nvPr/>
          </p:nvGrpSpPr>
          <p:grpSpPr>
            <a:xfrm>
              <a:off x="1707588" y="908720"/>
              <a:ext cx="1209087" cy="909039"/>
              <a:chOff x="7933210" y="3135330"/>
              <a:chExt cx="2345149" cy="1763175"/>
            </a:xfrm>
          </p:grpSpPr>
          <p:grpSp>
            <p:nvGrpSpPr>
              <p:cNvPr id="72" name="Group 71"/>
              <p:cNvGrpSpPr>
                <a:grpSpLocks noChangeAspect="1"/>
              </p:cNvGrpSpPr>
              <p:nvPr/>
            </p:nvGrpSpPr>
            <p:grpSpPr bwMode="auto">
              <a:xfrm>
                <a:off x="7933210" y="3135330"/>
                <a:ext cx="2345149" cy="1763175"/>
                <a:chOff x="4201" y="956"/>
                <a:chExt cx="1495" cy="1124"/>
              </a:xfrm>
            </p:grpSpPr>
            <p:sp>
              <p:nvSpPr>
                <p:cNvPr id="78" name="AutoShape 3"/>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9" name="Freeform 78"/>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0" name="Freeform 79"/>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1" name="Freeform 80"/>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2" name="Freeform 81"/>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3" name="Freeform 82"/>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4" name="Freeform 83"/>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5" name="Freeform 84"/>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6" name="Freeform 85"/>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7" name="Freeform 86"/>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nvGrpSpPr>
              <p:cNvPr id="73" name="Group 72"/>
              <p:cNvGrpSpPr>
                <a:grpSpLocks noChangeAspect="1"/>
              </p:cNvGrpSpPr>
              <p:nvPr/>
            </p:nvGrpSpPr>
            <p:grpSpPr bwMode="auto">
              <a:xfrm rot="19983730">
                <a:off x="9347937" y="3641850"/>
                <a:ext cx="610543" cy="1064878"/>
                <a:chOff x="5645" y="2524"/>
                <a:chExt cx="598" cy="1043"/>
              </a:xfrm>
            </p:grpSpPr>
            <p:sp>
              <p:nvSpPr>
                <p:cNvPr id="74" name="AutoShape 15"/>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5" name="Oval 74"/>
                <p:cNvSpPr>
                  <a:spLocks noChangeArrowheads="1"/>
                </p:cNvSpPr>
                <p:nvPr/>
              </p:nvSpPr>
              <p:spPr bwMode="auto">
                <a:xfrm>
                  <a:off x="5737" y="2606"/>
                  <a:ext cx="212" cy="211"/>
                </a:xfrm>
                <a:prstGeom prst="ellipse">
                  <a:avLst/>
                </a:prstGeom>
                <a:noFill/>
                <a:ln w="19050" cap="flat">
                  <a:solidFill>
                    <a:srgbClr val="FFFF0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6" name="Oval 75"/>
                <p:cNvSpPr>
                  <a:spLocks noChangeArrowheads="1"/>
                </p:cNvSpPr>
                <p:nvPr/>
              </p:nvSpPr>
              <p:spPr bwMode="auto">
                <a:xfrm>
                  <a:off x="5664" y="2533"/>
                  <a:ext cx="360" cy="358"/>
                </a:xfrm>
                <a:prstGeom prst="ellipse">
                  <a:avLst/>
                </a:prstGeom>
                <a:noFill/>
                <a:ln w="19050" cap="flat">
                  <a:solidFill>
                    <a:srgbClr val="FFFF0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7" name="Freeform 76"/>
                <p:cNvSpPr>
                  <a:spLocks/>
                </p:cNvSpPr>
                <p:nvPr/>
              </p:nvSpPr>
              <p:spPr bwMode="auto">
                <a:xfrm>
                  <a:off x="5645" y="2659"/>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grpSp>
          <p:nvGrpSpPr>
            <p:cNvPr id="11" name="Group 10"/>
            <p:cNvGrpSpPr>
              <a:grpSpLocks noChangeAspect="1"/>
            </p:cNvGrpSpPr>
            <p:nvPr/>
          </p:nvGrpSpPr>
          <p:grpSpPr>
            <a:xfrm>
              <a:off x="4909810" y="986521"/>
              <a:ext cx="892440" cy="596232"/>
              <a:chOff x="8626310" y="4659065"/>
              <a:chExt cx="2289505" cy="1276597"/>
            </a:xfrm>
            <a:solidFill>
              <a:sysClr val="window" lastClr="FFFFFF">
                <a:lumMod val="85000"/>
              </a:sysClr>
            </a:solidFill>
          </p:grpSpPr>
          <p:sp>
            <p:nvSpPr>
              <p:cNvPr id="70" name="Rectangle 69"/>
              <p:cNvSpPr/>
              <p:nvPr/>
            </p:nvSpPr>
            <p:spPr bwMode="auto">
              <a:xfrm>
                <a:off x="8626310" y="4659065"/>
                <a:ext cx="2289505" cy="1276597"/>
              </a:xfrm>
              <a:prstGeom prst="rect">
                <a:avLst/>
              </a:prstGeom>
              <a:solidFill>
                <a:srgbClr val="FFE265"/>
              </a:solidFill>
              <a:ln w="571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60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1" name="Isosceles Triangle 70"/>
              <p:cNvSpPr/>
              <p:nvPr/>
            </p:nvSpPr>
            <p:spPr bwMode="auto">
              <a:xfrm rot="10800000">
                <a:off x="8626310" y="4659065"/>
                <a:ext cx="2289505" cy="902668"/>
              </a:xfrm>
              <a:prstGeom prst="triangle">
                <a:avLst>
                  <a:gd name="adj" fmla="val 47983"/>
                </a:avLst>
              </a:prstGeom>
              <a:solidFill>
                <a:srgbClr val="FFB900"/>
              </a:solidFill>
              <a:ln w="571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12" name="Group 11"/>
            <p:cNvGrpSpPr>
              <a:grpSpLocks noChangeAspect="1"/>
            </p:cNvGrpSpPr>
            <p:nvPr/>
          </p:nvGrpSpPr>
          <p:grpSpPr>
            <a:xfrm>
              <a:off x="1907351" y="4550839"/>
              <a:ext cx="903378" cy="903378"/>
              <a:chOff x="9659407" y="1948784"/>
              <a:chExt cx="1371600" cy="1371600"/>
            </a:xfrm>
          </p:grpSpPr>
          <p:sp>
            <p:nvSpPr>
              <p:cNvPr id="68" name="Oval 6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pic>
            <p:nvPicPr>
              <p:cNvPr id="69" name="Picture 6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13" name="Group 12"/>
            <p:cNvGrpSpPr>
              <a:grpSpLocks noChangeAspect="1"/>
            </p:cNvGrpSpPr>
            <p:nvPr/>
          </p:nvGrpSpPr>
          <p:grpSpPr>
            <a:xfrm>
              <a:off x="7123573" y="2746466"/>
              <a:ext cx="873517" cy="681416"/>
              <a:chOff x="1507436" y="1799127"/>
              <a:chExt cx="3681068" cy="2752580"/>
            </a:xfrm>
          </p:grpSpPr>
          <p:sp>
            <p:nvSpPr>
              <p:cNvPr id="61" name="Rectangle 60"/>
              <p:cNvSpPr/>
              <p:nvPr/>
            </p:nvSpPr>
            <p:spPr bwMode="auto">
              <a:xfrm>
                <a:off x="1507436" y="1808507"/>
                <a:ext cx="3657600" cy="2743200"/>
              </a:xfrm>
              <a:prstGeom prst="rect">
                <a:avLst/>
              </a:prstGeom>
              <a:solidFill>
                <a:sysClr val="window" lastClr="FFFFFF"/>
              </a:solidFill>
              <a:ln w="19050" cap="flat" cmpd="sng" algn="ctr">
                <a:solidFill>
                  <a:srgbClr val="0072C6"/>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2" name="Rectangle 61"/>
              <p:cNvSpPr/>
              <p:nvPr/>
            </p:nvSpPr>
            <p:spPr bwMode="auto">
              <a:xfrm>
                <a:off x="1507436" y="1799127"/>
                <a:ext cx="3681068" cy="457200"/>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3" name="Rectangle 62"/>
              <p:cNvSpPr/>
              <p:nvPr/>
            </p:nvSpPr>
            <p:spPr bwMode="auto">
              <a:xfrm>
                <a:off x="4022473" y="1999656"/>
                <a:ext cx="182880" cy="137160"/>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4" name="Isosceles Triangle 63"/>
              <p:cNvSpPr/>
              <p:nvPr/>
            </p:nvSpPr>
            <p:spPr bwMode="auto">
              <a:xfrm>
                <a:off x="3963592" y="1875760"/>
                <a:ext cx="300643" cy="151967"/>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5" name="Rectangle 64"/>
              <p:cNvSpPr/>
              <p:nvPr/>
            </p:nvSpPr>
            <p:spPr bwMode="auto">
              <a:xfrm>
                <a:off x="4079873" y="2034112"/>
                <a:ext cx="45719" cy="102704"/>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6" name="Freeform 65"/>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7" name="5-Point Star 66"/>
              <p:cNvSpPr/>
              <p:nvPr/>
            </p:nvSpPr>
            <p:spPr bwMode="auto">
              <a:xfrm>
                <a:off x="4384515" y="1879724"/>
                <a:ext cx="304800" cy="268792"/>
              </a:xfrm>
              <a:prstGeom prst="star5">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sp>
          <p:nvSpPr>
            <p:cNvPr id="14" name="Freeform 13"/>
            <p:cNvSpPr>
              <a:spLocks noChangeAspect="1"/>
            </p:cNvSpPr>
            <p:nvPr/>
          </p:nvSpPr>
          <p:spPr bwMode="black">
            <a:xfrm>
              <a:off x="7397642" y="2912806"/>
              <a:ext cx="351058" cy="351057"/>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a:cs typeface="+mn-cs"/>
              </a:endParaRPr>
            </a:p>
          </p:txBody>
        </p:sp>
        <p:grpSp>
          <p:nvGrpSpPr>
            <p:cNvPr id="15" name="Group 14"/>
            <p:cNvGrpSpPr/>
            <p:nvPr/>
          </p:nvGrpSpPr>
          <p:grpSpPr>
            <a:xfrm>
              <a:off x="5137524" y="4545076"/>
              <a:ext cx="1493384" cy="988152"/>
              <a:chOff x="5137524" y="4545076"/>
              <a:chExt cx="1493384" cy="988152"/>
            </a:xfrm>
          </p:grpSpPr>
          <p:grpSp>
            <p:nvGrpSpPr>
              <p:cNvPr id="34" name="Group 33"/>
              <p:cNvGrpSpPr>
                <a:grpSpLocks noChangeAspect="1"/>
              </p:cNvGrpSpPr>
              <p:nvPr/>
            </p:nvGrpSpPr>
            <p:grpSpPr>
              <a:xfrm>
                <a:off x="5315482" y="4545076"/>
                <a:ext cx="1315426" cy="914565"/>
                <a:chOff x="8229277" y="4954684"/>
                <a:chExt cx="2401844" cy="1669911"/>
              </a:xfrm>
            </p:grpSpPr>
            <p:grpSp>
              <p:nvGrpSpPr>
                <p:cNvPr id="46" name="Group 45"/>
                <p:cNvGrpSpPr>
                  <a:grpSpLocks noChangeAspect="1"/>
                </p:cNvGrpSpPr>
                <p:nvPr/>
              </p:nvGrpSpPr>
              <p:grpSpPr>
                <a:xfrm>
                  <a:off x="8229277" y="4954684"/>
                  <a:ext cx="1810718" cy="1412511"/>
                  <a:chOff x="1507436" y="1799127"/>
                  <a:chExt cx="3681068" cy="2752580"/>
                </a:xfrm>
              </p:grpSpPr>
              <p:sp>
                <p:nvSpPr>
                  <p:cNvPr id="54" name="Rectangle 53"/>
                  <p:cNvSpPr/>
                  <p:nvPr/>
                </p:nvSpPr>
                <p:spPr bwMode="auto">
                  <a:xfrm>
                    <a:off x="1507436" y="1808507"/>
                    <a:ext cx="3657600" cy="2743200"/>
                  </a:xfrm>
                  <a:prstGeom prst="rect">
                    <a:avLst/>
                  </a:prstGeom>
                  <a:solidFill>
                    <a:sysClr val="window" lastClr="FFFFFF"/>
                  </a:solidFill>
                  <a:ln w="19050" cap="flat" cmpd="sng" algn="ctr">
                    <a:solidFill>
                      <a:srgbClr val="0072C6"/>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5" name="Rectangle 54"/>
                  <p:cNvSpPr/>
                  <p:nvPr/>
                </p:nvSpPr>
                <p:spPr bwMode="auto">
                  <a:xfrm>
                    <a:off x="1507436" y="1799127"/>
                    <a:ext cx="3681068" cy="457200"/>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6" name="Rectangle 55"/>
                  <p:cNvSpPr/>
                  <p:nvPr/>
                </p:nvSpPr>
                <p:spPr bwMode="auto">
                  <a:xfrm>
                    <a:off x="4022473" y="1999656"/>
                    <a:ext cx="182880" cy="137160"/>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7" name="Isosceles Triangle 56"/>
                  <p:cNvSpPr/>
                  <p:nvPr/>
                </p:nvSpPr>
                <p:spPr bwMode="auto">
                  <a:xfrm>
                    <a:off x="3963592" y="1875760"/>
                    <a:ext cx="300643" cy="151967"/>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8" name="Rectangle 57"/>
                  <p:cNvSpPr/>
                  <p:nvPr/>
                </p:nvSpPr>
                <p:spPr bwMode="auto">
                  <a:xfrm>
                    <a:off x="4079873" y="2034112"/>
                    <a:ext cx="45719" cy="102704"/>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9" name="Freeform 58"/>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0" name="5-Point Star 59"/>
                  <p:cNvSpPr/>
                  <p:nvPr/>
                </p:nvSpPr>
                <p:spPr bwMode="auto">
                  <a:xfrm>
                    <a:off x="4384515" y="1879724"/>
                    <a:ext cx="304800" cy="268792"/>
                  </a:xfrm>
                  <a:prstGeom prst="star5">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47" name="Group 46"/>
                <p:cNvGrpSpPr>
                  <a:grpSpLocks noChangeAspect="1"/>
                </p:cNvGrpSpPr>
                <p:nvPr/>
              </p:nvGrpSpPr>
              <p:grpSpPr bwMode="auto">
                <a:xfrm rot="800980">
                  <a:off x="9610358" y="5953082"/>
                  <a:ext cx="1020763" cy="671513"/>
                  <a:chOff x="6054" y="3750"/>
                  <a:chExt cx="643" cy="423"/>
                </a:xfrm>
              </p:grpSpPr>
              <p:sp>
                <p:nvSpPr>
                  <p:cNvPr id="49" name="AutoShape 3"/>
                  <p:cNvSpPr>
                    <a:spLocks noChangeAspect="1" noChangeArrowheads="1" noTextEdit="1"/>
                  </p:cNvSpPr>
                  <p:nvPr/>
                </p:nvSpPr>
                <p:spPr bwMode="auto">
                  <a:xfrm>
                    <a:off x="6054" y="3750"/>
                    <a:ext cx="64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0" name="Freeform 49"/>
                  <p:cNvSpPr>
                    <a:spLocks/>
                  </p:cNvSpPr>
                  <p:nvPr/>
                </p:nvSpPr>
                <p:spPr bwMode="auto">
                  <a:xfrm>
                    <a:off x="6054" y="3752"/>
                    <a:ext cx="641" cy="421"/>
                  </a:xfrm>
                  <a:custGeom>
                    <a:avLst/>
                    <a:gdLst>
                      <a:gd name="T0" fmla="*/ 275 w 275"/>
                      <a:gd name="T1" fmla="*/ 165 h 180"/>
                      <a:gd name="T2" fmla="*/ 260 w 275"/>
                      <a:gd name="T3" fmla="*/ 180 h 180"/>
                      <a:gd name="T4" fmla="*/ 15 w 275"/>
                      <a:gd name="T5" fmla="*/ 180 h 180"/>
                      <a:gd name="T6" fmla="*/ 0 w 275"/>
                      <a:gd name="T7" fmla="*/ 165 h 180"/>
                      <a:gd name="T8" fmla="*/ 0 w 275"/>
                      <a:gd name="T9" fmla="*/ 15 h 180"/>
                      <a:gd name="T10" fmla="*/ 15 w 275"/>
                      <a:gd name="T11" fmla="*/ 0 h 180"/>
                      <a:gd name="T12" fmla="*/ 260 w 275"/>
                      <a:gd name="T13" fmla="*/ 0 h 180"/>
                      <a:gd name="T14" fmla="*/ 275 w 275"/>
                      <a:gd name="T15" fmla="*/ 15 h 180"/>
                      <a:gd name="T16" fmla="*/ 275 w 275"/>
                      <a:gd name="T17" fmla="*/ 16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180">
                        <a:moveTo>
                          <a:pt x="275" y="165"/>
                        </a:moveTo>
                        <a:cubicBezTo>
                          <a:pt x="275" y="173"/>
                          <a:pt x="268" y="180"/>
                          <a:pt x="260" y="180"/>
                        </a:cubicBezTo>
                        <a:cubicBezTo>
                          <a:pt x="15" y="180"/>
                          <a:pt x="15" y="180"/>
                          <a:pt x="15" y="180"/>
                        </a:cubicBezTo>
                        <a:cubicBezTo>
                          <a:pt x="6" y="180"/>
                          <a:pt x="0" y="173"/>
                          <a:pt x="0" y="165"/>
                        </a:cubicBezTo>
                        <a:cubicBezTo>
                          <a:pt x="0" y="15"/>
                          <a:pt x="0" y="15"/>
                          <a:pt x="0" y="15"/>
                        </a:cubicBezTo>
                        <a:cubicBezTo>
                          <a:pt x="0" y="7"/>
                          <a:pt x="6" y="0"/>
                          <a:pt x="15" y="0"/>
                        </a:cubicBezTo>
                        <a:cubicBezTo>
                          <a:pt x="260" y="0"/>
                          <a:pt x="260" y="0"/>
                          <a:pt x="260" y="0"/>
                        </a:cubicBezTo>
                        <a:cubicBezTo>
                          <a:pt x="268" y="0"/>
                          <a:pt x="275" y="7"/>
                          <a:pt x="275" y="15"/>
                        </a:cubicBezTo>
                        <a:lnTo>
                          <a:pt x="275" y="16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1" name="Rectangle 50"/>
                  <p:cNvSpPr>
                    <a:spLocks noChangeArrowheads="1"/>
                  </p:cNvSpPr>
                  <p:nvPr/>
                </p:nvSpPr>
                <p:spPr bwMode="auto">
                  <a:xfrm>
                    <a:off x="6054" y="3827"/>
                    <a:ext cx="641" cy="6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2" name="Rectangle 51"/>
                  <p:cNvSpPr>
                    <a:spLocks noChangeArrowheads="1"/>
                  </p:cNvSpPr>
                  <p:nvPr/>
                </p:nvSpPr>
                <p:spPr bwMode="auto">
                  <a:xfrm>
                    <a:off x="6115" y="3963"/>
                    <a:ext cx="356"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3" name="Rectangle 52"/>
                  <p:cNvSpPr>
                    <a:spLocks noChangeArrowheads="1"/>
                  </p:cNvSpPr>
                  <p:nvPr/>
                </p:nvSpPr>
                <p:spPr bwMode="auto">
                  <a:xfrm>
                    <a:off x="6529" y="3963"/>
                    <a:ext cx="121"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sp>
              <p:nvSpPr>
                <p:cNvPr id="48" name="Freeform 47"/>
                <p:cNvSpPr>
                  <a:spLocks noChangeAspect="1" noEditPoints="1"/>
                </p:cNvSpPr>
                <p:nvPr/>
              </p:nvSpPr>
              <p:spPr bwMode="black">
                <a:xfrm>
                  <a:off x="8849105" y="5447973"/>
                  <a:ext cx="571061" cy="555447"/>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a:cs typeface="+mn-cs"/>
                  </a:endParaRPr>
                </a:p>
              </p:txBody>
            </p:sp>
          </p:grpSp>
          <p:grpSp>
            <p:nvGrpSpPr>
              <p:cNvPr id="35" name="Group 34"/>
              <p:cNvGrpSpPr>
                <a:grpSpLocks noChangeAspect="1"/>
              </p:cNvGrpSpPr>
              <p:nvPr/>
            </p:nvGrpSpPr>
            <p:grpSpPr>
              <a:xfrm>
                <a:off x="5137524" y="4981084"/>
                <a:ext cx="417543" cy="552144"/>
                <a:chOff x="6288223" y="5173652"/>
                <a:chExt cx="1204131" cy="1592301"/>
              </a:xfrm>
            </p:grpSpPr>
            <p:grpSp>
              <p:nvGrpSpPr>
                <p:cNvPr id="36" name="Group 35"/>
                <p:cNvGrpSpPr>
                  <a:grpSpLocks noChangeAspect="1"/>
                </p:cNvGrpSpPr>
                <p:nvPr/>
              </p:nvGrpSpPr>
              <p:grpSpPr>
                <a:xfrm>
                  <a:off x="6288223" y="5173652"/>
                  <a:ext cx="1204131" cy="1592301"/>
                  <a:chOff x="6288223" y="5173652"/>
                  <a:chExt cx="1204131" cy="1592301"/>
                </a:xfrm>
              </p:grpSpPr>
              <p:grpSp>
                <p:nvGrpSpPr>
                  <p:cNvPr id="38" name="Group 37"/>
                  <p:cNvGrpSpPr>
                    <a:grpSpLocks noChangeAspect="1"/>
                  </p:cNvGrpSpPr>
                  <p:nvPr/>
                </p:nvGrpSpPr>
                <p:grpSpPr bwMode="auto">
                  <a:xfrm>
                    <a:off x="6288223" y="5173652"/>
                    <a:ext cx="1204131" cy="1592301"/>
                    <a:chOff x="3915" y="2947"/>
                    <a:chExt cx="456" cy="603"/>
                  </a:xfrm>
                  <a:solidFill>
                    <a:srgbClr val="8064A2">
                      <a:lumMod val="20000"/>
                      <a:lumOff val="80000"/>
                    </a:srgbClr>
                  </a:solidFill>
                </p:grpSpPr>
                <p:sp>
                  <p:nvSpPr>
                    <p:cNvPr id="44" name="Freeform 43"/>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45" name="Freeform 44"/>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sp>
                <p:nvSpPr>
                  <p:cNvPr id="39" name="Flowchart: Process 38"/>
                  <p:cNvSpPr/>
                  <p:nvPr/>
                </p:nvSpPr>
                <p:spPr bwMode="auto">
                  <a:xfrm>
                    <a:off x="6474284" y="5632724"/>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0" name="Flowchart: Process 39"/>
                  <p:cNvSpPr/>
                  <p:nvPr/>
                </p:nvSpPr>
                <p:spPr bwMode="auto">
                  <a:xfrm>
                    <a:off x="6485587" y="5953259"/>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42" name="Flowchart: Process 41"/>
                  <p:cNvSpPr/>
                  <p:nvPr/>
                </p:nvSpPr>
                <p:spPr bwMode="auto">
                  <a:xfrm>
                    <a:off x="6485587" y="6245867"/>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grpSp>
          <p:nvGrpSpPr>
            <p:cNvPr id="16" name="Group 15"/>
            <p:cNvGrpSpPr>
              <a:grpSpLocks noChangeAspect="1"/>
            </p:cNvGrpSpPr>
            <p:nvPr/>
          </p:nvGrpSpPr>
          <p:grpSpPr bwMode="auto">
            <a:xfrm>
              <a:off x="6058165" y="979000"/>
              <a:ext cx="933169" cy="577792"/>
              <a:chOff x="6405" y="2444"/>
              <a:chExt cx="772" cy="478"/>
            </a:xfrm>
          </p:grpSpPr>
          <p:sp>
            <p:nvSpPr>
              <p:cNvPr id="23" name="AutoShape 3"/>
              <p:cNvSpPr>
                <a:spLocks noChangeAspect="1" noChangeArrowheads="1" noTextEdit="1"/>
              </p:cNvSpPr>
              <p:nvPr/>
            </p:nvSpPr>
            <p:spPr bwMode="auto">
              <a:xfrm>
                <a:off x="6409" y="2444"/>
                <a:ext cx="768"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24" name="Freeform 23"/>
              <p:cNvSpPr>
                <a:spLocks/>
              </p:cNvSpPr>
              <p:nvPr/>
            </p:nvSpPr>
            <p:spPr bwMode="auto">
              <a:xfrm>
                <a:off x="6405" y="2448"/>
                <a:ext cx="768" cy="474"/>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25" name="Rectangle 24"/>
              <p:cNvSpPr>
                <a:spLocks noChangeArrowheads="1"/>
              </p:cNvSpPr>
              <p:nvPr/>
            </p:nvSpPr>
            <p:spPr bwMode="auto">
              <a:xfrm>
                <a:off x="6489" y="2510"/>
                <a:ext cx="191"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26" name="Freeform 25"/>
              <p:cNvSpPr>
                <a:spLocks/>
              </p:cNvSpPr>
              <p:nvPr/>
            </p:nvSpPr>
            <p:spPr bwMode="auto">
              <a:xfrm>
                <a:off x="6768" y="2502"/>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27" name="Freeform 26"/>
              <p:cNvSpPr>
                <a:spLocks/>
              </p:cNvSpPr>
              <p:nvPr/>
            </p:nvSpPr>
            <p:spPr bwMode="auto">
              <a:xfrm>
                <a:off x="6768" y="2563"/>
                <a:ext cx="35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28" name="Freeform 27"/>
              <p:cNvSpPr>
                <a:spLocks/>
              </p:cNvSpPr>
              <p:nvPr/>
            </p:nvSpPr>
            <p:spPr bwMode="auto">
              <a:xfrm>
                <a:off x="6768" y="2671"/>
                <a:ext cx="352" cy="17"/>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29" name="Freeform 28"/>
              <p:cNvSpPr>
                <a:spLocks/>
              </p:cNvSpPr>
              <p:nvPr/>
            </p:nvSpPr>
            <p:spPr bwMode="auto">
              <a:xfrm>
                <a:off x="6768" y="2733"/>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0" name="Freeform 29"/>
              <p:cNvSpPr>
                <a:spLocks/>
              </p:cNvSpPr>
              <p:nvPr/>
            </p:nvSpPr>
            <p:spPr bwMode="auto">
              <a:xfrm>
                <a:off x="6482" y="2795"/>
                <a:ext cx="638" cy="15"/>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1" name="Freeform 30"/>
              <p:cNvSpPr>
                <a:spLocks/>
              </p:cNvSpPr>
              <p:nvPr/>
            </p:nvSpPr>
            <p:spPr bwMode="auto">
              <a:xfrm>
                <a:off x="6482" y="2852"/>
                <a:ext cx="638" cy="17"/>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2" name="Oval 31"/>
              <p:cNvSpPr>
                <a:spLocks noChangeArrowheads="1"/>
              </p:cNvSpPr>
              <p:nvPr/>
            </p:nvSpPr>
            <p:spPr bwMode="auto">
              <a:xfrm>
                <a:off x="6550" y="2556"/>
                <a:ext cx="69" cy="6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3" name="Freeform 32"/>
              <p:cNvSpPr>
                <a:spLocks/>
              </p:cNvSpPr>
              <p:nvPr/>
            </p:nvSpPr>
            <p:spPr bwMode="auto">
              <a:xfrm>
                <a:off x="6531" y="2641"/>
                <a:ext cx="107" cy="100"/>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pic>
          <p:nvPicPr>
            <p:cNvPr id="17" name="Picture 16"/>
            <p:cNvPicPr>
              <a:picLocks noChangeAspect="1"/>
            </p:cNvPicPr>
            <p:nvPr/>
          </p:nvPicPr>
          <p:blipFill>
            <a:blip r:embed="rId5"/>
            <a:stretch>
              <a:fillRect/>
            </a:stretch>
          </p:blipFill>
          <p:spPr>
            <a:xfrm>
              <a:off x="8100392" y="3029128"/>
              <a:ext cx="266940" cy="406766"/>
            </a:xfrm>
            <a:prstGeom prst="rect">
              <a:avLst/>
            </a:prstGeom>
          </p:spPr>
        </p:pic>
        <p:pic>
          <p:nvPicPr>
            <p:cNvPr id="18" name="Picture 17"/>
            <p:cNvPicPr>
              <a:picLocks noChangeAspect="1"/>
            </p:cNvPicPr>
            <p:nvPr/>
          </p:nvPicPr>
          <p:blipFill>
            <a:blip r:embed="rId6"/>
            <a:stretch>
              <a:fillRect/>
            </a:stretch>
          </p:blipFill>
          <p:spPr>
            <a:xfrm>
              <a:off x="6382961" y="3088335"/>
              <a:ext cx="643667" cy="355712"/>
            </a:xfrm>
            <a:prstGeom prst="rect">
              <a:avLst/>
            </a:prstGeom>
          </p:spPr>
        </p:pic>
        <p:cxnSp>
          <p:nvCxnSpPr>
            <p:cNvPr id="19" name="Straight Arrow Connector 18"/>
            <p:cNvCxnSpPr>
              <a:stCxn id="6" idx="3"/>
              <a:endCxn id="9" idx="1"/>
            </p:cNvCxnSpPr>
            <p:nvPr/>
          </p:nvCxnSpPr>
          <p:spPr>
            <a:xfrm>
              <a:off x="3644280" y="1560984"/>
              <a:ext cx="927720" cy="0"/>
            </a:xfrm>
            <a:prstGeom prst="straightConnector1">
              <a:avLst/>
            </a:prstGeom>
            <a:noFill/>
            <a:ln w="28575" cap="flat" cmpd="sng" algn="ctr">
              <a:solidFill>
                <a:srgbClr val="FF0000"/>
              </a:solidFill>
              <a:prstDash val="solid"/>
              <a:tailEnd type="arrow"/>
            </a:ln>
            <a:effectLst/>
          </p:spPr>
        </p:cxnSp>
        <p:cxnSp>
          <p:nvCxnSpPr>
            <p:cNvPr id="20" name="Straight Arrow Connector 19"/>
            <p:cNvCxnSpPr>
              <a:stCxn id="7" idx="1"/>
              <a:endCxn id="5" idx="3"/>
            </p:cNvCxnSpPr>
            <p:nvPr/>
          </p:nvCxnSpPr>
          <p:spPr>
            <a:xfrm flipH="1">
              <a:off x="3644280" y="5153000"/>
              <a:ext cx="927720" cy="0"/>
            </a:xfrm>
            <a:prstGeom prst="straightConnector1">
              <a:avLst/>
            </a:prstGeom>
            <a:noFill/>
            <a:ln w="28575" cap="flat" cmpd="sng" algn="ctr">
              <a:solidFill>
                <a:srgbClr val="FF0000"/>
              </a:solidFill>
              <a:prstDash val="solid"/>
              <a:tailEnd type="arrow"/>
            </a:ln>
            <a:effectLst/>
          </p:spPr>
        </p:cxnSp>
        <p:cxnSp>
          <p:nvCxnSpPr>
            <p:cNvPr id="21" name="Elbow Connector 20"/>
            <p:cNvCxnSpPr>
              <a:stCxn id="9" idx="3"/>
            </p:cNvCxnSpPr>
            <p:nvPr/>
          </p:nvCxnSpPr>
          <p:spPr>
            <a:xfrm>
              <a:off x="7236296" y="1560984"/>
              <a:ext cx="663547" cy="1096710"/>
            </a:xfrm>
            <a:prstGeom prst="bentConnector2">
              <a:avLst/>
            </a:prstGeom>
            <a:noFill/>
            <a:ln w="28575" cap="flat" cmpd="sng" algn="ctr">
              <a:solidFill>
                <a:srgbClr val="FF0000"/>
              </a:solidFill>
              <a:prstDash val="solid"/>
              <a:tailEnd type="arrow"/>
            </a:ln>
            <a:effectLst/>
          </p:spPr>
        </p:cxnSp>
        <p:cxnSp>
          <p:nvCxnSpPr>
            <p:cNvPr id="22" name="Elbow Connector 21"/>
            <p:cNvCxnSpPr>
              <a:endCxn id="7" idx="3"/>
            </p:cNvCxnSpPr>
            <p:nvPr/>
          </p:nvCxnSpPr>
          <p:spPr>
            <a:xfrm rot="5400000">
              <a:off x="7036304" y="4289462"/>
              <a:ext cx="1063530" cy="663546"/>
            </a:xfrm>
            <a:prstGeom prst="bentConnector2">
              <a:avLst/>
            </a:prstGeom>
            <a:noFill/>
            <a:ln w="28575" cap="flat" cmpd="sng" algn="ctr">
              <a:solidFill>
                <a:srgbClr val="FF0000"/>
              </a:solidFill>
              <a:prstDash val="solid"/>
              <a:tailEnd type="arrow"/>
            </a:ln>
            <a:effectLst/>
          </p:spPr>
        </p:cxnSp>
      </p:grpSp>
    </p:spTree>
    <p:extLst>
      <p:ext uri="{BB962C8B-B14F-4D97-AF65-F5344CB8AC3E}">
        <p14:creationId xmlns:p14="http://schemas.microsoft.com/office/powerpoint/2010/main" val="241879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a40a24e-be60-457a-861a-cbbdbeccbf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Office 365 tenant options</a:t>
            </a:r>
          </a:p>
        </p:txBody>
      </p:sp>
      <p:graphicFrame>
        <p:nvGraphicFramePr>
          <p:cNvPr id="4" name="Content Placeholder 1"/>
          <p:cNvGraphicFramePr>
            <a:graphicFrameLocks/>
          </p:cNvGraphicFramePr>
          <p:nvPr>
            <p:extLst>
              <p:ext uri="{D42A27DB-BD31-4B8C-83A1-F6EECF244321}">
                <p14:modId xmlns:p14="http://schemas.microsoft.com/office/powerpoint/2010/main" val="3438009492"/>
              </p:ext>
            </p:extLst>
          </p:nvPr>
        </p:nvGraphicFramePr>
        <p:xfrm>
          <a:off x="263473" y="1020763"/>
          <a:ext cx="8648052" cy="5603240"/>
        </p:xfrm>
        <a:graphic>
          <a:graphicData uri="http://schemas.openxmlformats.org/drawingml/2006/table">
            <a:tbl>
              <a:tblPr firstRow="1" bandRow="1">
                <a:tableStyleId>{5940675A-B579-460E-94D1-54222C63F5DA}</a:tableStyleId>
              </a:tblPr>
              <a:tblGrid>
                <a:gridCol w="2154263">
                  <a:extLst>
                    <a:ext uri="{9D8B030D-6E8A-4147-A177-3AD203B41FA5}">
                      <a16:colId xmlns:a16="http://schemas.microsoft.com/office/drawing/2014/main" val="20000"/>
                    </a:ext>
                  </a:extLst>
                </a:gridCol>
                <a:gridCol w="1747864">
                  <a:extLst>
                    <a:ext uri="{9D8B030D-6E8A-4147-A177-3AD203B41FA5}">
                      <a16:colId xmlns:a16="http://schemas.microsoft.com/office/drawing/2014/main" val="20001"/>
                    </a:ext>
                  </a:extLst>
                </a:gridCol>
                <a:gridCol w="1449989">
                  <a:extLst>
                    <a:ext uri="{9D8B030D-6E8A-4147-A177-3AD203B41FA5}">
                      <a16:colId xmlns:a16="http://schemas.microsoft.com/office/drawing/2014/main" val="20002"/>
                    </a:ext>
                  </a:extLst>
                </a:gridCol>
                <a:gridCol w="1300231">
                  <a:extLst>
                    <a:ext uri="{9D8B030D-6E8A-4147-A177-3AD203B41FA5}">
                      <a16:colId xmlns:a16="http://schemas.microsoft.com/office/drawing/2014/main" val="20003"/>
                    </a:ext>
                  </a:extLst>
                </a:gridCol>
                <a:gridCol w="1995705">
                  <a:extLst>
                    <a:ext uri="{9D8B030D-6E8A-4147-A177-3AD203B41FA5}">
                      <a16:colId xmlns:a16="http://schemas.microsoft.com/office/drawing/2014/main" val="20004"/>
                    </a:ext>
                  </a:extLst>
                </a:gridCol>
              </a:tblGrid>
              <a:tr h="370840">
                <a:tc>
                  <a:txBody>
                    <a:bodyPr/>
                    <a:lstStyle/>
                    <a:p>
                      <a:r>
                        <a:rPr lang="en-GB" b="1" dirty="0">
                          <a:latin typeface="Segoe UI" panose="020B0502040204020203" pitchFamily="34" charset="0"/>
                          <a:cs typeface="Segoe UI" panose="020B0502040204020203" pitchFamily="34" charset="0"/>
                        </a:rPr>
                        <a:t>Field</a:t>
                      </a:r>
                      <a:endParaRPr lang="en-US"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latin typeface="Segoe UI" panose="020B0502040204020203" pitchFamily="34" charset="0"/>
                          <a:cs typeface="Segoe UI" panose="020B0502040204020203" pitchFamily="34" charset="0"/>
                        </a:rPr>
                        <a:t>Value</a:t>
                      </a:r>
                      <a:endParaRPr lang="en-US"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latin typeface="Segoe UI" panose="020B0502040204020203" pitchFamily="34" charset="0"/>
                          <a:cs typeface="Segoe UI" panose="020B0502040204020203" pitchFamily="34" charset="0"/>
                        </a:rPr>
                        <a:t>Required?</a:t>
                      </a:r>
                      <a:endParaRPr lang="en-US"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latin typeface="Segoe UI" panose="020B0502040204020203" pitchFamily="34" charset="0"/>
                          <a:cs typeface="Segoe UI" panose="020B0502040204020203" pitchFamily="34" charset="0"/>
                        </a:rPr>
                        <a:t>Change</a:t>
                      </a:r>
                      <a:endParaRPr lang="en-US"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latin typeface="Segoe UI" panose="020B0502040204020203" pitchFamily="34" charset="0"/>
                          <a:cs typeface="Segoe UI" panose="020B0502040204020203" pitchFamily="34" charset="0"/>
                        </a:rPr>
                        <a:t>Type</a:t>
                      </a:r>
                      <a:endParaRPr lang="en-US"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GB" dirty="0">
                          <a:latin typeface="Segoe UI" panose="020B0502040204020203" pitchFamily="34" charset="0"/>
                          <a:cs typeface="Segoe UI" panose="020B0502040204020203" pitchFamily="34" charset="0"/>
                        </a:rPr>
                        <a:t>Country</a:t>
                      </a:r>
                      <a:r>
                        <a:rPr lang="en-GB" baseline="0" dirty="0">
                          <a:latin typeface="Segoe UI" panose="020B0502040204020203" pitchFamily="34" charset="0"/>
                          <a:cs typeface="Segoe UI" panose="020B0502040204020203" pitchFamily="34" charset="0"/>
                        </a:rPr>
                        <a:t>/Region</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Name</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No</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Drop-down list</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GB" dirty="0">
                          <a:latin typeface="Segoe UI" panose="020B0502040204020203" pitchFamily="34" charset="0"/>
                          <a:cs typeface="Segoe UI" panose="020B0502040204020203" pitchFamily="34" charset="0"/>
                        </a:rPr>
                        <a:t>First/Las</a:t>
                      </a:r>
                      <a:r>
                        <a:rPr lang="en-GB" baseline="0" dirty="0">
                          <a:latin typeface="Segoe UI" panose="020B0502040204020203" pitchFamily="34" charset="0"/>
                          <a:cs typeface="Segoe UI" panose="020B0502040204020203" pitchFamily="34" charset="0"/>
                        </a:rPr>
                        <a:t>t names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Tenant</a:t>
                      </a:r>
                      <a:r>
                        <a:rPr lang="en-GB" baseline="0" dirty="0">
                          <a:latin typeface="Segoe UI" panose="020B0502040204020203" pitchFamily="34" charset="0"/>
                          <a:cs typeface="Segoe UI" panose="020B0502040204020203" pitchFamily="34" charset="0"/>
                        </a:rPr>
                        <a:t> admin</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Text</a:t>
                      </a:r>
                      <a:r>
                        <a:rPr lang="en-GB" baseline="0" dirty="0">
                          <a:latin typeface="Segoe UI" panose="020B0502040204020203" pitchFamily="34" charset="0"/>
                          <a:cs typeface="Segoe UI" panose="020B0502040204020203" pitchFamily="34" charset="0"/>
                        </a:rPr>
                        <a:t> field, 50-character limit</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GB" dirty="0">
                          <a:latin typeface="Segoe UI" panose="020B0502040204020203" pitchFamily="34" charset="0"/>
                          <a:cs typeface="Segoe UI" panose="020B0502040204020203" pitchFamily="34" charset="0"/>
                        </a:rPr>
                        <a:t>Email</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Tenant</a:t>
                      </a:r>
                      <a:r>
                        <a:rPr lang="en-GB" baseline="0" dirty="0">
                          <a:latin typeface="Segoe UI" panose="020B0502040204020203" pitchFamily="34" charset="0"/>
                          <a:cs typeface="Segoe UI" panose="020B0502040204020203" pitchFamily="34" charset="0"/>
                        </a:rPr>
                        <a:t> admin email</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Text field</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GB" dirty="0">
                          <a:latin typeface="Segoe UI" panose="020B0502040204020203" pitchFamily="34" charset="0"/>
                          <a:cs typeface="Segoe UI" panose="020B0502040204020203" pitchFamily="34" charset="0"/>
                        </a:rPr>
                        <a:t>Address 1</a:t>
                      </a:r>
                      <a:br>
                        <a:rPr lang="en-GB" dirty="0">
                          <a:latin typeface="Segoe UI" panose="020B0502040204020203" pitchFamily="34" charset="0"/>
                          <a:cs typeface="Segoe UI" panose="020B0502040204020203" pitchFamily="34" charset="0"/>
                        </a:rPr>
                      </a:br>
                      <a:r>
                        <a:rPr lang="en-GB" dirty="0">
                          <a:latin typeface="Segoe UI" panose="020B0502040204020203" pitchFamily="34" charset="0"/>
                          <a:cs typeface="Segoe UI" panose="020B0502040204020203" pitchFamily="34" charset="0"/>
                        </a:rPr>
                        <a:t>Address</a:t>
                      </a:r>
                      <a:r>
                        <a:rPr lang="en-GB" baseline="0" dirty="0">
                          <a:latin typeface="Segoe UI" panose="020B0502040204020203" pitchFamily="34" charset="0"/>
                          <a:cs typeface="Segoe UI" panose="020B0502040204020203" pitchFamily="34" charset="0"/>
                        </a:rPr>
                        <a:t> 2</a:t>
                      </a:r>
                      <a:br>
                        <a:rPr lang="en-GB" baseline="0" dirty="0">
                          <a:latin typeface="Segoe UI" panose="020B0502040204020203" pitchFamily="34" charset="0"/>
                          <a:cs typeface="Segoe UI" panose="020B0502040204020203" pitchFamily="34" charset="0"/>
                        </a:rPr>
                      </a:br>
                      <a:r>
                        <a:rPr lang="en-GB" baseline="0" dirty="0">
                          <a:latin typeface="Segoe UI" panose="020B0502040204020203" pitchFamily="34" charset="0"/>
                          <a:cs typeface="Segoe UI" panose="020B0502040204020203" pitchFamily="34" charset="0"/>
                        </a:rPr>
                        <a:t>Address 3</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Tenant address info</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br>
                        <a:rPr lang="en-GB" dirty="0">
                          <a:latin typeface="Segoe UI" panose="020B0502040204020203" pitchFamily="34" charset="0"/>
                          <a:cs typeface="Segoe UI" panose="020B0502040204020203" pitchFamily="34" charset="0"/>
                        </a:rPr>
                      </a:br>
                      <a:r>
                        <a:rPr lang="en-GB" dirty="0">
                          <a:latin typeface="Segoe UI" panose="020B0502040204020203" pitchFamily="34" charset="0"/>
                          <a:cs typeface="Segoe UI" panose="020B0502040204020203" pitchFamily="34" charset="0"/>
                        </a:rPr>
                        <a:t>No</a:t>
                      </a:r>
                      <a:br>
                        <a:rPr lang="en-GB" dirty="0">
                          <a:latin typeface="Segoe UI" panose="020B0502040204020203" pitchFamily="34" charset="0"/>
                          <a:cs typeface="Segoe UI" panose="020B0502040204020203" pitchFamily="34" charset="0"/>
                        </a:rPr>
                      </a:br>
                      <a:r>
                        <a:rPr lang="en-GB" dirty="0">
                          <a:latin typeface="Segoe UI" panose="020B0502040204020203" pitchFamily="34" charset="0"/>
                          <a:cs typeface="Segoe UI" panose="020B0502040204020203" pitchFamily="34" charset="0"/>
                        </a:rPr>
                        <a:t>No</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br>
                        <a:rPr lang="en-GB" dirty="0">
                          <a:latin typeface="Segoe UI" panose="020B0502040204020203" pitchFamily="34" charset="0"/>
                          <a:cs typeface="Segoe UI" panose="020B0502040204020203" pitchFamily="34" charset="0"/>
                        </a:rPr>
                      </a:br>
                      <a:r>
                        <a:rPr lang="en-GB" dirty="0">
                          <a:latin typeface="Segoe UI" panose="020B0502040204020203" pitchFamily="34" charset="0"/>
                          <a:cs typeface="Segoe UI" panose="020B0502040204020203" pitchFamily="34" charset="0"/>
                        </a:rPr>
                        <a:t>Yes</a:t>
                      </a:r>
                    </a:p>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Text</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GB" dirty="0">
                          <a:latin typeface="Segoe UI" panose="020B0502040204020203" pitchFamily="34" charset="0"/>
                          <a:cs typeface="Segoe UI" panose="020B0502040204020203" pitchFamily="34" charset="0"/>
                        </a:rPr>
                        <a:t>City</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Company</a:t>
                      </a:r>
                      <a:r>
                        <a:rPr lang="en-GB" baseline="0" dirty="0">
                          <a:latin typeface="Segoe UI" panose="020B0502040204020203" pitchFamily="34" charset="0"/>
                          <a:cs typeface="Segoe UI" panose="020B0502040204020203" pitchFamily="34" charset="0"/>
                        </a:rPr>
                        <a:t> City</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Text</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GB" dirty="0">
                          <a:latin typeface="Segoe UI" panose="020B0502040204020203" pitchFamily="34" charset="0"/>
                          <a:cs typeface="Segoe UI" panose="020B0502040204020203" pitchFamily="34" charset="0"/>
                        </a:rPr>
                        <a:t>State</a:t>
                      </a:r>
                      <a:r>
                        <a:rPr lang="en-GB" baseline="0" dirty="0">
                          <a:latin typeface="Segoe UI" panose="020B0502040204020203" pitchFamily="34" charset="0"/>
                          <a:cs typeface="Segoe UI" panose="020B0502040204020203" pitchFamily="34" charset="0"/>
                        </a:rPr>
                        <a:t>/County</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Company</a:t>
                      </a:r>
                      <a:r>
                        <a:rPr lang="en-GB" baseline="0" dirty="0">
                          <a:latin typeface="Segoe UI" panose="020B0502040204020203" pitchFamily="34" charset="0"/>
                          <a:cs typeface="Segoe UI" panose="020B0502040204020203" pitchFamily="34" charset="0"/>
                        </a:rPr>
                        <a:t> state</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Drop-down or text</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GB" dirty="0">
                          <a:latin typeface="Segoe UI" panose="020B0502040204020203" pitchFamily="34" charset="0"/>
                          <a:cs typeface="Segoe UI" panose="020B0502040204020203" pitchFamily="34" charset="0"/>
                        </a:rPr>
                        <a:t>Zip/Postal</a:t>
                      </a:r>
                      <a:r>
                        <a:rPr lang="en-GB" baseline="0" dirty="0">
                          <a:latin typeface="Segoe UI" panose="020B0502040204020203" pitchFamily="34" charset="0"/>
                          <a:cs typeface="Segoe UI" panose="020B0502040204020203" pitchFamily="34" charset="0"/>
                        </a:rPr>
                        <a:t> code</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Company Zip</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Text</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r>
                        <a:rPr lang="en-GB" dirty="0">
                          <a:latin typeface="Segoe UI" panose="020B0502040204020203" pitchFamily="34" charset="0"/>
                          <a:cs typeface="Segoe UI" panose="020B0502040204020203" pitchFamily="34" charset="0"/>
                        </a:rPr>
                        <a:t>Phone</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Contact phone</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Text</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r>
                        <a:rPr lang="en-GB" dirty="0">
                          <a:latin typeface="Segoe UI" panose="020B0502040204020203" pitchFamily="34" charset="0"/>
                          <a:cs typeface="Segoe UI" panose="020B0502040204020203" pitchFamily="34" charset="0"/>
                        </a:rPr>
                        <a:t>Organization name</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Name</a:t>
                      </a:r>
                      <a:r>
                        <a:rPr lang="en-GB" baseline="0" dirty="0">
                          <a:latin typeface="Segoe UI" panose="020B0502040204020203" pitchFamily="34" charset="0"/>
                          <a:cs typeface="Segoe UI" panose="020B0502040204020203" pitchFamily="34" charset="0"/>
                        </a:rPr>
                        <a:t> of the tenant company</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Yes</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latin typeface="Segoe UI" panose="020B0502040204020203" pitchFamily="34" charset="0"/>
                          <a:cs typeface="Segoe UI" panose="020B0502040204020203" pitchFamily="34" charset="0"/>
                        </a:rPr>
                        <a:t>Text</a:t>
                      </a:r>
                      <a:endParaRPr lang="en-US"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571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f092564-0cbf-42f9-831f-68de7e6e2b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for custom domains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300" dirty="0"/>
              <a:t>When planning for custom domains, consider:</a:t>
            </a:r>
          </a:p>
          <a:p>
            <a:r>
              <a:rPr lang="en-CA" sz="2300" dirty="0"/>
              <a:t>Additional Root domains</a:t>
            </a:r>
          </a:p>
          <a:p>
            <a:r>
              <a:rPr lang="en-CA" sz="2300" dirty="0"/>
              <a:t>Subdomains</a:t>
            </a:r>
          </a:p>
          <a:p>
            <a:r>
              <a:rPr lang="en-CA" sz="2300" dirty="0"/>
              <a:t>Domain adding order</a:t>
            </a:r>
          </a:p>
          <a:p>
            <a:r>
              <a:rPr lang="en-CA" sz="2300" dirty="0"/>
              <a:t>DNS record hosting</a:t>
            </a:r>
          </a:p>
          <a:p>
            <a:r>
              <a:rPr lang="en-CA" sz="2300" dirty="0"/>
              <a:t>Domain numbers</a:t>
            </a:r>
          </a:p>
          <a:p>
            <a:r>
              <a:rPr lang="en-CA" sz="2300" dirty="0"/>
              <a:t>DNS console access</a:t>
            </a:r>
          </a:p>
          <a:p>
            <a:r>
              <a:rPr lang="en-CA" sz="2300" dirty="0"/>
              <a:t>Not registering DNS</a:t>
            </a:r>
          </a:p>
          <a:p>
            <a:r>
              <a:rPr lang="en-CA" sz="2300" dirty="0"/>
              <a:t>Not changing all records</a:t>
            </a:r>
          </a:p>
          <a:p>
            <a:r>
              <a:rPr lang="en-CA" sz="2300" dirty="0"/>
              <a:t>DNS record propagation</a:t>
            </a:r>
          </a:p>
        </p:txBody>
      </p:sp>
    </p:spTree>
    <p:extLst>
      <p:ext uri="{BB962C8B-B14F-4D97-AF65-F5344CB8AC3E}">
        <p14:creationId xmlns:p14="http://schemas.microsoft.com/office/powerpoint/2010/main" val="382019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c8dda1d-6027-447c-97ec-80fa21cd4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Adding a custom domain for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defRPr/>
            </a:pPr>
            <a:r>
              <a:rPr lang="en-GB" dirty="0">
                <a:solidFill>
                  <a:srgbClr val="000000"/>
                </a:solidFill>
              </a:rPr>
              <a:t>Check ownership of the domain</a:t>
            </a:r>
          </a:p>
          <a:p>
            <a:pPr marL="514350" lvl="0" indent="-514350">
              <a:buFont typeface="+mj-lt"/>
              <a:buAutoNum type="arabicPeriod"/>
              <a:defRPr/>
            </a:pPr>
            <a:r>
              <a:rPr lang="en-GB" dirty="0">
                <a:solidFill>
                  <a:srgbClr val="000000"/>
                </a:solidFill>
              </a:rPr>
              <a:t>Check you have access to the DNS console</a:t>
            </a:r>
          </a:p>
          <a:p>
            <a:pPr marL="514350" lvl="0" indent="-514350">
              <a:buFont typeface="+mj-lt"/>
              <a:buAutoNum type="arabicPeriod"/>
              <a:defRPr/>
            </a:pPr>
            <a:r>
              <a:rPr lang="en-GB" dirty="0">
                <a:solidFill>
                  <a:srgbClr val="000000"/>
                </a:solidFill>
              </a:rPr>
              <a:t>Check that you can make the required changes to DNS records</a:t>
            </a:r>
          </a:p>
          <a:p>
            <a:pPr marL="514350" lvl="0" indent="-514350">
              <a:buFont typeface="+mj-lt"/>
              <a:buAutoNum type="arabicPeriod"/>
              <a:defRPr/>
            </a:pPr>
            <a:r>
              <a:rPr lang="en-CA" dirty="0">
                <a:solidFill>
                  <a:srgbClr val="000000"/>
                </a:solidFill>
              </a:rPr>
              <a:t>Sign in to the Office 365 admin center</a:t>
            </a:r>
            <a:endParaRPr lang="en-GB" dirty="0">
              <a:solidFill>
                <a:srgbClr val="000000"/>
              </a:solidFill>
            </a:endParaRPr>
          </a:p>
          <a:p>
            <a:pPr marL="514350" lvl="0" indent="-514350">
              <a:buFont typeface="+mj-lt"/>
              <a:buAutoNum type="arabicPeriod"/>
              <a:defRPr/>
            </a:pPr>
            <a:r>
              <a:rPr lang="en-GB" dirty="0">
                <a:solidFill>
                  <a:srgbClr val="000000"/>
                </a:solidFill>
              </a:rPr>
              <a:t>Confirm domain ownership in Office 365 by adding an MX or TXT record to DNS</a:t>
            </a:r>
          </a:p>
          <a:p>
            <a:pPr marL="514350" lvl="0" indent="-514350">
              <a:buFont typeface="+mj-lt"/>
              <a:buAutoNum type="arabicPeriod"/>
              <a:defRPr/>
            </a:pPr>
            <a:r>
              <a:rPr lang="en-GB" dirty="0">
                <a:solidFill>
                  <a:srgbClr val="000000"/>
                </a:solidFill>
              </a:rPr>
              <a:t>Change the default domain to the new domain</a:t>
            </a:r>
          </a:p>
          <a:p>
            <a:pPr marL="514350" lvl="0" indent="-514350">
              <a:buFont typeface="+mj-lt"/>
              <a:buAutoNum type="arabicPeriod"/>
              <a:defRPr/>
            </a:pPr>
            <a:r>
              <a:rPr lang="en-GB" dirty="0">
                <a:solidFill>
                  <a:srgbClr val="000000"/>
                </a:solidFill>
              </a:rPr>
              <a:t>Add users and assign licenses</a:t>
            </a:r>
          </a:p>
          <a:p>
            <a:pPr marL="514350" lvl="0" indent="-514350">
              <a:buFont typeface="+mj-lt"/>
              <a:buAutoNum type="arabicPeriod"/>
              <a:defRPr/>
            </a:pPr>
            <a:r>
              <a:rPr lang="en-GB" dirty="0">
                <a:solidFill>
                  <a:srgbClr val="000000"/>
                </a:solidFill>
              </a:rPr>
              <a:t>Set the domain purpose and finish configuring DNS</a:t>
            </a:r>
          </a:p>
          <a:p>
            <a:endParaRPr lang="en-US" dirty="0"/>
          </a:p>
        </p:txBody>
      </p:sp>
    </p:spTree>
    <p:extLst>
      <p:ext uri="{BB962C8B-B14F-4D97-AF65-F5344CB8AC3E}">
        <p14:creationId xmlns:p14="http://schemas.microsoft.com/office/powerpoint/2010/main" val="33438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f5d2dca-447b-4818-846e-75726a64d6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DNS zones for custom domains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Custom DNS domains require the creation of appropriate DNS records</a:t>
            </a:r>
          </a:p>
          <a:p>
            <a:r>
              <a:rPr lang="en-US" dirty="0"/>
              <a:t>Clients use DNS records to connect to Office 365 services</a:t>
            </a:r>
          </a:p>
          <a:p>
            <a:r>
              <a:rPr lang="en-US" dirty="0"/>
              <a:t>Custom DNS zone scenarios:</a:t>
            </a:r>
          </a:p>
          <a:p>
            <a:pPr lvl="1"/>
            <a:r>
              <a:rPr lang="en-US" dirty="0"/>
              <a:t>Internal DNS zones and external DNS zones have different names</a:t>
            </a:r>
          </a:p>
          <a:p>
            <a:pPr lvl="1"/>
            <a:r>
              <a:rPr lang="en-US" dirty="0"/>
              <a:t>Internal DNS zones and external DNS zones have the same name – Split-brain DNS</a:t>
            </a:r>
          </a:p>
        </p:txBody>
      </p:sp>
    </p:spTree>
    <p:extLst>
      <p:ext uri="{BB962C8B-B14F-4D97-AF65-F5344CB8AC3E}">
        <p14:creationId xmlns:p14="http://schemas.microsoft.com/office/powerpoint/2010/main" val="329720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6524d8c-afea-42c9-b530-0440c5a6c6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DNS records for custom domains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DNS records required for Office 365 include:</a:t>
            </a:r>
          </a:p>
          <a:p>
            <a:pPr marL="0" indent="0">
              <a:buNone/>
            </a:pPr>
            <a:endParaRPr lang="en-US" dirty="0"/>
          </a:p>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70526443"/>
              </p:ext>
            </p:extLst>
          </p:nvPr>
        </p:nvGraphicFramePr>
        <p:xfrm>
          <a:off x="558943" y="1664310"/>
          <a:ext cx="7612292" cy="3470148"/>
        </p:xfrm>
        <a:graphic>
          <a:graphicData uri="http://schemas.openxmlformats.org/drawingml/2006/table">
            <a:tbl>
              <a:tblPr firstRow="1" firstCol="1" bandRow="1">
                <a:tableStyleId>{5940675A-B579-460E-94D1-54222C63F5DA}</a:tableStyleId>
              </a:tblPr>
              <a:tblGrid>
                <a:gridCol w="1518529">
                  <a:extLst>
                    <a:ext uri="{9D8B030D-6E8A-4147-A177-3AD203B41FA5}">
                      <a16:colId xmlns:a16="http://schemas.microsoft.com/office/drawing/2014/main" val="20000"/>
                    </a:ext>
                  </a:extLst>
                </a:gridCol>
                <a:gridCol w="1518529">
                  <a:extLst>
                    <a:ext uri="{9D8B030D-6E8A-4147-A177-3AD203B41FA5}">
                      <a16:colId xmlns:a16="http://schemas.microsoft.com/office/drawing/2014/main" val="20001"/>
                    </a:ext>
                  </a:extLst>
                </a:gridCol>
                <a:gridCol w="1519685">
                  <a:extLst>
                    <a:ext uri="{9D8B030D-6E8A-4147-A177-3AD203B41FA5}">
                      <a16:colId xmlns:a16="http://schemas.microsoft.com/office/drawing/2014/main" val="20002"/>
                    </a:ext>
                  </a:extLst>
                </a:gridCol>
                <a:gridCol w="1535864">
                  <a:extLst>
                    <a:ext uri="{9D8B030D-6E8A-4147-A177-3AD203B41FA5}">
                      <a16:colId xmlns:a16="http://schemas.microsoft.com/office/drawing/2014/main" val="20003"/>
                    </a:ext>
                  </a:extLst>
                </a:gridCol>
                <a:gridCol w="1519685">
                  <a:extLst>
                    <a:ext uri="{9D8B030D-6E8A-4147-A177-3AD203B41FA5}">
                      <a16:colId xmlns:a16="http://schemas.microsoft.com/office/drawing/2014/main" val="20004"/>
                    </a:ext>
                  </a:extLst>
                </a:gridCol>
              </a:tblGrid>
              <a:tr h="0">
                <a:tc>
                  <a:txBody>
                    <a:bodyPr/>
                    <a:lstStyle/>
                    <a:p>
                      <a:pPr>
                        <a:lnSpc>
                          <a:spcPct val="115000"/>
                        </a:lnSpc>
                        <a:spcAft>
                          <a:spcPts val="0"/>
                        </a:spcAft>
                      </a:pPr>
                      <a:r>
                        <a:rPr lang="en-US" sz="2200" dirty="0">
                          <a:effectLst/>
                        </a:rPr>
                        <a:t>Exchange Online</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200" dirty="0">
                          <a:effectLst/>
                        </a:rPr>
                        <a:t>Skype for Business Online</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200" dirty="0">
                          <a:effectLst/>
                        </a:rPr>
                        <a:t>Office 365 Single Sign-On </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200" dirty="0">
                          <a:effectLst/>
                        </a:rPr>
                        <a:t>Mobile Device Management for Office 365</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200" dirty="0">
                          <a:effectLst/>
                        </a:rPr>
                        <a:t>Microsoft Online Services Sign-In Assistant</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US" sz="2200" dirty="0">
                          <a:effectLst/>
                        </a:rPr>
                        <a:t>MX, CNAME, TXT</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200" dirty="0">
                          <a:effectLst/>
                        </a:rPr>
                        <a:t>SRV, SRV, CNAME</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200" dirty="0">
                          <a:effectLst/>
                        </a:rPr>
                        <a:t>Host (A)</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200" dirty="0">
                          <a:effectLst/>
                        </a:rPr>
                        <a:t>CNAME</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200" dirty="0">
                          <a:effectLst/>
                        </a:rPr>
                        <a:t>CNAME</a:t>
                      </a:r>
                      <a:endParaRPr lang="en-CA" sz="2200" dirty="0">
                        <a:solidFill>
                          <a:schemeClr val="tx1"/>
                        </a:solidFill>
                        <a:effectLst/>
                        <a:latin typeface="Segoe UI" panose="020B0502040204020203" pitchFamily="34" charset="0"/>
                        <a:ea typeface="SimSu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5178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728d956-fedd-4e47-9673-974e261325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Managing feature updates</a:t>
            </a:r>
          </a:p>
        </p:txBody>
      </p:sp>
      <p:grpSp>
        <p:nvGrpSpPr>
          <p:cNvPr id="4" name="Group 3" descr="Flowchart depicting the options for feature updates in Office 365. The top-most box is labeled feature updates in Office 365, and connects to two boxes under it, labeled Standard release, which has a calendar in it, and First release. The First release box connects to two boxes under it, labeled Entire organization, which has a building in it, and Select people, which has a group of users in it.&#10;&#10;"/>
          <p:cNvGrpSpPr/>
          <p:nvPr/>
        </p:nvGrpSpPr>
        <p:grpSpPr>
          <a:xfrm>
            <a:off x="230030" y="914400"/>
            <a:ext cx="8605276" cy="4863830"/>
            <a:chOff x="230030" y="914400"/>
            <a:chExt cx="8605276" cy="4863830"/>
          </a:xfrm>
        </p:grpSpPr>
        <p:sp>
          <p:nvSpPr>
            <p:cNvPr id="5" name="Rectangle 4"/>
            <p:cNvSpPr/>
            <p:nvPr/>
          </p:nvSpPr>
          <p:spPr bwMode="auto">
            <a:xfrm>
              <a:off x="230030" y="2765433"/>
              <a:ext cx="2844688" cy="3000206"/>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endParaRPr lang="en-CA" sz="2400" b="0" dirty="0">
                <a:latin typeface="Segoe UI" panose="020B0502040204020203" pitchFamily="34" charset="0"/>
                <a:cs typeface="Segoe UI" panose="020B0502040204020203" pitchFamily="34" charset="0"/>
              </a:endParaRPr>
            </a:p>
            <a:p>
              <a:pPr eaLnBrk="0" hangingPunct="0"/>
              <a:r>
                <a:rPr lang="en-CA" sz="2400" b="0" dirty="0">
                  <a:latin typeface="Segoe UI" panose="020B0502040204020203" pitchFamily="34" charset="0"/>
                  <a:cs typeface="Segoe UI" panose="020B0502040204020203" pitchFamily="34" charset="0"/>
                </a:rPr>
                <a:t>Standard release: As per the Microsoft default release schedule </a:t>
              </a:r>
            </a:p>
            <a:p>
              <a:pPr eaLnBrk="0" hangingPunct="0"/>
              <a:endParaRPr lang="en-CA" sz="2400" b="0" dirty="0">
                <a:latin typeface="Segoe UI" panose="020B0502040204020203" pitchFamily="34" charset="0"/>
                <a:cs typeface="Segoe UI" panose="020B0502040204020203" pitchFamily="34" charset="0"/>
              </a:endParaRPr>
            </a:p>
            <a:p>
              <a:pPr eaLnBrk="0" hangingPunct="0"/>
              <a:endParaRPr lang="en-CA" sz="2400" b="0" dirty="0">
                <a:latin typeface="Segoe UI" panose="020B0502040204020203" pitchFamily="34" charset="0"/>
                <a:cs typeface="Segoe UI" panose="020B0502040204020203" pitchFamily="34" charset="0"/>
              </a:endParaRPr>
            </a:p>
            <a:p>
              <a:pPr eaLnBrk="0" hangingPunct="0"/>
              <a:endParaRPr lang="en-CA" sz="2400" b="0" dirty="0">
                <a:latin typeface="Segoe UI" panose="020B0502040204020203" pitchFamily="34" charset="0"/>
                <a:cs typeface="Segoe UI" panose="020B0502040204020203" pitchFamily="34" charset="0"/>
              </a:endParaRPr>
            </a:p>
            <a:p>
              <a:pPr eaLnBrk="0" hangingPunct="0"/>
              <a:endParaRPr lang="en-CA" sz="2400" b="0" dirty="0">
                <a:latin typeface="Segoe UI" panose="020B0502040204020203" pitchFamily="34" charset="0"/>
                <a:cs typeface="Segoe UI" panose="020B0502040204020203" pitchFamily="34" charset="0"/>
              </a:endParaRPr>
            </a:p>
            <a:p>
              <a:pPr eaLnBrk="0" hangingPunct="0"/>
              <a:endParaRPr lang="en-CA" sz="2400" b="0" dirty="0">
                <a:latin typeface="Segoe UI" panose="020B0502040204020203" pitchFamily="34" charset="0"/>
                <a:cs typeface="Segoe UI" panose="020B0502040204020203" pitchFamily="34" charset="0"/>
              </a:endParaRPr>
            </a:p>
          </p:txBody>
        </p:sp>
        <p:grpSp>
          <p:nvGrpSpPr>
            <p:cNvPr id="6" name="Group 5"/>
            <p:cNvGrpSpPr>
              <a:grpSpLocks noChangeAspect="1"/>
            </p:cNvGrpSpPr>
            <p:nvPr/>
          </p:nvGrpSpPr>
          <p:grpSpPr bwMode="auto">
            <a:xfrm>
              <a:off x="874500" y="4371925"/>
              <a:ext cx="1336675" cy="1270000"/>
              <a:chOff x="487" y="2200"/>
              <a:chExt cx="842" cy="800"/>
            </a:xfrm>
          </p:grpSpPr>
          <p:sp>
            <p:nvSpPr>
              <p:cNvPr id="181" name="AutoShape 22"/>
              <p:cNvSpPr>
                <a:spLocks noChangeAspect="1" noChangeArrowheads="1" noTextEdit="1"/>
              </p:cNvSpPr>
              <p:nvPr/>
            </p:nvSpPr>
            <p:spPr bwMode="auto">
              <a:xfrm>
                <a:off x="487" y="2202"/>
                <a:ext cx="842"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p:cNvSpPr>
                <a:spLocks noChangeArrowheads="1"/>
              </p:cNvSpPr>
              <p:nvPr/>
            </p:nvSpPr>
            <p:spPr bwMode="auto">
              <a:xfrm>
                <a:off x="490" y="2278"/>
                <a:ext cx="839" cy="722"/>
              </a:xfrm>
              <a:prstGeom prst="rect">
                <a:avLst/>
              </a:prstGeom>
              <a:solidFill>
                <a:srgbClr val="C1E5FF"/>
              </a:solidFill>
              <a:ln w="9525">
                <a:solidFill>
                  <a:schemeClr val="bg1">
                    <a:lumMod val="85000"/>
                  </a:schemeClr>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3" name="Freeform 182"/>
              <p:cNvSpPr>
                <a:spLocks/>
              </p:cNvSpPr>
              <p:nvPr/>
            </p:nvSpPr>
            <p:spPr bwMode="auto">
              <a:xfrm>
                <a:off x="532" y="2200"/>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4" name="Freeform 183"/>
              <p:cNvSpPr>
                <a:spLocks/>
              </p:cNvSpPr>
              <p:nvPr/>
            </p:nvSpPr>
            <p:spPr bwMode="auto">
              <a:xfrm>
                <a:off x="632" y="2200"/>
                <a:ext cx="52"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5" name="Freeform 184"/>
              <p:cNvSpPr>
                <a:spLocks/>
              </p:cNvSpPr>
              <p:nvPr/>
            </p:nvSpPr>
            <p:spPr bwMode="auto">
              <a:xfrm>
                <a:off x="733" y="2200"/>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185"/>
              <p:cNvSpPr>
                <a:spLocks/>
              </p:cNvSpPr>
              <p:nvPr/>
            </p:nvSpPr>
            <p:spPr bwMode="auto">
              <a:xfrm>
                <a:off x="832" y="2200"/>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Freeform 186"/>
              <p:cNvSpPr>
                <a:spLocks/>
              </p:cNvSpPr>
              <p:nvPr/>
            </p:nvSpPr>
            <p:spPr bwMode="auto">
              <a:xfrm>
                <a:off x="933" y="2200"/>
                <a:ext cx="51"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187"/>
              <p:cNvSpPr>
                <a:spLocks/>
              </p:cNvSpPr>
              <p:nvPr/>
            </p:nvSpPr>
            <p:spPr bwMode="auto">
              <a:xfrm>
                <a:off x="1034" y="2200"/>
                <a:ext cx="51"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Freeform 188"/>
              <p:cNvSpPr>
                <a:spLocks/>
              </p:cNvSpPr>
              <p:nvPr/>
            </p:nvSpPr>
            <p:spPr bwMode="auto">
              <a:xfrm>
                <a:off x="1132" y="2200"/>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Rectangle 189"/>
              <p:cNvSpPr>
                <a:spLocks noChangeArrowheads="1"/>
              </p:cNvSpPr>
              <p:nvPr/>
            </p:nvSpPr>
            <p:spPr bwMode="auto">
              <a:xfrm>
                <a:off x="532" y="2475"/>
                <a:ext cx="253" cy="16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Freeform 190"/>
              <p:cNvSpPr>
                <a:spLocks/>
              </p:cNvSpPr>
              <p:nvPr/>
            </p:nvSpPr>
            <p:spPr bwMode="auto">
              <a:xfrm>
                <a:off x="1233" y="2200"/>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5" y="69"/>
                      <a:pt x="0" y="64"/>
                      <a:pt x="0" y="58"/>
                    </a:cubicBezTo>
                    <a:cubicBezTo>
                      <a:pt x="0" y="11"/>
                      <a:pt x="0" y="11"/>
                      <a:pt x="0" y="11"/>
                    </a:cubicBezTo>
                    <a:cubicBezTo>
                      <a:pt x="0" y="5"/>
                      <a:pt x="5" y="0"/>
                      <a:pt x="10" y="0"/>
                    </a:cubicBezTo>
                    <a:cubicBezTo>
                      <a:pt x="10" y="0"/>
                      <a:pt x="10" y="0"/>
                      <a:pt x="10"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191"/>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Freeform 192"/>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Line 35"/>
              <p:cNvSpPr>
                <a:spLocks noChangeShapeType="1"/>
              </p:cNvSpPr>
              <p:nvPr/>
            </p:nvSpPr>
            <p:spPr bwMode="auto">
              <a:xfrm>
                <a:off x="532" y="2638"/>
                <a:ext cx="753" cy="0"/>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Line 36"/>
              <p:cNvSpPr>
                <a:spLocks noChangeShapeType="1"/>
              </p:cNvSpPr>
              <p:nvPr/>
            </p:nvSpPr>
            <p:spPr bwMode="auto">
              <a:xfrm flipH="1">
                <a:off x="532" y="2791"/>
                <a:ext cx="753" cy="0"/>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Line 37"/>
              <p:cNvSpPr>
                <a:spLocks noChangeShapeType="1"/>
              </p:cNvSpPr>
              <p:nvPr/>
            </p:nvSpPr>
            <p:spPr bwMode="auto">
              <a:xfrm>
                <a:off x="1036" y="2475"/>
                <a:ext cx="0" cy="476"/>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Line 38"/>
              <p:cNvSpPr>
                <a:spLocks noChangeShapeType="1"/>
              </p:cNvSpPr>
              <p:nvPr/>
            </p:nvSpPr>
            <p:spPr bwMode="auto">
              <a:xfrm flipV="1">
                <a:off x="783" y="2475"/>
                <a:ext cx="0" cy="476"/>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7" name="Group 6"/>
            <p:cNvGrpSpPr>
              <a:grpSpLocks noChangeAspect="1"/>
            </p:cNvGrpSpPr>
            <p:nvPr/>
          </p:nvGrpSpPr>
          <p:grpSpPr bwMode="auto">
            <a:xfrm flipH="1">
              <a:off x="5179822" y="4224865"/>
              <a:ext cx="717796" cy="1260376"/>
              <a:chOff x="6235" y="712"/>
              <a:chExt cx="848" cy="1489"/>
            </a:xfrm>
          </p:grpSpPr>
          <p:sp>
            <p:nvSpPr>
              <p:cNvPr id="137" name="AutoShape 3"/>
              <p:cNvSpPr>
                <a:spLocks noChangeAspect="1" noChangeArrowheads="1" noTextEdit="1"/>
              </p:cNvSpPr>
              <p:nvPr/>
            </p:nvSpPr>
            <p:spPr bwMode="auto">
              <a:xfrm>
                <a:off x="6239" y="716"/>
                <a:ext cx="844"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8" name="Rectangle 137"/>
              <p:cNvSpPr>
                <a:spLocks noChangeArrowheads="1"/>
              </p:cNvSpPr>
              <p:nvPr/>
            </p:nvSpPr>
            <p:spPr bwMode="auto">
              <a:xfrm>
                <a:off x="6235" y="1724"/>
                <a:ext cx="595" cy="47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p:cNvSpPr>
                <a:spLocks/>
              </p:cNvSpPr>
              <p:nvPr/>
            </p:nvSpPr>
            <p:spPr bwMode="auto">
              <a:xfrm>
                <a:off x="6578" y="866"/>
                <a:ext cx="505" cy="1331"/>
              </a:xfrm>
              <a:custGeom>
                <a:avLst/>
                <a:gdLst>
                  <a:gd name="T0" fmla="*/ 0 w 505"/>
                  <a:gd name="T1" fmla="*/ 0 h 1331"/>
                  <a:gd name="T2" fmla="*/ 505 w 505"/>
                  <a:gd name="T3" fmla="*/ 0 h 1331"/>
                  <a:gd name="T4" fmla="*/ 505 w 505"/>
                  <a:gd name="T5" fmla="*/ 1331 h 1331"/>
                  <a:gd name="T6" fmla="*/ 0 w 505"/>
                  <a:gd name="T7" fmla="*/ 1331 h 1331"/>
                  <a:gd name="T8" fmla="*/ 0 w 505"/>
                  <a:gd name="T9" fmla="*/ 869 h 1331"/>
                  <a:gd name="T10" fmla="*/ 0 w 505"/>
                  <a:gd name="T11" fmla="*/ 0 h 1331"/>
                </a:gdLst>
                <a:ahLst/>
                <a:cxnLst>
                  <a:cxn ang="0">
                    <a:pos x="T0" y="T1"/>
                  </a:cxn>
                  <a:cxn ang="0">
                    <a:pos x="T2" y="T3"/>
                  </a:cxn>
                  <a:cxn ang="0">
                    <a:pos x="T4" y="T5"/>
                  </a:cxn>
                  <a:cxn ang="0">
                    <a:pos x="T6" y="T7"/>
                  </a:cxn>
                  <a:cxn ang="0">
                    <a:pos x="T8" y="T9"/>
                  </a:cxn>
                  <a:cxn ang="0">
                    <a:pos x="T10" y="T11"/>
                  </a:cxn>
                </a:cxnLst>
                <a:rect l="0" t="0" r="r" b="b"/>
                <a:pathLst>
                  <a:path w="505" h="1331">
                    <a:moveTo>
                      <a:pt x="0" y="0"/>
                    </a:moveTo>
                    <a:lnTo>
                      <a:pt x="505" y="0"/>
                    </a:lnTo>
                    <a:lnTo>
                      <a:pt x="505" y="1331"/>
                    </a:lnTo>
                    <a:lnTo>
                      <a:pt x="0" y="1331"/>
                    </a:lnTo>
                    <a:lnTo>
                      <a:pt x="0" y="869"/>
                    </a:lnTo>
                    <a:lnTo>
                      <a:pt x="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Freeform 139"/>
              <p:cNvSpPr>
                <a:spLocks/>
              </p:cNvSpPr>
              <p:nvPr/>
            </p:nvSpPr>
            <p:spPr bwMode="auto">
              <a:xfrm>
                <a:off x="6235" y="1735"/>
                <a:ext cx="343" cy="462"/>
              </a:xfrm>
              <a:custGeom>
                <a:avLst/>
                <a:gdLst>
                  <a:gd name="T0" fmla="*/ 0 w 343"/>
                  <a:gd name="T1" fmla="*/ 462 h 462"/>
                  <a:gd name="T2" fmla="*/ 343 w 343"/>
                  <a:gd name="T3" fmla="*/ 462 h 462"/>
                  <a:gd name="T4" fmla="*/ 343 w 343"/>
                  <a:gd name="T5" fmla="*/ 0 h 462"/>
                  <a:gd name="T6" fmla="*/ 0 w 343"/>
                  <a:gd name="T7" fmla="*/ 462 h 462"/>
                </a:gdLst>
                <a:ahLst/>
                <a:cxnLst>
                  <a:cxn ang="0">
                    <a:pos x="T0" y="T1"/>
                  </a:cxn>
                  <a:cxn ang="0">
                    <a:pos x="T2" y="T3"/>
                  </a:cxn>
                  <a:cxn ang="0">
                    <a:pos x="T4" y="T5"/>
                  </a:cxn>
                  <a:cxn ang="0">
                    <a:pos x="T6" y="T7"/>
                  </a:cxn>
                </a:cxnLst>
                <a:rect l="0" t="0" r="r" b="b"/>
                <a:pathLst>
                  <a:path w="343" h="462">
                    <a:moveTo>
                      <a:pt x="0" y="462"/>
                    </a:moveTo>
                    <a:lnTo>
                      <a:pt x="343" y="462"/>
                    </a:lnTo>
                    <a:lnTo>
                      <a:pt x="343" y="0"/>
                    </a:lnTo>
                    <a:lnTo>
                      <a:pt x="0" y="462"/>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Rectangle 140"/>
              <p:cNvSpPr>
                <a:spLocks noChangeArrowheads="1"/>
              </p:cNvSpPr>
              <p:nvPr/>
            </p:nvSpPr>
            <p:spPr bwMode="auto">
              <a:xfrm>
                <a:off x="6643" y="96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p:cNvSpPr>
                <a:spLocks noChangeArrowheads="1"/>
              </p:cNvSpPr>
              <p:nvPr/>
            </p:nvSpPr>
            <p:spPr bwMode="auto">
              <a:xfrm>
                <a:off x="6751"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Rectangle 142"/>
              <p:cNvSpPr>
                <a:spLocks noChangeArrowheads="1"/>
              </p:cNvSpPr>
              <p:nvPr/>
            </p:nvSpPr>
            <p:spPr bwMode="auto">
              <a:xfrm>
                <a:off x="6859"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p:cNvSpPr>
                <a:spLocks noChangeArrowheads="1"/>
              </p:cNvSpPr>
              <p:nvPr/>
            </p:nvSpPr>
            <p:spPr bwMode="auto">
              <a:xfrm>
                <a:off x="6967" y="96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Rectangle 144"/>
              <p:cNvSpPr>
                <a:spLocks noChangeArrowheads="1"/>
              </p:cNvSpPr>
              <p:nvPr/>
            </p:nvSpPr>
            <p:spPr bwMode="auto">
              <a:xfrm>
                <a:off x="6643" y="1103"/>
                <a:ext cx="5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p:cNvSpPr>
                <a:spLocks noChangeArrowheads="1"/>
              </p:cNvSpPr>
              <p:nvPr/>
            </p:nvSpPr>
            <p:spPr bwMode="auto">
              <a:xfrm>
                <a:off x="6751"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Rectangle 146"/>
              <p:cNvSpPr>
                <a:spLocks noChangeArrowheads="1"/>
              </p:cNvSpPr>
              <p:nvPr/>
            </p:nvSpPr>
            <p:spPr bwMode="auto">
              <a:xfrm>
                <a:off x="6859" y="1103"/>
                <a:ext cx="51" cy="9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Rectangle 147"/>
              <p:cNvSpPr>
                <a:spLocks noChangeArrowheads="1"/>
              </p:cNvSpPr>
              <p:nvPr/>
            </p:nvSpPr>
            <p:spPr bwMode="auto">
              <a:xfrm>
                <a:off x="6967"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Rectangle 148"/>
              <p:cNvSpPr>
                <a:spLocks noChangeArrowheads="1"/>
              </p:cNvSpPr>
              <p:nvPr/>
            </p:nvSpPr>
            <p:spPr bwMode="auto">
              <a:xfrm>
                <a:off x="6643" y="1247"/>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p:cNvSpPr>
                <a:spLocks noChangeArrowheads="1"/>
              </p:cNvSpPr>
              <p:nvPr/>
            </p:nvSpPr>
            <p:spPr bwMode="auto">
              <a:xfrm>
                <a:off x="6751"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1" name="Rectangle 150"/>
              <p:cNvSpPr>
                <a:spLocks noChangeArrowheads="1"/>
              </p:cNvSpPr>
              <p:nvPr/>
            </p:nvSpPr>
            <p:spPr bwMode="auto">
              <a:xfrm>
                <a:off x="6859"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2" name="Rectangle 151"/>
              <p:cNvSpPr>
                <a:spLocks noChangeArrowheads="1"/>
              </p:cNvSpPr>
              <p:nvPr/>
            </p:nvSpPr>
            <p:spPr bwMode="auto">
              <a:xfrm>
                <a:off x="6967"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3" name="Rectangle 152"/>
              <p:cNvSpPr>
                <a:spLocks noChangeArrowheads="1"/>
              </p:cNvSpPr>
              <p:nvPr/>
            </p:nvSpPr>
            <p:spPr bwMode="auto">
              <a:xfrm>
                <a:off x="6643" y="1387"/>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4" name="Rectangle 153"/>
              <p:cNvSpPr>
                <a:spLocks noChangeArrowheads="1"/>
              </p:cNvSpPr>
              <p:nvPr/>
            </p:nvSpPr>
            <p:spPr bwMode="auto">
              <a:xfrm>
                <a:off x="6751"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5" name="Rectangle 154"/>
              <p:cNvSpPr>
                <a:spLocks noChangeArrowheads="1"/>
              </p:cNvSpPr>
              <p:nvPr/>
            </p:nvSpPr>
            <p:spPr bwMode="auto">
              <a:xfrm>
                <a:off x="6859"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6" name="Rectangle 155"/>
              <p:cNvSpPr>
                <a:spLocks noChangeArrowheads="1"/>
              </p:cNvSpPr>
              <p:nvPr/>
            </p:nvSpPr>
            <p:spPr bwMode="auto">
              <a:xfrm>
                <a:off x="6967" y="138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7" name="Rectangle 156"/>
              <p:cNvSpPr>
                <a:spLocks noChangeArrowheads="1"/>
              </p:cNvSpPr>
              <p:nvPr/>
            </p:nvSpPr>
            <p:spPr bwMode="auto">
              <a:xfrm>
                <a:off x="6643" y="1530"/>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8" name="Rectangle 157"/>
              <p:cNvSpPr>
                <a:spLocks noChangeArrowheads="1"/>
              </p:cNvSpPr>
              <p:nvPr/>
            </p:nvSpPr>
            <p:spPr bwMode="auto">
              <a:xfrm>
                <a:off x="6751" y="153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9" name="Rectangle 158"/>
              <p:cNvSpPr>
                <a:spLocks noChangeArrowheads="1"/>
              </p:cNvSpPr>
              <p:nvPr/>
            </p:nvSpPr>
            <p:spPr bwMode="auto">
              <a:xfrm>
                <a:off x="6859"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0" name="Rectangle 159"/>
              <p:cNvSpPr>
                <a:spLocks noChangeArrowheads="1"/>
              </p:cNvSpPr>
              <p:nvPr/>
            </p:nvSpPr>
            <p:spPr bwMode="auto">
              <a:xfrm>
                <a:off x="6967"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1" name="Rectangle 160"/>
              <p:cNvSpPr>
                <a:spLocks noChangeArrowheads="1"/>
              </p:cNvSpPr>
              <p:nvPr/>
            </p:nvSpPr>
            <p:spPr bwMode="auto">
              <a:xfrm>
                <a:off x="6643" y="1670"/>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2" name="Rectangle 161"/>
              <p:cNvSpPr>
                <a:spLocks noChangeArrowheads="1"/>
              </p:cNvSpPr>
              <p:nvPr/>
            </p:nvSpPr>
            <p:spPr bwMode="auto">
              <a:xfrm>
                <a:off x="6751" y="167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3" name="Rectangle 162"/>
              <p:cNvSpPr>
                <a:spLocks noChangeArrowheads="1"/>
              </p:cNvSpPr>
              <p:nvPr/>
            </p:nvSpPr>
            <p:spPr bwMode="auto">
              <a:xfrm>
                <a:off x="6859"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4" name="Rectangle 163"/>
              <p:cNvSpPr>
                <a:spLocks noChangeArrowheads="1"/>
              </p:cNvSpPr>
              <p:nvPr/>
            </p:nvSpPr>
            <p:spPr bwMode="auto">
              <a:xfrm>
                <a:off x="6967"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5" name="Rectangle 164"/>
              <p:cNvSpPr>
                <a:spLocks noChangeArrowheads="1"/>
              </p:cNvSpPr>
              <p:nvPr/>
            </p:nvSpPr>
            <p:spPr bwMode="auto">
              <a:xfrm>
                <a:off x="6643" y="1814"/>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6" name="Rectangle 165"/>
              <p:cNvSpPr>
                <a:spLocks noChangeArrowheads="1"/>
              </p:cNvSpPr>
              <p:nvPr/>
            </p:nvSpPr>
            <p:spPr bwMode="auto">
              <a:xfrm>
                <a:off x="675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7" name="Rectangle 166"/>
              <p:cNvSpPr>
                <a:spLocks noChangeArrowheads="1"/>
              </p:cNvSpPr>
              <p:nvPr/>
            </p:nvSpPr>
            <p:spPr bwMode="auto">
              <a:xfrm>
                <a:off x="6859"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8" name="Rectangle 167"/>
              <p:cNvSpPr>
                <a:spLocks noChangeArrowheads="1"/>
              </p:cNvSpPr>
              <p:nvPr/>
            </p:nvSpPr>
            <p:spPr bwMode="auto">
              <a:xfrm>
                <a:off x="6967"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9" name="Rectangle 168"/>
              <p:cNvSpPr>
                <a:spLocks noChangeArrowheads="1"/>
              </p:cNvSpPr>
              <p:nvPr/>
            </p:nvSpPr>
            <p:spPr bwMode="auto">
              <a:xfrm>
                <a:off x="6271"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0" name="Rectangle 169"/>
              <p:cNvSpPr>
                <a:spLocks noChangeArrowheads="1"/>
              </p:cNvSpPr>
              <p:nvPr/>
            </p:nvSpPr>
            <p:spPr bwMode="auto">
              <a:xfrm>
                <a:off x="6380" y="1814"/>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Rectangle 170"/>
              <p:cNvSpPr>
                <a:spLocks noChangeArrowheads="1"/>
              </p:cNvSpPr>
              <p:nvPr/>
            </p:nvSpPr>
            <p:spPr bwMode="auto">
              <a:xfrm>
                <a:off x="649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p:cNvSpPr>
                <a:spLocks noChangeArrowheads="1"/>
              </p:cNvSpPr>
              <p:nvPr/>
            </p:nvSpPr>
            <p:spPr bwMode="auto">
              <a:xfrm>
                <a:off x="627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Rectangle 172"/>
              <p:cNvSpPr>
                <a:spLocks noChangeArrowheads="1"/>
              </p:cNvSpPr>
              <p:nvPr/>
            </p:nvSpPr>
            <p:spPr bwMode="auto">
              <a:xfrm>
                <a:off x="6380" y="1953"/>
                <a:ext cx="50"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p:cNvSpPr>
                <a:spLocks noChangeArrowheads="1"/>
              </p:cNvSpPr>
              <p:nvPr/>
            </p:nvSpPr>
            <p:spPr bwMode="auto">
              <a:xfrm>
                <a:off x="649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Rectangle 174"/>
              <p:cNvSpPr>
                <a:spLocks noChangeArrowheads="1"/>
              </p:cNvSpPr>
              <p:nvPr/>
            </p:nvSpPr>
            <p:spPr bwMode="auto">
              <a:xfrm>
                <a:off x="6643" y="195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p:cNvSpPr>
                <a:spLocks noChangeArrowheads="1"/>
              </p:cNvSpPr>
              <p:nvPr/>
            </p:nvSpPr>
            <p:spPr bwMode="auto">
              <a:xfrm>
                <a:off x="6751"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Rectangle 176"/>
              <p:cNvSpPr>
                <a:spLocks noChangeArrowheads="1"/>
              </p:cNvSpPr>
              <p:nvPr/>
            </p:nvSpPr>
            <p:spPr bwMode="auto">
              <a:xfrm>
                <a:off x="6859"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p:cNvSpPr>
                <a:spLocks noChangeArrowheads="1"/>
              </p:cNvSpPr>
              <p:nvPr/>
            </p:nvSpPr>
            <p:spPr bwMode="auto">
              <a:xfrm>
                <a:off x="6967"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Rectangle 178"/>
              <p:cNvSpPr>
                <a:spLocks noChangeArrowheads="1"/>
              </p:cNvSpPr>
              <p:nvPr/>
            </p:nvSpPr>
            <p:spPr bwMode="auto">
              <a:xfrm>
                <a:off x="6859" y="773"/>
                <a:ext cx="159" cy="9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Rectangle 179"/>
              <p:cNvSpPr>
                <a:spLocks noChangeArrowheads="1"/>
              </p:cNvSpPr>
              <p:nvPr/>
            </p:nvSpPr>
            <p:spPr bwMode="auto">
              <a:xfrm>
                <a:off x="6693" y="712"/>
                <a:ext cx="29" cy="15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8" name="Group 7"/>
            <p:cNvGrpSpPr/>
            <p:nvPr/>
          </p:nvGrpSpPr>
          <p:grpSpPr>
            <a:xfrm>
              <a:off x="7441225" y="4242902"/>
              <a:ext cx="1193587" cy="1339044"/>
              <a:chOff x="3616290" y="5333591"/>
              <a:chExt cx="1193587" cy="1339044"/>
            </a:xfrm>
          </p:grpSpPr>
          <p:grpSp>
            <p:nvGrpSpPr>
              <p:cNvPr id="17" name="Group 16"/>
              <p:cNvGrpSpPr>
                <a:grpSpLocks noChangeAspect="1"/>
              </p:cNvGrpSpPr>
              <p:nvPr/>
            </p:nvGrpSpPr>
            <p:grpSpPr>
              <a:xfrm flipH="1">
                <a:off x="3616290" y="5379966"/>
                <a:ext cx="614850" cy="1094602"/>
                <a:chOff x="3318182" y="4198143"/>
                <a:chExt cx="1271587" cy="2263775"/>
              </a:xfrm>
            </p:grpSpPr>
            <p:sp>
              <p:nvSpPr>
                <p:cNvPr id="112" name="AutoShape 3"/>
                <p:cNvSpPr>
                  <a:spLocks noChangeAspect="1" noChangeArrowheads="1" noTextEdit="1"/>
                </p:cNvSpPr>
                <p:nvPr/>
              </p:nvSpPr>
              <p:spPr bwMode="auto">
                <a:xfrm>
                  <a:off x="3318182" y="4201318"/>
                  <a:ext cx="1271587"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3" name="Freeform 112"/>
                <p:cNvSpPr>
                  <a:spLocks/>
                </p:cNvSpPr>
                <p:nvPr/>
              </p:nvSpPr>
              <p:spPr bwMode="auto">
                <a:xfrm>
                  <a:off x="4038907" y="4402931"/>
                  <a:ext cx="379412" cy="77788"/>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4" name="Rectangle 113"/>
                <p:cNvSpPr>
                  <a:spLocks noChangeArrowheads="1"/>
                </p:cNvSpPr>
                <p:nvPr/>
              </p:nvSpPr>
              <p:spPr bwMode="auto">
                <a:xfrm>
                  <a:off x="4019857" y="5444331"/>
                  <a:ext cx="415925" cy="136525"/>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5" name="Rectangle 114"/>
                <p:cNvSpPr>
                  <a:spLocks noChangeArrowheads="1"/>
                </p:cNvSpPr>
                <p:nvPr/>
              </p:nvSpPr>
              <p:spPr bwMode="auto">
                <a:xfrm>
                  <a:off x="4019857" y="5444331"/>
                  <a:ext cx="107950" cy="903288"/>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6" name="Freeform 115"/>
                <p:cNvSpPr>
                  <a:spLocks/>
                </p:cNvSpPr>
                <p:nvPr/>
              </p:nvSpPr>
              <p:spPr bwMode="auto">
                <a:xfrm>
                  <a:off x="3876982" y="6331743"/>
                  <a:ext cx="250825" cy="130175"/>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7" name="Rectangle 116"/>
                <p:cNvSpPr>
                  <a:spLocks noChangeArrowheads="1"/>
                </p:cNvSpPr>
                <p:nvPr/>
              </p:nvSpPr>
              <p:spPr bwMode="auto">
                <a:xfrm>
                  <a:off x="4329419" y="5444331"/>
                  <a:ext cx="106362" cy="903288"/>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8" name="Freeform 117"/>
                <p:cNvSpPr>
                  <a:spLocks/>
                </p:cNvSpPr>
                <p:nvPr/>
              </p:nvSpPr>
              <p:spPr bwMode="auto">
                <a:xfrm>
                  <a:off x="4186544" y="6331743"/>
                  <a:ext cx="249237" cy="130175"/>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9" name="Freeform 118"/>
                <p:cNvSpPr>
                  <a:spLocks/>
                </p:cNvSpPr>
                <p:nvPr/>
              </p:nvSpPr>
              <p:spPr bwMode="auto">
                <a:xfrm>
                  <a:off x="3867457" y="4696618"/>
                  <a:ext cx="722312" cy="747713"/>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0" name="Freeform 119"/>
                <p:cNvSpPr>
                  <a:spLocks/>
                </p:cNvSpPr>
                <p:nvPr/>
              </p:nvSpPr>
              <p:spPr bwMode="auto">
                <a:xfrm>
                  <a:off x="4458007" y="5531643"/>
                  <a:ext cx="111125" cy="223838"/>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1" name="Freeform 120"/>
                <p:cNvSpPr>
                  <a:spLocks/>
                </p:cNvSpPr>
                <p:nvPr/>
              </p:nvSpPr>
              <p:spPr bwMode="auto">
                <a:xfrm>
                  <a:off x="3702357" y="4971256"/>
                  <a:ext cx="292100" cy="384175"/>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2" name="Rectangle 121"/>
                <p:cNvSpPr>
                  <a:spLocks noChangeArrowheads="1"/>
                </p:cNvSpPr>
                <p:nvPr/>
              </p:nvSpPr>
              <p:spPr bwMode="auto">
                <a:xfrm>
                  <a:off x="4458007" y="4979193"/>
                  <a:ext cx="131762" cy="66516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3" name="Freeform 122"/>
                <p:cNvSpPr>
                  <a:spLocks/>
                </p:cNvSpPr>
                <p:nvPr/>
              </p:nvSpPr>
              <p:spPr bwMode="auto">
                <a:xfrm>
                  <a:off x="3630919" y="5249068"/>
                  <a:ext cx="225425" cy="114300"/>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Rectangle 123"/>
                <p:cNvSpPr>
                  <a:spLocks noChangeArrowheads="1"/>
                </p:cNvSpPr>
                <p:nvPr/>
              </p:nvSpPr>
              <p:spPr bwMode="auto">
                <a:xfrm>
                  <a:off x="3453119" y="5198268"/>
                  <a:ext cx="496887" cy="508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Freeform 124"/>
                <p:cNvSpPr>
                  <a:spLocks/>
                </p:cNvSpPr>
                <p:nvPr/>
              </p:nvSpPr>
              <p:spPr bwMode="auto">
                <a:xfrm>
                  <a:off x="3318182" y="4949031"/>
                  <a:ext cx="517525" cy="249238"/>
                </a:xfrm>
                <a:custGeom>
                  <a:avLst/>
                  <a:gdLst>
                    <a:gd name="T0" fmla="*/ 241 w 326"/>
                    <a:gd name="T1" fmla="*/ 0 h 157"/>
                    <a:gd name="T2" fmla="*/ 0 w 326"/>
                    <a:gd name="T3" fmla="*/ 0 h 157"/>
                    <a:gd name="T4" fmla="*/ 85 w 326"/>
                    <a:gd name="T5" fmla="*/ 157 h 157"/>
                    <a:gd name="T6" fmla="*/ 326 w 326"/>
                    <a:gd name="T7" fmla="*/ 157 h 157"/>
                    <a:gd name="T8" fmla="*/ 241 w 326"/>
                    <a:gd name="T9" fmla="*/ 0 h 157"/>
                  </a:gdLst>
                  <a:ahLst/>
                  <a:cxnLst>
                    <a:cxn ang="0">
                      <a:pos x="T0" y="T1"/>
                    </a:cxn>
                    <a:cxn ang="0">
                      <a:pos x="T2" y="T3"/>
                    </a:cxn>
                    <a:cxn ang="0">
                      <a:pos x="T4" y="T5"/>
                    </a:cxn>
                    <a:cxn ang="0">
                      <a:pos x="T6" y="T7"/>
                    </a:cxn>
                    <a:cxn ang="0">
                      <a:pos x="T8" y="T9"/>
                    </a:cxn>
                  </a:cxnLst>
                  <a:rect l="0" t="0" r="r" b="b"/>
                  <a:pathLst>
                    <a:path w="326" h="157">
                      <a:moveTo>
                        <a:pt x="241" y="0"/>
                      </a:moveTo>
                      <a:lnTo>
                        <a:pt x="0" y="0"/>
                      </a:lnTo>
                      <a:lnTo>
                        <a:pt x="85" y="157"/>
                      </a:lnTo>
                      <a:lnTo>
                        <a:pt x="326" y="157"/>
                      </a:lnTo>
                      <a:lnTo>
                        <a:pt x="2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Rectangle 125"/>
                <p:cNvSpPr>
                  <a:spLocks noChangeArrowheads="1"/>
                </p:cNvSpPr>
                <p:nvPr/>
              </p:nvSpPr>
              <p:spPr bwMode="auto">
                <a:xfrm>
                  <a:off x="3835707" y="5198268"/>
                  <a:ext cx="114300" cy="539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Freeform 126"/>
                <p:cNvSpPr>
                  <a:spLocks/>
                </p:cNvSpPr>
                <p:nvPr/>
              </p:nvSpPr>
              <p:spPr bwMode="auto">
                <a:xfrm>
                  <a:off x="4162732" y="4544218"/>
                  <a:ext cx="130175" cy="217488"/>
                </a:xfrm>
                <a:custGeom>
                  <a:avLst/>
                  <a:gdLst>
                    <a:gd name="T0" fmla="*/ 41 w 82"/>
                    <a:gd name="T1" fmla="*/ 137 h 137"/>
                    <a:gd name="T2" fmla="*/ 0 w 82"/>
                    <a:gd name="T3" fmla="*/ 96 h 137"/>
                    <a:gd name="T4" fmla="*/ 0 w 82"/>
                    <a:gd name="T5" fmla="*/ 0 h 137"/>
                    <a:gd name="T6" fmla="*/ 82 w 82"/>
                    <a:gd name="T7" fmla="*/ 0 h 137"/>
                    <a:gd name="T8" fmla="*/ 82 w 82"/>
                    <a:gd name="T9" fmla="*/ 96 h 137"/>
                    <a:gd name="T10" fmla="*/ 41 w 82"/>
                    <a:gd name="T11" fmla="*/ 137 h 137"/>
                  </a:gdLst>
                  <a:ahLst/>
                  <a:cxnLst>
                    <a:cxn ang="0">
                      <a:pos x="T0" y="T1"/>
                    </a:cxn>
                    <a:cxn ang="0">
                      <a:pos x="T2" y="T3"/>
                    </a:cxn>
                    <a:cxn ang="0">
                      <a:pos x="T4" y="T5"/>
                    </a:cxn>
                    <a:cxn ang="0">
                      <a:pos x="T6" y="T7"/>
                    </a:cxn>
                    <a:cxn ang="0">
                      <a:pos x="T8" y="T9"/>
                    </a:cxn>
                    <a:cxn ang="0">
                      <a:pos x="T10" y="T11"/>
                    </a:cxn>
                  </a:cxnLst>
                  <a:rect l="0" t="0" r="r" b="b"/>
                  <a:pathLst>
                    <a:path w="82" h="137">
                      <a:moveTo>
                        <a:pt x="41" y="137"/>
                      </a:moveTo>
                      <a:lnTo>
                        <a:pt x="0" y="96"/>
                      </a:lnTo>
                      <a:lnTo>
                        <a:pt x="0" y="0"/>
                      </a:lnTo>
                      <a:lnTo>
                        <a:pt x="82" y="0"/>
                      </a:lnTo>
                      <a:lnTo>
                        <a:pt x="82" y="96"/>
                      </a:lnTo>
                      <a:lnTo>
                        <a:pt x="41" y="137"/>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p:cNvSpPr>
                  <a:spLocks/>
                </p:cNvSpPr>
                <p:nvPr/>
              </p:nvSpPr>
              <p:spPr bwMode="auto">
                <a:xfrm>
                  <a:off x="4162732" y="4544218"/>
                  <a:ext cx="130175" cy="115888"/>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Freeform 128"/>
                <p:cNvSpPr>
                  <a:spLocks/>
                </p:cNvSpPr>
                <p:nvPr/>
              </p:nvSpPr>
              <p:spPr bwMode="auto">
                <a:xfrm>
                  <a:off x="4072244" y="4198143"/>
                  <a:ext cx="312737" cy="212725"/>
                </a:xfrm>
                <a:custGeom>
                  <a:avLst/>
                  <a:gdLst>
                    <a:gd name="T0" fmla="*/ 60 w 120"/>
                    <a:gd name="T1" fmla="*/ 0 h 82"/>
                    <a:gd name="T2" fmla="*/ 0 w 120"/>
                    <a:gd name="T3" fmla="*/ 60 h 82"/>
                    <a:gd name="T4" fmla="*/ 0 w 120"/>
                    <a:gd name="T5" fmla="*/ 82 h 82"/>
                    <a:gd name="T6" fmla="*/ 120 w 120"/>
                    <a:gd name="T7" fmla="*/ 82 h 82"/>
                    <a:gd name="T8" fmla="*/ 12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27" y="0"/>
                        <a:pt x="0" y="27"/>
                        <a:pt x="0" y="60"/>
                      </a:cubicBezTo>
                      <a:cubicBezTo>
                        <a:pt x="0" y="82"/>
                        <a:pt x="0" y="82"/>
                        <a:pt x="0" y="82"/>
                      </a:cubicBezTo>
                      <a:cubicBezTo>
                        <a:pt x="120" y="82"/>
                        <a:pt x="120" y="82"/>
                        <a:pt x="120" y="82"/>
                      </a:cubicBezTo>
                      <a:cubicBezTo>
                        <a:pt x="120" y="60"/>
                        <a:pt x="120" y="60"/>
                        <a:pt x="120" y="60"/>
                      </a:cubicBezTo>
                      <a:cubicBezTo>
                        <a:pt x="120" y="27"/>
                        <a:pt x="93" y="0"/>
                        <a:pt x="60" y="0"/>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p:cNvSpPr>
                  <a:spLocks/>
                </p:cNvSpPr>
                <p:nvPr/>
              </p:nvSpPr>
              <p:spPr bwMode="auto">
                <a:xfrm>
                  <a:off x="4072244" y="4341018"/>
                  <a:ext cx="312737" cy="293688"/>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nvGrpSpPr>
                <p:cNvPr id="131" name="Group 130"/>
                <p:cNvGrpSpPr/>
                <p:nvPr/>
              </p:nvGrpSpPr>
              <p:grpSpPr>
                <a:xfrm>
                  <a:off x="4022385" y="4761482"/>
                  <a:ext cx="420687" cy="687830"/>
                  <a:chOff x="4022385" y="4761482"/>
                  <a:chExt cx="420687" cy="687830"/>
                </a:xfrm>
              </p:grpSpPr>
              <p:sp>
                <p:nvSpPr>
                  <p:cNvPr id="132" name="Trapezoid 131"/>
                  <p:cNvSpPr/>
                  <p:nvPr/>
                </p:nvSpPr>
                <p:spPr bwMode="auto">
                  <a:xfrm>
                    <a:off x="4165495" y="4864859"/>
                    <a:ext cx="132437" cy="392562"/>
                  </a:xfrm>
                  <a:prstGeom prst="trapezoid">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Isosceles Triangle 132"/>
                  <p:cNvSpPr/>
                  <p:nvPr/>
                </p:nvSpPr>
                <p:spPr bwMode="auto">
                  <a:xfrm rot="10800000">
                    <a:off x="4166013" y="5255833"/>
                    <a:ext cx="133434" cy="70516"/>
                  </a:xfrm>
                  <a:prstGeom prst="triangle">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Trapezoid 133"/>
                  <p:cNvSpPr/>
                  <p:nvPr/>
                </p:nvSpPr>
                <p:spPr bwMode="auto">
                  <a:xfrm rot="10800000">
                    <a:off x="4179327" y="4761482"/>
                    <a:ext cx="104775" cy="91475"/>
                  </a:xfrm>
                  <a:prstGeom prst="trapezoid">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4299447" y="4884208"/>
                    <a:ext cx="114299" cy="136525"/>
                  </a:xfrm>
                  <a:prstGeom prst="rect">
                    <a:avLst/>
                  </a:prstGeom>
                  <a:noFill/>
                  <a:ln>
                    <a:solidFill>
                      <a:srgbClr val="FF66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p:cNvSpPr/>
                  <p:nvPr/>
                </p:nvSpPr>
                <p:spPr bwMode="auto">
                  <a:xfrm>
                    <a:off x="4022385" y="5403593"/>
                    <a:ext cx="420687" cy="45719"/>
                  </a:xfrm>
                  <a:prstGeom prst="rect">
                    <a:avLst/>
                  </a:prstGeom>
                  <a:solidFill>
                    <a:srgbClr val="66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8" name="Group 17"/>
              <p:cNvGrpSpPr>
                <a:grpSpLocks noChangeAspect="1"/>
              </p:cNvGrpSpPr>
              <p:nvPr/>
            </p:nvGrpSpPr>
            <p:grpSpPr bwMode="auto">
              <a:xfrm flipH="1">
                <a:off x="3858661" y="5767010"/>
                <a:ext cx="531172" cy="905625"/>
                <a:chOff x="6941" y="1229"/>
                <a:chExt cx="722" cy="1160"/>
              </a:xfrm>
            </p:grpSpPr>
            <p:sp>
              <p:nvSpPr>
                <p:cNvPr id="80" name="AutoShape 39"/>
                <p:cNvSpPr>
                  <a:spLocks noChangeAspect="1" noChangeArrowheads="1" noTextEdit="1"/>
                </p:cNvSpPr>
                <p:nvPr/>
              </p:nvSpPr>
              <p:spPr bwMode="auto">
                <a:xfrm>
                  <a:off x="6941" y="1229"/>
                  <a:ext cx="720"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1" name="Rectangle 80"/>
                <p:cNvSpPr>
                  <a:spLocks noChangeArrowheads="1"/>
                </p:cNvSpPr>
                <p:nvPr/>
              </p:nvSpPr>
              <p:spPr bwMode="auto">
                <a:xfrm>
                  <a:off x="7460" y="1474"/>
                  <a:ext cx="89" cy="7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2" name="Freeform 81"/>
                <p:cNvSpPr>
                  <a:spLocks/>
                </p:cNvSpPr>
                <p:nvPr/>
              </p:nvSpPr>
              <p:spPr bwMode="auto">
                <a:xfrm>
                  <a:off x="7460" y="1493"/>
                  <a:ext cx="89" cy="45"/>
                </a:xfrm>
                <a:custGeom>
                  <a:avLst/>
                  <a:gdLst>
                    <a:gd name="T0" fmla="*/ 0 w 89"/>
                    <a:gd name="T1" fmla="*/ 16 h 45"/>
                    <a:gd name="T2" fmla="*/ 89 w 89"/>
                    <a:gd name="T3" fmla="*/ 0 h 45"/>
                    <a:gd name="T4" fmla="*/ 0 w 89"/>
                    <a:gd name="T5" fmla="*/ 45 h 45"/>
                    <a:gd name="T6" fmla="*/ 0 w 89"/>
                    <a:gd name="T7" fmla="*/ 16 h 45"/>
                  </a:gdLst>
                  <a:ahLst/>
                  <a:cxnLst>
                    <a:cxn ang="0">
                      <a:pos x="T0" y="T1"/>
                    </a:cxn>
                    <a:cxn ang="0">
                      <a:pos x="T2" y="T3"/>
                    </a:cxn>
                    <a:cxn ang="0">
                      <a:pos x="T4" y="T5"/>
                    </a:cxn>
                    <a:cxn ang="0">
                      <a:pos x="T6" y="T7"/>
                    </a:cxn>
                  </a:cxnLst>
                  <a:rect l="0" t="0" r="r" b="b"/>
                  <a:pathLst>
                    <a:path w="89" h="45">
                      <a:moveTo>
                        <a:pt x="0" y="16"/>
                      </a:moveTo>
                      <a:lnTo>
                        <a:pt x="89" y="0"/>
                      </a:lnTo>
                      <a:lnTo>
                        <a:pt x="0" y="45"/>
                      </a:lnTo>
                      <a:lnTo>
                        <a:pt x="0" y="16"/>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3" name="Freeform 82"/>
                <p:cNvSpPr>
                  <a:spLocks/>
                </p:cNvSpPr>
                <p:nvPr/>
              </p:nvSpPr>
              <p:spPr bwMode="auto">
                <a:xfrm>
                  <a:off x="7302" y="1259"/>
                  <a:ext cx="293" cy="270"/>
                </a:xfrm>
                <a:custGeom>
                  <a:avLst/>
                  <a:gdLst>
                    <a:gd name="T0" fmla="*/ 159 w 165"/>
                    <a:gd name="T1" fmla="*/ 61 h 152"/>
                    <a:gd name="T2" fmla="*/ 81 w 165"/>
                    <a:gd name="T3" fmla="*/ 7 h 152"/>
                    <a:gd name="T4" fmla="*/ 20 w 165"/>
                    <a:gd name="T5" fmla="*/ 17 h 152"/>
                    <a:gd name="T6" fmla="*/ 12 w 165"/>
                    <a:gd name="T7" fmla="*/ 76 h 152"/>
                    <a:gd name="T8" fmla="*/ 0 w 165"/>
                    <a:gd name="T9" fmla="*/ 93 h 152"/>
                    <a:gd name="T10" fmla="*/ 3 w 165"/>
                    <a:gd name="T11" fmla="*/ 107 h 152"/>
                    <a:gd name="T12" fmla="*/ 18 w 165"/>
                    <a:gd name="T13" fmla="*/ 104 h 152"/>
                    <a:gd name="T14" fmla="*/ 27 w 165"/>
                    <a:gd name="T15" fmla="*/ 152 h 152"/>
                    <a:gd name="T16" fmla="*/ 104 w 165"/>
                    <a:gd name="T17" fmla="*/ 138 h 152"/>
                    <a:gd name="T18" fmla="*/ 104 w 165"/>
                    <a:gd name="T19" fmla="*/ 138 h 152"/>
                    <a:gd name="T20" fmla="*/ 105 w 165"/>
                    <a:gd name="T21" fmla="*/ 138 h 152"/>
                    <a:gd name="T22" fmla="*/ 105 w 165"/>
                    <a:gd name="T23" fmla="*/ 138 h 152"/>
                    <a:gd name="T24" fmla="*/ 105 w 165"/>
                    <a:gd name="T25" fmla="*/ 138 h 152"/>
                    <a:gd name="T26" fmla="*/ 159 w 165"/>
                    <a:gd name="T27" fmla="*/ 6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52">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3" y="107"/>
                        <a:pt x="3" y="107"/>
                        <a:pt x="3" y="107"/>
                      </a:cubicBezTo>
                      <a:cubicBezTo>
                        <a:pt x="18" y="104"/>
                        <a:pt x="18" y="104"/>
                        <a:pt x="18" y="104"/>
                      </a:cubicBezTo>
                      <a:cubicBezTo>
                        <a:pt x="27" y="152"/>
                        <a:pt x="27" y="152"/>
                        <a:pt x="27" y="152"/>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4" name="Freeform 83"/>
                <p:cNvSpPr>
                  <a:spLocks/>
                </p:cNvSpPr>
                <p:nvPr/>
              </p:nvSpPr>
              <p:spPr bwMode="auto">
                <a:xfrm>
                  <a:off x="7473" y="1371"/>
                  <a:ext cx="43" cy="71"/>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5" name="Freeform 84"/>
                <p:cNvSpPr>
                  <a:spLocks/>
                </p:cNvSpPr>
                <p:nvPr/>
              </p:nvSpPr>
              <p:spPr bwMode="auto">
                <a:xfrm>
                  <a:off x="7041" y="1892"/>
                  <a:ext cx="508" cy="121"/>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6" name="Freeform 85"/>
                <p:cNvSpPr>
                  <a:spLocks/>
                </p:cNvSpPr>
                <p:nvPr/>
              </p:nvSpPr>
              <p:spPr bwMode="auto">
                <a:xfrm>
                  <a:off x="7396" y="1538"/>
                  <a:ext cx="153" cy="354"/>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7" name="Freeform 86"/>
                <p:cNvSpPr>
                  <a:spLocks/>
                </p:cNvSpPr>
                <p:nvPr/>
              </p:nvSpPr>
              <p:spPr bwMode="auto">
                <a:xfrm>
                  <a:off x="6941" y="2302"/>
                  <a:ext cx="189" cy="84"/>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8" name="Rectangle 87"/>
                <p:cNvSpPr>
                  <a:spLocks noChangeArrowheads="1"/>
                </p:cNvSpPr>
                <p:nvPr/>
              </p:nvSpPr>
              <p:spPr bwMode="auto">
                <a:xfrm>
                  <a:off x="7041" y="1951"/>
                  <a:ext cx="128" cy="351"/>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9" name="Freeform 88"/>
                <p:cNvSpPr>
                  <a:spLocks/>
                </p:cNvSpPr>
                <p:nvPr/>
              </p:nvSpPr>
              <p:spPr bwMode="auto">
                <a:xfrm>
                  <a:off x="7327" y="2160"/>
                  <a:ext cx="69" cy="130"/>
                </a:xfrm>
                <a:custGeom>
                  <a:avLst/>
                  <a:gdLst>
                    <a:gd name="T0" fmla="*/ 0 w 69"/>
                    <a:gd name="T1" fmla="*/ 130 h 130"/>
                    <a:gd name="T2" fmla="*/ 69 w 69"/>
                    <a:gd name="T3" fmla="*/ 130 h 130"/>
                    <a:gd name="T4" fmla="*/ 60 w 69"/>
                    <a:gd name="T5" fmla="*/ 0 h 130"/>
                    <a:gd name="T6" fmla="*/ 7 w 69"/>
                    <a:gd name="T7" fmla="*/ 0 h 130"/>
                    <a:gd name="T8" fmla="*/ 0 w 69"/>
                    <a:gd name="T9" fmla="*/ 130 h 130"/>
                  </a:gdLst>
                  <a:ahLst/>
                  <a:cxnLst>
                    <a:cxn ang="0">
                      <a:pos x="T0" y="T1"/>
                    </a:cxn>
                    <a:cxn ang="0">
                      <a:pos x="T2" y="T3"/>
                    </a:cxn>
                    <a:cxn ang="0">
                      <a:pos x="T4" y="T5"/>
                    </a:cxn>
                    <a:cxn ang="0">
                      <a:pos x="T6" y="T7"/>
                    </a:cxn>
                    <a:cxn ang="0">
                      <a:pos x="T8" y="T9"/>
                    </a:cxn>
                  </a:cxnLst>
                  <a:rect l="0" t="0" r="r" b="b"/>
                  <a:pathLst>
                    <a:path w="69" h="130">
                      <a:moveTo>
                        <a:pt x="0" y="130"/>
                      </a:moveTo>
                      <a:lnTo>
                        <a:pt x="69" y="130"/>
                      </a:lnTo>
                      <a:lnTo>
                        <a:pt x="60" y="0"/>
                      </a:lnTo>
                      <a:lnTo>
                        <a:pt x="7" y="0"/>
                      </a:lnTo>
                      <a:lnTo>
                        <a:pt x="0"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0" name="Freeform 89"/>
                <p:cNvSpPr>
                  <a:spLocks/>
                </p:cNvSpPr>
                <p:nvPr/>
              </p:nvSpPr>
              <p:spPr bwMode="auto">
                <a:xfrm>
                  <a:off x="7343" y="2052"/>
                  <a:ext cx="35" cy="131"/>
                </a:xfrm>
                <a:custGeom>
                  <a:avLst/>
                  <a:gdLst>
                    <a:gd name="T0" fmla="*/ 0 w 35"/>
                    <a:gd name="T1" fmla="*/ 131 h 131"/>
                    <a:gd name="T2" fmla="*/ 35 w 35"/>
                    <a:gd name="T3" fmla="*/ 131 h 131"/>
                    <a:gd name="T4" fmla="*/ 34 w 35"/>
                    <a:gd name="T5" fmla="*/ 0 h 131"/>
                    <a:gd name="T6" fmla="*/ 3 w 35"/>
                    <a:gd name="T7" fmla="*/ 0 h 131"/>
                    <a:gd name="T8" fmla="*/ 0 w 35"/>
                    <a:gd name="T9" fmla="*/ 131 h 131"/>
                  </a:gdLst>
                  <a:ahLst/>
                  <a:cxnLst>
                    <a:cxn ang="0">
                      <a:pos x="T0" y="T1"/>
                    </a:cxn>
                    <a:cxn ang="0">
                      <a:pos x="T2" y="T3"/>
                    </a:cxn>
                    <a:cxn ang="0">
                      <a:pos x="T4" y="T5"/>
                    </a:cxn>
                    <a:cxn ang="0">
                      <a:pos x="T6" y="T7"/>
                    </a:cxn>
                    <a:cxn ang="0">
                      <a:pos x="T8" y="T9"/>
                    </a:cxn>
                  </a:cxnLst>
                  <a:rect l="0" t="0" r="r" b="b"/>
                  <a:pathLst>
                    <a:path w="35" h="131">
                      <a:moveTo>
                        <a:pt x="0" y="131"/>
                      </a:moveTo>
                      <a:lnTo>
                        <a:pt x="35" y="131"/>
                      </a:lnTo>
                      <a:lnTo>
                        <a:pt x="34" y="0"/>
                      </a:lnTo>
                      <a:lnTo>
                        <a:pt x="3" y="0"/>
                      </a:lnTo>
                      <a:lnTo>
                        <a:pt x="0"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1" name="Oval 90"/>
                <p:cNvSpPr>
                  <a:spLocks noChangeArrowheads="1"/>
                </p:cNvSpPr>
                <p:nvPr/>
              </p:nvSpPr>
              <p:spPr bwMode="auto">
                <a:xfrm>
                  <a:off x="7503" y="2311"/>
                  <a:ext cx="78" cy="7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2" name="Oval 91"/>
                <p:cNvSpPr>
                  <a:spLocks noChangeArrowheads="1"/>
                </p:cNvSpPr>
                <p:nvPr/>
              </p:nvSpPr>
              <p:spPr bwMode="auto">
                <a:xfrm>
                  <a:off x="7146" y="2309"/>
                  <a:ext cx="78" cy="7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3" name="Freeform 92"/>
                <p:cNvSpPr>
                  <a:spLocks/>
                </p:cNvSpPr>
                <p:nvPr/>
              </p:nvSpPr>
              <p:spPr bwMode="auto">
                <a:xfrm>
                  <a:off x="7185" y="2249"/>
                  <a:ext cx="357" cy="55"/>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4" name="Rectangle 93"/>
                <p:cNvSpPr>
                  <a:spLocks noChangeArrowheads="1"/>
                </p:cNvSpPr>
                <p:nvPr/>
              </p:nvSpPr>
              <p:spPr bwMode="auto">
                <a:xfrm>
                  <a:off x="7503" y="2304"/>
                  <a:ext cx="39"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5" name="Rectangle 94"/>
                <p:cNvSpPr>
                  <a:spLocks noChangeArrowheads="1"/>
                </p:cNvSpPr>
                <p:nvPr/>
              </p:nvSpPr>
              <p:spPr bwMode="auto">
                <a:xfrm>
                  <a:off x="7185" y="2304"/>
                  <a:ext cx="39" cy="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6" name="Freeform 95"/>
                <p:cNvSpPr>
                  <a:spLocks/>
                </p:cNvSpPr>
                <p:nvPr/>
              </p:nvSpPr>
              <p:spPr bwMode="auto">
                <a:xfrm>
                  <a:off x="7371" y="2311"/>
                  <a:ext cx="20" cy="78"/>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7" name="Freeform 96"/>
                <p:cNvSpPr>
                  <a:spLocks/>
                </p:cNvSpPr>
                <p:nvPr/>
              </p:nvSpPr>
              <p:spPr bwMode="auto">
                <a:xfrm>
                  <a:off x="7332" y="2311"/>
                  <a:ext cx="18" cy="78"/>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8" name="Rectangle 97"/>
                <p:cNvSpPr>
                  <a:spLocks noChangeArrowheads="1"/>
                </p:cNvSpPr>
                <p:nvPr/>
              </p:nvSpPr>
              <p:spPr bwMode="auto">
                <a:xfrm>
                  <a:off x="7341" y="2256"/>
                  <a:ext cx="39"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9" name="Freeform 98"/>
                <p:cNvSpPr>
                  <a:spLocks/>
                </p:cNvSpPr>
                <p:nvPr/>
              </p:nvSpPr>
              <p:spPr bwMode="auto">
                <a:xfrm>
                  <a:off x="7247" y="2027"/>
                  <a:ext cx="227" cy="30"/>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0" name="Freeform 99"/>
                <p:cNvSpPr>
                  <a:spLocks/>
                </p:cNvSpPr>
                <p:nvPr/>
              </p:nvSpPr>
              <p:spPr bwMode="auto">
                <a:xfrm>
                  <a:off x="7144" y="2011"/>
                  <a:ext cx="435" cy="32"/>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1" name="Freeform 100"/>
                <p:cNvSpPr>
                  <a:spLocks/>
                </p:cNvSpPr>
                <p:nvPr/>
              </p:nvSpPr>
              <p:spPr bwMode="auto">
                <a:xfrm>
                  <a:off x="7581" y="1534"/>
                  <a:ext cx="32" cy="387"/>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2" name="Freeform 101"/>
                <p:cNvSpPr>
                  <a:spLocks/>
                </p:cNvSpPr>
                <p:nvPr/>
              </p:nvSpPr>
              <p:spPr bwMode="auto">
                <a:xfrm>
                  <a:off x="7410" y="1749"/>
                  <a:ext cx="226" cy="328"/>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3" name="Freeform 102"/>
                <p:cNvSpPr>
                  <a:spLocks/>
                </p:cNvSpPr>
                <p:nvPr/>
              </p:nvSpPr>
              <p:spPr bwMode="auto">
                <a:xfrm>
                  <a:off x="7410" y="2073"/>
                  <a:ext cx="56" cy="50"/>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4" name="Freeform 103"/>
                <p:cNvSpPr>
                  <a:spLocks/>
                </p:cNvSpPr>
                <p:nvPr/>
              </p:nvSpPr>
              <p:spPr bwMode="auto">
                <a:xfrm>
                  <a:off x="7613" y="1720"/>
                  <a:ext cx="50" cy="57"/>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5" name="Freeform 104"/>
                <p:cNvSpPr>
                  <a:spLocks/>
                </p:cNvSpPr>
                <p:nvPr/>
              </p:nvSpPr>
              <p:spPr bwMode="auto">
                <a:xfrm>
                  <a:off x="7110" y="1873"/>
                  <a:ext cx="222" cy="19"/>
                </a:xfrm>
                <a:custGeom>
                  <a:avLst/>
                  <a:gdLst>
                    <a:gd name="T0" fmla="*/ 0 w 222"/>
                    <a:gd name="T1" fmla="*/ 0 h 19"/>
                    <a:gd name="T2" fmla="*/ 222 w 222"/>
                    <a:gd name="T3" fmla="*/ 11 h 19"/>
                    <a:gd name="T4" fmla="*/ 222 w 222"/>
                    <a:gd name="T5" fmla="*/ 19 h 19"/>
                    <a:gd name="T6" fmla="*/ 0 w 222"/>
                    <a:gd name="T7" fmla="*/ 19 h 19"/>
                    <a:gd name="T8" fmla="*/ 0 w 222"/>
                    <a:gd name="T9" fmla="*/ 0 h 19"/>
                  </a:gdLst>
                  <a:ahLst/>
                  <a:cxnLst>
                    <a:cxn ang="0">
                      <a:pos x="T0" y="T1"/>
                    </a:cxn>
                    <a:cxn ang="0">
                      <a:pos x="T2" y="T3"/>
                    </a:cxn>
                    <a:cxn ang="0">
                      <a:pos x="T4" y="T5"/>
                    </a:cxn>
                    <a:cxn ang="0">
                      <a:pos x="T6" y="T7"/>
                    </a:cxn>
                    <a:cxn ang="0">
                      <a:pos x="T8" y="T9"/>
                    </a:cxn>
                  </a:cxnLst>
                  <a:rect l="0" t="0" r="r" b="b"/>
                  <a:pathLst>
                    <a:path w="222" h="19">
                      <a:moveTo>
                        <a:pt x="0" y="0"/>
                      </a:moveTo>
                      <a:lnTo>
                        <a:pt x="222" y="11"/>
                      </a:lnTo>
                      <a:lnTo>
                        <a:pt x="222" y="19"/>
                      </a:lnTo>
                      <a:lnTo>
                        <a:pt x="0"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6" name="Freeform 105"/>
                <p:cNvSpPr>
                  <a:spLocks/>
                </p:cNvSpPr>
                <p:nvPr/>
              </p:nvSpPr>
              <p:spPr bwMode="auto">
                <a:xfrm>
                  <a:off x="7037" y="1662"/>
                  <a:ext cx="77" cy="218"/>
                </a:xfrm>
                <a:custGeom>
                  <a:avLst/>
                  <a:gdLst>
                    <a:gd name="T0" fmla="*/ 59 w 77"/>
                    <a:gd name="T1" fmla="*/ 218 h 218"/>
                    <a:gd name="T2" fmla="*/ 0 w 77"/>
                    <a:gd name="T3" fmla="*/ 3 h 218"/>
                    <a:gd name="T4" fmla="*/ 7 w 77"/>
                    <a:gd name="T5" fmla="*/ 0 h 218"/>
                    <a:gd name="T6" fmla="*/ 77 w 77"/>
                    <a:gd name="T7" fmla="*/ 213 h 218"/>
                    <a:gd name="T8" fmla="*/ 59 w 77"/>
                    <a:gd name="T9" fmla="*/ 218 h 218"/>
                  </a:gdLst>
                  <a:ahLst/>
                  <a:cxnLst>
                    <a:cxn ang="0">
                      <a:pos x="T0" y="T1"/>
                    </a:cxn>
                    <a:cxn ang="0">
                      <a:pos x="T2" y="T3"/>
                    </a:cxn>
                    <a:cxn ang="0">
                      <a:pos x="T4" y="T5"/>
                    </a:cxn>
                    <a:cxn ang="0">
                      <a:pos x="T6" y="T7"/>
                    </a:cxn>
                    <a:cxn ang="0">
                      <a:pos x="T8" y="T9"/>
                    </a:cxn>
                  </a:cxnLst>
                  <a:rect l="0" t="0" r="r" b="b"/>
                  <a:pathLst>
                    <a:path w="77" h="218">
                      <a:moveTo>
                        <a:pt x="59" y="218"/>
                      </a:moveTo>
                      <a:lnTo>
                        <a:pt x="0" y="3"/>
                      </a:lnTo>
                      <a:lnTo>
                        <a:pt x="7" y="0"/>
                      </a:lnTo>
                      <a:lnTo>
                        <a:pt x="77" y="213"/>
                      </a:lnTo>
                      <a:lnTo>
                        <a:pt x="59"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7" name="Oval 106"/>
                <p:cNvSpPr>
                  <a:spLocks noChangeArrowheads="1"/>
                </p:cNvSpPr>
                <p:nvPr/>
              </p:nvSpPr>
              <p:spPr bwMode="auto">
                <a:xfrm>
                  <a:off x="7096" y="1864"/>
                  <a:ext cx="28" cy="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8" name="Freeform 107"/>
                <p:cNvSpPr>
                  <a:spLocks/>
                </p:cNvSpPr>
                <p:nvPr/>
              </p:nvSpPr>
              <p:spPr bwMode="auto">
                <a:xfrm>
                  <a:off x="7458" y="1586"/>
                  <a:ext cx="75" cy="306"/>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9" name="Freeform 108"/>
                <p:cNvSpPr>
                  <a:spLocks/>
                </p:cNvSpPr>
                <p:nvPr/>
              </p:nvSpPr>
              <p:spPr bwMode="auto">
                <a:xfrm>
                  <a:off x="7247" y="1818"/>
                  <a:ext cx="286" cy="74"/>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0" name="Freeform 109"/>
                <p:cNvSpPr>
                  <a:spLocks/>
                </p:cNvSpPr>
                <p:nvPr/>
              </p:nvSpPr>
              <p:spPr bwMode="auto">
                <a:xfrm>
                  <a:off x="7213" y="1818"/>
                  <a:ext cx="148" cy="74"/>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1" name="Rectangle 110"/>
                <p:cNvSpPr>
                  <a:spLocks noChangeArrowheads="1"/>
                </p:cNvSpPr>
                <p:nvPr/>
              </p:nvSpPr>
              <p:spPr bwMode="auto">
                <a:xfrm>
                  <a:off x="7457" y="1582"/>
                  <a:ext cx="92" cy="14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9" name="Group 18"/>
              <p:cNvGrpSpPr>
                <a:grpSpLocks noChangeAspect="1"/>
              </p:cNvGrpSpPr>
              <p:nvPr/>
            </p:nvGrpSpPr>
            <p:grpSpPr bwMode="auto">
              <a:xfrm flipH="1">
                <a:off x="4140198" y="5333591"/>
                <a:ext cx="463749" cy="1094602"/>
                <a:chOff x="6805" y="2679"/>
                <a:chExt cx="605" cy="1428"/>
              </a:xfrm>
            </p:grpSpPr>
            <p:sp>
              <p:nvSpPr>
                <p:cNvPr id="50" name="AutoShape 75"/>
                <p:cNvSpPr>
                  <a:spLocks noChangeAspect="1" noChangeArrowheads="1" noTextEdit="1"/>
                </p:cNvSpPr>
                <p:nvPr/>
              </p:nvSpPr>
              <p:spPr bwMode="auto">
                <a:xfrm>
                  <a:off x="6805" y="2679"/>
                  <a:ext cx="603" cy="1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1" name="Rectangle 50"/>
                <p:cNvSpPr>
                  <a:spLocks noChangeArrowheads="1"/>
                </p:cNvSpPr>
                <p:nvPr/>
              </p:nvSpPr>
              <p:spPr bwMode="auto">
                <a:xfrm>
                  <a:off x="7106" y="3628"/>
                  <a:ext cx="165" cy="280"/>
                </a:xfrm>
                <a:prstGeom prst="rect">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6977" y="4025"/>
                  <a:ext cx="142" cy="51"/>
                </a:xfrm>
                <a:custGeom>
                  <a:avLst/>
                  <a:gdLst>
                    <a:gd name="T0" fmla="*/ 44 w 83"/>
                    <a:gd name="T1" fmla="*/ 0 h 30"/>
                    <a:gd name="T2" fmla="*/ 1 w 83"/>
                    <a:gd name="T3" fmla="*/ 24 h 30"/>
                    <a:gd name="T4" fmla="*/ 0 w 83"/>
                    <a:gd name="T5" fmla="*/ 29 h 30"/>
                    <a:gd name="T6" fmla="*/ 57 w 83"/>
                    <a:gd name="T7" fmla="*/ 30 h 30"/>
                    <a:gd name="T8" fmla="*/ 83 w 83"/>
                    <a:gd name="T9" fmla="*/ 0 h 30"/>
                    <a:gd name="T10" fmla="*/ 44 w 83"/>
                    <a:gd name="T11" fmla="*/ 0 h 30"/>
                  </a:gdLst>
                  <a:ahLst/>
                  <a:cxnLst>
                    <a:cxn ang="0">
                      <a:pos x="T0" y="T1"/>
                    </a:cxn>
                    <a:cxn ang="0">
                      <a:pos x="T2" y="T3"/>
                    </a:cxn>
                    <a:cxn ang="0">
                      <a:pos x="T4" y="T5"/>
                    </a:cxn>
                    <a:cxn ang="0">
                      <a:pos x="T6" y="T7"/>
                    </a:cxn>
                    <a:cxn ang="0">
                      <a:pos x="T8" y="T9"/>
                    </a:cxn>
                    <a:cxn ang="0">
                      <a:pos x="T10" y="T11"/>
                    </a:cxn>
                  </a:cxnLst>
                  <a:rect l="0" t="0" r="r" b="b"/>
                  <a:pathLst>
                    <a:path w="83" h="30">
                      <a:moveTo>
                        <a:pt x="44" y="0"/>
                      </a:moveTo>
                      <a:cubicBezTo>
                        <a:pt x="26" y="0"/>
                        <a:pt x="10" y="10"/>
                        <a:pt x="1" y="24"/>
                      </a:cubicBezTo>
                      <a:cubicBezTo>
                        <a:pt x="0" y="29"/>
                        <a:pt x="0" y="29"/>
                        <a:pt x="0" y="29"/>
                      </a:cubicBezTo>
                      <a:cubicBezTo>
                        <a:pt x="57" y="30"/>
                        <a:pt x="57" y="30"/>
                        <a:pt x="57" y="30"/>
                      </a:cubicBezTo>
                      <a:cubicBezTo>
                        <a:pt x="71" y="30"/>
                        <a:pt x="82" y="14"/>
                        <a:pt x="83" y="0"/>
                      </a:cubicBezTo>
                      <a:lnTo>
                        <a:pt x="44"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Freeform 52"/>
                <p:cNvSpPr>
                  <a:spLocks/>
                </p:cNvSpPr>
                <p:nvPr/>
              </p:nvSpPr>
              <p:spPr bwMode="auto">
                <a:xfrm>
                  <a:off x="7063" y="2862"/>
                  <a:ext cx="239" cy="141"/>
                </a:xfrm>
                <a:custGeom>
                  <a:avLst/>
                  <a:gdLst>
                    <a:gd name="T0" fmla="*/ 128 w 139"/>
                    <a:gd name="T1" fmla="*/ 68 h 82"/>
                    <a:gd name="T2" fmla="*/ 14 w 139"/>
                    <a:gd name="T3" fmla="*/ 68 h 82"/>
                    <a:gd name="T4" fmla="*/ 14 w 139"/>
                    <a:gd name="T5" fmla="*/ 0 h 82"/>
                    <a:gd name="T6" fmla="*/ 128 w 139"/>
                    <a:gd name="T7" fmla="*/ 0 h 82"/>
                    <a:gd name="T8" fmla="*/ 128 w 139"/>
                    <a:gd name="T9" fmla="*/ 68 h 82"/>
                  </a:gdLst>
                  <a:ahLst/>
                  <a:cxnLst>
                    <a:cxn ang="0">
                      <a:pos x="T0" y="T1"/>
                    </a:cxn>
                    <a:cxn ang="0">
                      <a:pos x="T2" y="T3"/>
                    </a:cxn>
                    <a:cxn ang="0">
                      <a:pos x="T4" y="T5"/>
                    </a:cxn>
                    <a:cxn ang="0">
                      <a:pos x="T6" y="T7"/>
                    </a:cxn>
                    <a:cxn ang="0">
                      <a:pos x="T8" y="T9"/>
                    </a:cxn>
                  </a:cxnLst>
                  <a:rect l="0" t="0" r="r" b="b"/>
                  <a:pathLst>
                    <a:path w="139" h="82">
                      <a:moveTo>
                        <a:pt x="128" y="68"/>
                      </a:moveTo>
                      <a:cubicBezTo>
                        <a:pt x="116" y="80"/>
                        <a:pt x="27" y="82"/>
                        <a:pt x="14" y="68"/>
                      </a:cubicBezTo>
                      <a:cubicBezTo>
                        <a:pt x="0" y="55"/>
                        <a:pt x="14" y="0"/>
                        <a:pt x="14" y="0"/>
                      </a:cubicBezTo>
                      <a:cubicBezTo>
                        <a:pt x="128" y="0"/>
                        <a:pt x="128" y="0"/>
                        <a:pt x="128" y="0"/>
                      </a:cubicBezTo>
                      <a:cubicBezTo>
                        <a:pt x="128" y="0"/>
                        <a:pt x="139" y="57"/>
                        <a:pt x="128" y="68"/>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7064" y="2814"/>
                  <a:ext cx="239" cy="50"/>
                </a:xfrm>
                <a:custGeom>
                  <a:avLst/>
                  <a:gdLst>
                    <a:gd name="T0" fmla="*/ 139 w 139"/>
                    <a:gd name="T1" fmla="*/ 22 h 29"/>
                    <a:gd name="T2" fmla="*/ 132 w 139"/>
                    <a:gd name="T3" fmla="*/ 29 h 29"/>
                    <a:gd name="T4" fmla="*/ 7 w 139"/>
                    <a:gd name="T5" fmla="*/ 29 h 29"/>
                    <a:gd name="T6" fmla="*/ 0 w 139"/>
                    <a:gd name="T7" fmla="*/ 22 h 29"/>
                    <a:gd name="T8" fmla="*/ 0 w 139"/>
                    <a:gd name="T9" fmla="*/ 7 h 29"/>
                    <a:gd name="T10" fmla="*/ 7 w 139"/>
                    <a:gd name="T11" fmla="*/ 0 h 29"/>
                    <a:gd name="T12" fmla="*/ 132 w 139"/>
                    <a:gd name="T13" fmla="*/ 0 h 29"/>
                    <a:gd name="T14" fmla="*/ 139 w 139"/>
                    <a:gd name="T15" fmla="*/ 7 h 29"/>
                    <a:gd name="T16" fmla="*/ 139 w 139"/>
                    <a:gd name="T17"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9">
                      <a:moveTo>
                        <a:pt x="139" y="22"/>
                      </a:moveTo>
                      <a:cubicBezTo>
                        <a:pt x="139" y="26"/>
                        <a:pt x="136" y="29"/>
                        <a:pt x="132" y="29"/>
                      </a:cubicBezTo>
                      <a:cubicBezTo>
                        <a:pt x="7" y="29"/>
                        <a:pt x="7" y="29"/>
                        <a:pt x="7" y="29"/>
                      </a:cubicBezTo>
                      <a:cubicBezTo>
                        <a:pt x="3" y="29"/>
                        <a:pt x="0" y="26"/>
                        <a:pt x="0" y="22"/>
                      </a:cubicBezTo>
                      <a:cubicBezTo>
                        <a:pt x="0" y="7"/>
                        <a:pt x="0" y="7"/>
                        <a:pt x="0" y="7"/>
                      </a:cubicBezTo>
                      <a:cubicBezTo>
                        <a:pt x="0" y="3"/>
                        <a:pt x="3" y="0"/>
                        <a:pt x="7" y="0"/>
                      </a:cubicBezTo>
                      <a:cubicBezTo>
                        <a:pt x="132" y="0"/>
                        <a:pt x="132" y="0"/>
                        <a:pt x="132" y="0"/>
                      </a:cubicBezTo>
                      <a:cubicBezTo>
                        <a:pt x="136" y="0"/>
                        <a:pt x="139" y="3"/>
                        <a:pt x="139" y="7"/>
                      </a:cubicBezTo>
                      <a:lnTo>
                        <a:pt x="139"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Freeform 54"/>
                <p:cNvSpPr>
                  <a:spLocks/>
                </p:cNvSpPr>
                <p:nvPr/>
              </p:nvSpPr>
              <p:spPr bwMode="auto">
                <a:xfrm>
                  <a:off x="7142" y="2924"/>
                  <a:ext cx="84" cy="137"/>
                </a:xfrm>
                <a:custGeom>
                  <a:avLst/>
                  <a:gdLst>
                    <a:gd name="T0" fmla="*/ 41 w 84"/>
                    <a:gd name="T1" fmla="*/ 137 h 137"/>
                    <a:gd name="T2" fmla="*/ 0 w 84"/>
                    <a:gd name="T3" fmla="*/ 96 h 137"/>
                    <a:gd name="T4" fmla="*/ 0 w 84"/>
                    <a:gd name="T5" fmla="*/ 0 h 137"/>
                    <a:gd name="T6" fmla="*/ 84 w 84"/>
                    <a:gd name="T7" fmla="*/ 0 h 137"/>
                    <a:gd name="T8" fmla="*/ 84 w 84"/>
                    <a:gd name="T9" fmla="*/ 96 h 137"/>
                    <a:gd name="T10" fmla="*/ 41 w 84"/>
                    <a:gd name="T11" fmla="*/ 137 h 137"/>
                  </a:gdLst>
                  <a:ahLst/>
                  <a:cxnLst>
                    <a:cxn ang="0">
                      <a:pos x="T0" y="T1"/>
                    </a:cxn>
                    <a:cxn ang="0">
                      <a:pos x="T2" y="T3"/>
                    </a:cxn>
                    <a:cxn ang="0">
                      <a:pos x="T4" y="T5"/>
                    </a:cxn>
                    <a:cxn ang="0">
                      <a:pos x="T6" y="T7"/>
                    </a:cxn>
                    <a:cxn ang="0">
                      <a:pos x="T8" y="T9"/>
                    </a:cxn>
                    <a:cxn ang="0">
                      <a:pos x="T10" y="T11"/>
                    </a:cxn>
                  </a:cxnLst>
                  <a:rect l="0" t="0" r="r" b="b"/>
                  <a:pathLst>
                    <a:path w="84" h="137">
                      <a:moveTo>
                        <a:pt x="41" y="137"/>
                      </a:moveTo>
                      <a:lnTo>
                        <a:pt x="0" y="96"/>
                      </a:lnTo>
                      <a:lnTo>
                        <a:pt x="0" y="0"/>
                      </a:lnTo>
                      <a:lnTo>
                        <a:pt x="84" y="0"/>
                      </a:lnTo>
                      <a:lnTo>
                        <a:pt x="84" y="96"/>
                      </a:lnTo>
                      <a:lnTo>
                        <a:pt x="41" y="13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7142" y="2902"/>
                  <a:ext cx="84" cy="73"/>
                </a:xfrm>
                <a:custGeom>
                  <a:avLst/>
                  <a:gdLst>
                    <a:gd name="T0" fmla="*/ 0 w 49"/>
                    <a:gd name="T1" fmla="*/ 40 h 43"/>
                    <a:gd name="T2" fmla="*/ 24 w 49"/>
                    <a:gd name="T3" fmla="*/ 43 h 43"/>
                    <a:gd name="T4" fmla="*/ 49 w 49"/>
                    <a:gd name="T5" fmla="*/ 40 h 43"/>
                    <a:gd name="T6" fmla="*/ 49 w 49"/>
                    <a:gd name="T7" fmla="*/ 0 h 43"/>
                    <a:gd name="T8" fmla="*/ 0 w 49"/>
                    <a:gd name="T9" fmla="*/ 0 h 43"/>
                    <a:gd name="T10" fmla="*/ 0 w 49"/>
                    <a:gd name="T11" fmla="*/ 40 h 43"/>
                  </a:gdLst>
                  <a:ahLst/>
                  <a:cxnLst>
                    <a:cxn ang="0">
                      <a:pos x="T0" y="T1"/>
                    </a:cxn>
                    <a:cxn ang="0">
                      <a:pos x="T2" y="T3"/>
                    </a:cxn>
                    <a:cxn ang="0">
                      <a:pos x="T4" y="T5"/>
                    </a:cxn>
                    <a:cxn ang="0">
                      <a:pos x="T6" y="T7"/>
                    </a:cxn>
                    <a:cxn ang="0">
                      <a:pos x="T8" y="T9"/>
                    </a:cxn>
                    <a:cxn ang="0">
                      <a:pos x="T10" y="T11"/>
                    </a:cxn>
                  </a:cxnLst>
                  <a:rect l="0" t="0" r="r" b="b"/>
                  <a:pathLst>
                    <a:path w="49" h="43">
                      <a:moveTo>
                        <a:pt x="0" y="40"/>
                      </a:moveTo>
                      <a:cubicBezTo>
                        <a:pt x="8" y="42"/>
                        <a:pt x="16" y="43"/>
                        <a:pt x="24" y="43"/>
                      </a:cubicBezTo>
                      <a:cubicBezTo>
                        <a:pt x="33" y="43"/>
                        <a:pt x="41" y="42"/>
                        <a:pt x="49" y="40"/>
                      </a:cubicBezTo>
                      <a:cubicBezTo>
                        <a:pt x="49" y="0"/>
                        <a:pt x="49" y="0"/>
                        <a:pt x="49" y="0"/>
                      </a:cubicBezTo>
                      <a:cubicBezTo>
                        <a:pt x="0" y="0"/>
                        <a:pt x="0" y="0"/>
                        <a:pt x="0" y="0"/>
                      </a:cubicBezTo>
                      <a:lnTo>
                        <a:pt x="0" y="4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Freeform 56"/>
                <p:cNvSpPr>
                  <a:spLocks/>
                </p:cNvSpPr>
                <p:nvPr/>
              </p:nvSpPr>
              <p:spPr bwMode="auto">
                <a:xfrm>
                  <a:off x="7087" y="2775"/>
                  <a:ext cx="196" cy="183"/>
                </a:xfrm>
                <a:custGeom>
                  <a:avLst/>
                  <a:gdLst>
                    <a:gd name="T0" fmla="*/ 0 w 114"/>
                    <a:gd name="T1" fmla="*/ 0 h 107"/>
                    <a:gd name="T2" fmla="*/ 0 w 114"/>
                    <a:gd name="T3" fmla="*/ 89 h 107"/>
                    <a:gd name="T4" fmla="*/ 0 w 114"/>
                    <a:gd name="T5" fmla="*/ 89 h 107"/>
                    <a:gd name="T6" fmla="*/ 56 w 114"/>
                    <a:gd name="T7" fmla="*/ 107 h 107"/>
                    <a:gd name="T8" fmla="*/ 113 w 114"/>
                    <a:gd name="T9" fmla="*/ 89 h 107"/>
                    <a:gd name="T10" fmla="*/ 114 w 114"/>
                    <a:gd name="T11" fmla="*/ 89 h 107"/>
                    <a:gd name="T12" fmla="*/ 114 w 114"/>
                    <a:gd name="T13" fmla="*/ 0 h 107"/>
                    <a:gd name="T14" fmla="*/ 0 w 114"/>
                    <a:gd name="T15" fmla="*/ 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07">
                      <a:moveTo>
                        <a:pt x="0" y="0"/>
                      </a:moveTo>
                      <a:cubicBezTo>
                        <a:pt x="0" y="89"/>
                        <a:pt x="0" y="89"/>
                        <a:pt x="0" y="89"/>
                      </a:cubicBezTo>
                      <a:cubicBezTo>
                        <a:pt x="0" y="89"/>
                        <a:pt x="0" y="89"/>
                        <a:pt x="0" y="89"/>
                      </a:cubicBezTo>
                      <a:cubicBezTo>
                        <a:pt x="16" y="100"/>
                        <a:pt x="35" y="107"/>
                        <a:pt x="56" y="107"/>
                      </a:cubicBezTo>
                      <a:cubicBezTo>
                        <a:pt x="77" y="107"/>
                        <a:pt x="97" y="100"/>
                        <a:pt x="113" y="89"/>
                      </a:cubicBezTo>
                      <a:cubicBezTo>
                        <a:pt x="114" y="89"/>
                        <a:pt x="114" y="89"/>
                        <a:pt x="114" y="89"/>
                      </a:cubicBezTo>
                      <a:cubicBezTo>
                        <a:pt x="114" y="0"/>
                        <a:pt x="114" y="0"/>
                        <a:pt x="114"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7085" y="2681"/>
                  <a:ext cx="139" cy="147"/>
                </a:xfrm>
                <a:custGeom>
                  <a:avLst/>
                  <a:gdLst>
                    <a:gd name="T0" fmla="*/ 81 w 81"/>
                    <a:gd name="T1" fmla="*/ 5 h 86"/>
                    <a:gd name="T2" fmla="*/ 58 w 81"/>
                    <a:gd name="T3" fmla="*/ 0 h 86"/>
                    <a:gd name="T4" fmla="*/ 0 w 81"/>
                    <a:gd name="T5" fmla="*/ 58 h 86"/>
                    <a:gd name="T6" fmla="*/ 0 w 81"/>
                    <a:gd name="T7" fmla="*/ 86 h 86"/>
                    <a:gd name="T8" fmla="*/ 81 w 81"/>
                    <a:gd name="T9" fmla="*/ 5 h 86"/>
                  </a:gdLst>
                  <a:ahLst/>
                  <a:cxnLst>
                    <a:cxn ang="0">
                      <a:pos x="T0" y="T1"/>
                    </a:cxn>
                    <a:cxn ang="0">
                      <a:pos x="T2" y="T3"/>
                    </a:cxn>
                    <a:cxn ang="0">
                      <a:pos x="T4" y="T5"/>
                    </a:cxn>
                    <a:cxn ang="0">
                      <a:pos x="T6" y="T7"/>
                    </a:cxn>
                    <a:cxn ang="0">
                      <a:pos x="T8" y="T9"/>
                    </a:cxn>
                  </a:cxnLst>
                  <a:rect l="0" t="0" r="r" b="b"/>
                  <a:pathLst>
                    <a:path w="81" h="86">
                      <a:moveTo>
                        <a:pt x="81" y="5"/>
                      </a:moveTo>
                      <a:cubicBezTo>
                        <a:pt x="74" y="2"/>
                        <a:pt x="66" y="0"/>
                        <a:pt x="58" y="0"/>
                      </a:cubicBezTo>
                      <a:cubicBezTo>
                        <a:pt x="26" y="0"/>
                        <a:pt x="0" y="26"/>
                        <a:pt x="0" y="58"/>
                      </a:cubicBezTo>
                      <a:cubicBezTo>
                        <a:pt x="0" y="86"/>
                        <a:pt x="0" y="86"/>
                        <a:pt x="0" y="86"/>
                      </a:cubicBezTo>
                      <a:cubicBezTo>
                        <a:pt x="42" y="81"/>
                        <a:pt x="76" y="48"/>
                        <a:pt x="81" y="5"/>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Freeform 58"/>
                <p:cNvSpPr>
                  <a:spLocks/>
                </p:cNvSpPr>
                <p:nvPr/>
              </p:nvSpPr>
              <p:spPr bwMode="auto">
                <a:xfrm>
                  <a:off x="7143" y="2681"/>
                  <a:ext cx="140" cy="147"/>
                </a:xfrm>
                <a:custGeom>
                  <a:avLst/>
                  <a:gdLst>
                    <a:gd name="T0" fmla="*/ 0 w 81"/>
                    <a:gd name="T1" fmla="*/ 5 h 86"/>
                    <a:gd name="T2" fmla="*/ 23 w 81"/>
                    <a:gd name="T3" fmla="*/ 0 h 86"/>
                    <a:gd name="T4" fmla="*/ 81 w 81"/>
                    <a:gd name="T5" fmla="*/ 58 h 86"/>
                    <a:gd name="T6" fmla="*/ 81 w 81"/>
                    <a:gd name="T7" fmla="*/ 86 h 86"/>
                    <a:gd name="T8" fmla="*/ 0 w 81"/>
                    <a:gd name="T9" fmla="*/ 5 h 86"/>
                  </a:gdLst>
                  <a:ahLst/>
                  <a:cxnLst>
                    <a:cxn ang="0">
                      <a:pos x="T0" y="T1"/>
                    </a:cxn>
                    <a:cxn ang="0">
                      <a:pos x="T2" y="T3"/>
                    </a:cxn>
                    <a:cxn ang="0">
                      <a:pos x="T4" y="T5"/>
                    </a:cxn>
                    <a:cxn ang="0">
                      <a:pos x="T6" y="T7"/>
                    </a:cxn>
                    <a:cxn ang="0">
                      <a:pos x="T8" y="T9"/>
                    </a:cxn>
                  </a:cxnLst>
                  <a:rect l="0" t="0" r="r" b="b"/>
                  <a:pathLst>
                    <a:path w="81" h="86">
                      <a:moveTo>
                        <a:pt x="0" y="5"/>
                      </a:moveTo>
                      <a:cubicBezTo>
                        <a:pt x="7" y="2"/>
                        <a:pt x="15" y="0"/>
                        <a:pt x="23" y="0"/>
                      </a:cubicBezTo>
                      <a:cubicBezTo>
                        <a:pt x="55" y="0"/>
                        <a:pt x="81" y="26"/>
                        <a:pt x="81" y="58"/>
                      </a:cubicBezTo>
                      <a:cubicBezTo>
                        <a:pt x="81" y="86"/>
                        <a:pt x="81" y="86"/>
                        <a:pt x="81" y="86"/>
                      </a:cubicBezTo>
                      <a:cubicBezTo>
                        <a:pt x="39" y="81"/>
                        <a:pt x="5" y="48"/>
                        <a:pt x="0" y="5"/>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6874" y="3179"/>
                  <a:ext cx="161" cy="241"/>
                </a:xfrm>
                <a:custGeom>
                  <a:avLst/>
                  <a:gdLst>
                    <a:gd name="T0" fmla="*/ 59 w 94"/>
                    <a:gd name="T1" fmla="*/ 141 h 141"/>
                    <a:gd name="T2" fmla="*/ 35 w 94"/>
                    <a:gd name="T3" fmla="*/ 141 h 141"/>
                    <a:gd name="T4" fmla="*/ 0 w 94"/>
                    <a:gd name="T5" fmla="*/ 100 h 141"/>
                    <a:gd name="T6" fmla="*/ 53 w 94"/>
                    <a:gd name="T7" fmla="*/ 100 h 141"/>
                    <a:gd name="T8" fmla="*/ 53 w 94"/>
                    <a:gd name="T9" fmla="*/ 0 h 141"/>
                    <a:gd name="T10" fmla="*/ 94 w 94"/>
                    <a:gd name="T11" fmla="*/ 0 h 141"/>
                    <a:gd name="T12" fmla="*/ 94 w 94"/>
                    <a:gd name="T13" fmla="*/ 106 h 141"/>
                    <a:gd name="T14" fmla="*/ 59 w 94"/>
                    <a:gd name="T15"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141">
                      <a:moveTo>
                        <a:pt x="59" y="141"/>
                      </a:moveTo>
                      <a:cubicBezTo>
                        <a:pt x="35" y="141"/>
                        <a:pt x="35" y="141"/>
                        <a:pt x="35" y="141"/>
                      </a:cubicBezTo>
                      <a:cubicBezTo>
                        <a:pt x="0" y="100"/>
                        <a:pt x="0" y="100"/>
                        <a:pt x="0" y="100"/>
                      </a:cubicBezTo>
                      <a:cubicBezTo>
                        <a:pt x="53" y="100"/>
                        <a:pt x="53" y="100"/>
                        <a:pt x="53" y="100"/>
                      </a:cubicBezTo>
                      <a:cubicBezTo>
                        <a:pt x="53" y="0"/>
                        <a:pt x="53" y="0"/>
                        <a:pt x="53" y="0"/>
                      </a:cubicBezTo>
                      <a:cubicBezTo>
                        <a:pt x="94" y="0"/>
                        <a:pt x="94" y="0"/>
                        <a:pt x="94" y="0"/>
                      </a:cubicBezTo>
                      <a:cubicBezTo>
                        <a:pt x="94" y="106"/>
                        <a:pt x="94" y="106"/>
                        <a:pt x="94" y="106"/>
                      </a:cubicBezTo>
                      <a:cubicBezTo>
                        <a:pt x="94" y="125"/>
                        <a:pt x="78" y="141"/>
                        <a:pt x="59" y="14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Rectangle 60"/>
                <p:cNvSpPr>
                  <a:spLocks noChangeArrowheads="1"/>
                </p:cNvSpPr>
                <p:nvPr/>
              </p:nvSpPr>
              <p:spPr bwMode="auto">
                <a:xfrm>
                  <a:off x="7052" y="3468"/>
                  <a:ext cx="67" cy="56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Rectangle 61"/>
                <p:cNvSpPr>
                  <a:spLocks noChangeArrowheads="1"/>
                </p:cNvSpPr>
                <p:nvPr/>
              </p:nvSpPr>
              <p:spPr bwMode="auto">
                <a:xfrm>
                  <a:off x="7247" y="3468"/>
                  <a:ext cx="68" cy="56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7327" y="3176"/>
                  <a:ext cx="71" cy="41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4" name="Rectangle 63"/>
                <p:cNvSpPr>
                  <a:spLocks noChangeArrowheads="1"/>
                </p:cNvSpPr>
                <p:nvPr/>
              </p:nvSpPr>
              <p:spPr bwMode="auto">
                <a:xfrm>
                  <a:off x="7054" y="2999"/>
                  <a:ext cx="256" cy="106"/>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5" name="Freeform 64"/>
                <p:cNvSpPr>
                  <a:spLocks/>
                </p:cNvSpPr>
                <p:nvPr/>
              </p:nvSpPr>
              <p:spPr bwMode="auto">
                <a:xfrm>
                  <a:off x="6955" y="2999"/>
                  <a:ext cx="455" cy="909"/>
                </a:xfrm>
                <a:custGeom>
                  <a:avLst/>
                  <a:gdLst>
                    <a:gd name="T0" fmla="*/ 209 w 265"/>
                    <a:gd name="T1" fmla="*/ 0 h 531"/>
                    <a:gd name="T2" fmla="*/ 204 w 265"/>
                    <a:gd name="T3" fmla="*/ 0 h 531"/>
                    <a:gd name="T4" fmla="*/ 133 w 265"/>
                    <a:gd name="T5" fmla="*/ 48 h 531"/>
                    <a:gd name="T6" fmla="*/ 62 w 265"/>
                    <a:gd name="T7" fmla="*/ 0 h 531"/>
                    <a:gd name="T8" fmla="*/ 56 w 265"/>
                    <a:gd name="T9" fmla="*/ 0 h 531"/>
                    <a:gd name="T10" fmla="*/ 0 w 265"/>
                    <a:gd name="T11" fmla="*/ 56 h 531"/>
                    <a:gd name="T12" fmla="*/ 0 w 265"/>
                    <a:gd name="T13" fmla="*/ 185 h 531"/>
                    <a:gd name="T14" fmla="*/ 47 w 265"/>
                    <a:gd name="T15" fmla="*/ 185 h 531"/>
                    <a:gd name="T16" fmla="*/ 47 w 265"/>
                    <a:gd name="T17" fmla="*/ 104 h 531"/>
                    <a:gd name="T18" fmla="*/ 56 w 265"/>
                    <a:gd name="T19" fmla="*/ 104 h 531"/>
                    <a:gd name="T20" fmla="*/ 57 w 265"/>
                    <a:gd name="T21" fmla="*/ 531 h 531"/>
                    <a:gd name="T22" fmla="*/ 170 w 265"/>
                    <a:gd name="T23" fmla="*/ 439 h 531"/>
                    <a:gd name="T24" fmla="*/ 210 w 265"/>
                    <a:gd name="T25" fmla="*/ 527 h 531"/>
                    <a:gd name="T26" fmla="*/ 210 w 265"/>
                    <a:gd name="T27" fmla="*/ 104 h 531"/>
                    <a:gd name="T28" fmla="*/ 217 w 265"/>
                    <a:gd name="T29" fmla="*/ 104 h 531"/>
                    <a:gd name="T30" fmla="*/ 217 w 265"/>
                    <a:gd name="T31" fmla="*/ 178 h 531"/>
                    <a:gd name="T32" fmla="*/ 265 w 265"/>
                    <a:gd name="T33" fmla="*/ 178 h 531"/>
                    <a:gd name="T34" fmla="*/ 265 w 265"/>
                    <a:gd name="T35" fmla="*/ 56 h 531"/>
                    <a:gd name="T36" fmla="*/ 209 w 265"/>
                    <a:gd name="T37"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5" h="531">
                      <a:moveTo>
                        <a:pt x="209" y="0"/>
                      </a:moveTo>
                      <a:cubicBezTo>
                        <a:pt x="204" y="0"/>
                        <a:pt x="204" y="0"/>
                        <a:pt x="204" y="0"/>
                      </a:cubicBezTo>
                      <a:cubicBezTo>
                        <a:pt x="192" y="29"/>
                        <a:pt x="165" y="48"/>
                        <a:pt x="133" y="48"/>
                      </a:cubicBezTo>
                      <a:cubicBezTo>
                        <a:pt x="101" y="48"/>
                        <a:pt x="73" y="29"/>
                        <a:pt x="62" y="0"/>
                      </a:cubicBezTo>
                      <a:cubicBezTo>
                        <a:pt x="56" y="0"/>
                        <a:pt x="56" y="0"/>
                        <a:pt x="56" y="0"/>
                      </a:cubicBezTo>
                      <a:cubicBezTo>
                        <a:pt x="25" y="0"/>
                        <a:pt x="0" y="26"/>
                        <a:pt x="0" y="56"/>
                      </a:cubicBezTo>
                      <a:cubicBezTo>
                        <a:pt x="0" y="185"/>
                        <a:pt x="0" y="185"/>
                        <a:pt x="0" y="185"/>
                      </a:cubicBezTo>
                      <a:cubicBezTo>
                        <a:pt x="47" y="185"/>
                        <a:pt x="47" y="185"/>
                        <a:pt x="47" y="185"/>
                      </a:cubicBezTo>
                      <a:cubicBezTo>
                        <a:pt x="47" y="104"/>
                        <a:pt x="47" y="104"/>
                        <a:pt x="47" y="104"/>
                      </a:cubicBezTo>
                      <a:cubicBezTo>
                        <a:pt x="56" y="104"/>
                        <a:pt x="56" y="104"/>
                        <a:pt x="56" y="104"/>
                      </a:cubicBezTo>
                      <a:cubicBezTo>
                        <a:pt x="57" y="531"/>
                        <a:pt x="57" y="531"/>
                        <a:pt x="57" y="531"/>
                      </a:cubicBezTo>
                      <a:cubicBezTo>
                        <a:pt x="170" y="439"/>
                        <a:pt x="170" y="439"/>
                        <a:pt x="170" y="439"/>
                      </a:cubicBezTo>
                      <a:cubicBezTo>
                        <a:pt x="210" y="527"/>
                        <a:pt x="210" y="527"/>
                        <a:pt x="210" y="527"/>
                      </a:cubicBezTo>
                      <a:cubicBezTo>
                        <a:pt x="210" y="104"/>
                        <a:pt x="210" y="104"/>
                        <a:pt x="210" y="104"/>
                      </a:cubicBezTo>
                      <a:cubicBezTo>
                        <a:pt x="217" y="104"/>
                        <a:pt x="217" y="104"/>
                        <a:pt x="217" y="104"/>
                      </a:cubicBezTo>
                      <a:cubicBezTo>
                        <a:pt x="217" y="178"/>
                        <a:pt x="217" y="178"/>
                        <a:pt x="217" y="178"/>
                      </a:cubicBezTo>
                      <a:cubicBezTo>
                        <a:pt x="265" y="178"/>
                        <a:pt x="265" y="178"/>
                        <a:pt x="265" y="178"/>
                      </a:cubicBezTo>
                      <a:cubicBezTo>
                        <a:pt x="265" y="56"/>
                        <a:pt x="265" y="56"/>
                        <a:pt x="265" y="56"/>
                      </a:cubicBezTo>
                      <a:cubicBezTo>
                        <a:pt x="265" y="26"/>
                        <a:pt x="240" y="0"/>
                        <a:pt x="209"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6" name="Freeform 65"/>
                <p:cNvSpPr>
                  <a:spLocks/>
                </p:cNvSpPr>
                <p:nvPr/>
              </p:nvSpPr>
              <p:spPr bwMode="auto">
                <a:xfrm>
                  <a:off x="7327" y="3525"/>
                  <a:ext cx="71" cy="139"/>
                </a:xfrm>
                <a:custGeom>
                  <a:avLst/>
                  <a:gdLst>
                    <a:gd name="T0" fmla="*/ 0 w 41"/>
                    <a:gd name="T1" fmla="*/ 0 h 81"/>
                    <a:gd name="T2" fmla="*/ 0 w 41"/>
                    <a:gd name="T3" fmla="*/ 81 h 81"/>
                    <a:gd name="T4" fmla="*/ 41 w 41"/>
                    <a:gd name="T5" fmla="*/ 40 h 81"/>
                    <a:gd name="T6" fmla="*/ 0 w 41"/>
                    <a:gd name="T7" fmla="*/ 0 h 81"/>
                  </a:gdLst>
                  <a:ahLst/>
                  <a:cxnLst>
                    <a:cxn ang="0">
                      <a:pos x="T0" y="T1"/>
                    </a:cxn>
                    <a:cxn ang="0">
                      <a:pos x="T2" y="T3"/>
                    </a:cxn>
                    <a:cxn ang="0">
                      <a:pos x="T4" y="T5"/>
                    </a:cxn>
                    <a:cxn ang="0">
                      <a:pos x="T6" y="T7"/>
                    </a:cxn>
                  </a:cxnLst>
                  <a:rect l="0" t="0" r="r" b="b"/>
                  <a:pathLst>
                    <a:path w="41" h="81">
                      <a:moveTo>
                        <a:pt x="0" y="0"/>
                      </a:moveTo>
                      <a:cubicBezTo>
                        <a:pt x="0" y="81"/>
                        <a:pt x="0" y="81"/>
                        <a:pt x="0" y="81"/>
                      </a:cubicBezTo>
                      <a:cubicBezTo>
                        <a:pt x="23" y="81"/>
                        <a:pt x="41" y="63"/>
                        <a:pt x="41" y="40"/>
                      </a:cubicBezTo>
                      <a:cubicBezTo>
                        <a:pt x="41" y="18"/>
                        <a:pt x="23" y="0"/>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Rectangle 66"/>
                <p:cNvSpPr>
                  <a:spLocks noChangeArrowheads="1"/>
                </p:cNvSpPr>
                <p:nvPr/>
              </p:nvSpPr>
              <p:spPr bwMode="auto">
                <a:xfrm>
                  <a:off x="7052" y="3330"/>
                  <a:ext cx="263" cy="30"/>
                </a:xfrm>
                <a:prstGeom prst="rect">
                  <a:avLst/>
                </a:prstGeom>
                <a:solidFill>
                  <a:schemeClr val="tx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Freeform 67"/>
                <p:cNvSpPr>
                  <a:spLocks/>
                </p:cNvSpPr>
                <p:nvPr/>
              </p:nvSpPr>
              <p:spPr bwMode="auto">
                <a:xfrm>
                  <a:off x="6963" y="4025"/>
                  <a:ext cx="158" cy="82"/>
                </a:xfrm>
                <a:custGeom>
                  <a:avLst/>
                  <a:gdLst>
                    <a:gd name="T0" fmla="*/ 91 w 92"/>
                    <a:gd name="T1" fmla="*/ 0 h 48"/>
                    <a:gd name="T2" fmla="*/ 65 w 92"/>
                    <a:gd name="T3" fmla="*/ 24 h 48"/>
                    <a:gd name="T4" fmla="*/ 9 w 92"/>
                    <a:gd name="T5" fmla="*/ 24 h 48"/>
                    <a:gd name="T6" fmla="*/ 0 w 92"/>
                    <a:gd name="T7" fmla="*/ 48 h 48"/>
                    <a:gd name="T8" fmla="*/ 52 w 92"/>
                    <a:gd name="T9" fmla="*/ 48 h 48"/>
                    <a:gd name="T10" fmla="*/ 92 w 92"/>
                    <a:gd name="T11" fmla="*/ 48 h 48"/>
                    <a:gd name="T12" fmla="*/ 92 w 92"/>
                    <a:gd name="T13" fmla="*/ 0 h 48"/>
                    <a:gd name="T14" fmla="*/ 91 w 92"/>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48">
                      <a:moveTo>
                        <a:pt x="91" y="0"/>
                      </a:moveTo>
                      <a:cubicBezTo>
                        <a:pt x="90" y="14"/>
                        <a:pt x="78" y="24"/>
                        <a:pt x="65" y="24"/>
                      </a:cubicBezTo>
                      <a:cubicBezTo>
                        <a:pt x="9" y="24"/>
                        <a:pt x="9" y="24"/>
                        <a:pt x="9" y="24"/>
                      </a:cubicBezTo>
                      <a:cubicBezTo>
                        <a:pt x="4" y="31"/>
                        <a:pt x="1" y="39"/>
                        <a:pt x="0" y="48"/>
                      </a:cubicBezTo>
                      <a:cubicBezTo>
                        <a:pt x="52" y="48"/>
                        <a:pt x="52" y="48"/>
                        <a:pt x="52" y="48"/>
                      </a:cubicBezTo>
                      <a:cubicBezTo>
                        <a:pt x="92" y="48"/>
                        <a:pt x="92" y="48"/>
                        <a:pt x="92" y="48"/>
                      </a:cubicBezTo>
                      <a:cubicBezTo>
                        <a:pt x="92" y="0"/>
                        <a:pt x="92" y="0"/>
                        <a:pt x="92" y="0"/>
                      </a:cubicBezTo>
                      <a:lnTo>
                        <a:pt x="91" y="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7171" y="4025"/>
                  <a:ext cx="144" cy="51"/>
                </a:xfrm>
                <a:custGeom>
                  <a:avLst/>
                  <a:gdLst>
                    <a:gd name="T0" fmla="*/ 44 w 84"/>
                    <a:gd name="T1" fmla="*/ 0 h 30"/>
                    <a:gd name="T2" fmla="*/ 1 w 84"/>
                    <a:gd name="T3" fmla="*/ 24 h 30"/>
                    <a:gd name="T4" fmla="*/ 0 w 84"/>
                    <a:gd name="T5" fmla="*/ 29 h 30"/>
                    <a:gd name="T6" fmla="*/ 57 w 84"/>
                    <a:gd name="T7" fmla="*/ 30 h 30"/>
                    <a:gd name="T8" fmla="*/ 84 w 84"/>
                    <a:gd name="T9" fmla="*/ 0 h 30"/>
                    <a:gd name="T10" fmla="*/ 44 w 84"/>
                    <a:gd name="T11" fmla="*/ 0 h 30"/>
                  </a:gdLst>
                  <a:ahLst/>
                  <a:cxnLst>
                    <a:cxn ang="0">
                      <a:pos x="T0" y="T1"/>
                    </a:cxn>
                    <a:cxn ang="0">
                      <a:pos x="T2" y="T3"/>
                    </a:cxn>
                    <a:cxn ang="0">
                      <a:pos x="T4" y="T5"/>
                    </a:cxn>
                    <a:cxn ang="0">
                      <a:pos x="T6" y="T7"/>
                    </a:cxn>
                    <a:cxn ang="0">
                      <a:pos x="T8" y="T9"/>
                    </a:cxn>
                    <a:cxn ang="0">
                      <a:pos x="T10" y="T11"/>
                    </a:cxn>
                  </a:cxnLst>
                  <a:rect l="0" t="0" r="r" b="b"/>
                  <a:pathLst>
                    <a:path w="84" h="30">
                      <a:moveTo>
                        <a:pt x="44" y="0"/>
                      </a:moveTo>
                      <a:cubicBezTo>
                        <a:pt x="26" y="0"/>
                        <a:pt x="10" y="10"/>
                        <a:pt x="1" y="24"/>
                      </a:cubicBezTo>
                      <a:cubicBezTo>
                        <a:pt x="0" y="29"/>
                        <a:pt x="0" y="29"/>
                        <a:pt x="0" y="29"/>
                      </a:cubicBezTo>
                      <a:cubicBezTo>
                        <a:pt x="57" y="30"/>
                        <a:pt x="57" y="30"/>
                        <a:pt x="57" y="30"/>
                      </a:cubicBezTo>
                      <a:cubicBezTo>
                        <a:pt x="71" y="30"/>
                        <a:pt x="82" y="14"/>
                        <a:pt x="84" y="0"/>
                      </a:cubicBezTo>
                      <a:lnTo>
                        <a:pt x="44"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Freeform 69"/>
                <p:cNvSpPr>
                  <a:spLocks/>
                </p:cNvSpPr>
                <p:nvPr/>
              </p:nvSpPr>
              <p:spPr bwMode="auto">
                <a:xfrm>
                  <a:off x="7157" y="4025"/>
                  <a:ext cx="158" cy="82"/>
                </a:xfrm>
                <a:custGeom>
                  <a:avLst/>
                  <a:gdLst>
                    <a:gd name="T0" fmla="*/ 91 w 92"/>
                    <a:gd name="T1" fmla="*/ 0 h 48"/>
                    <a:gd name="T2" fmla="*/ 65 w 92"/>
                    <a:gd name="T3" fmla="*/ 24 h 48"/>
                    <a:gd name="T4" fmla="*/ 9 w 92"/>
                    <a:gd name="T5" fmla="*/ 24 h 48"/>
                    <a:gd name="T6" fmla="*/ 0 w 92"/>
                    <a:gd name="T7" fmla="*/ 48 h 48"/>
                    <a:gd name="T8" fmla="*/ 52 w 92"/>
                    <a:gd name="T9" fmla="*/ 48 h 48"/>
                    <a:gd name="T10" fmla="*/ 92 w 92"/>
                    <a:gd name="T11" fmla="*/ 48 h 48"/>
                    <a:gd name="T12" fmla="*/ 92 w 92"/>
                    <a:gd name="T13" fmla="*/ 0 h 48"/>
                    <a:gd name="T14" fmla="*/ 91 w 92"/>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48">
                      <a:moveTo>
                        <a:pt x="91" y="0"/>
                      </a:moveTo>
                      <a:cubicBezTo>
                        <a:pt x="90" y="14"/>
                        <a:pt x="79" y="24"/>
                        <a:pt x="65" y="24"/>
                      </a:cubicBezTo>
                      <a:cubicBezTo>
                        <a:pt x="9" y="24"/>
                        <a:pt x="9" y="24"/>
                        <a:pt x="9" y="24"/>
                      </a:cubicBezTo>
                      <a:cubicBezTo>
                        <a:pt x="4" y="31"/>
                        <a:pt x="1" y="39"/>
                        <a:pt x="0" y="48"/>
                      </a:cubicBezTo>
                      <a:cubicBezTo>
                        <a:pt x="52" y="48"/>
                        <a:pt x="52" y="48"/>
                        <a:pt x="52" y="48"/>
                      </a:cubicBezTo>
                      <a:cubicBezTo>
                        <a:pt x="92" y="48"/>
                        <a:pt x="92" y="48"/>
                        <a:pt x="92" y="48"/>
                      </a:cubicBezTo>
                      <a:cubicBezTo>
                        <a:pt x="92" y="0"/>
                        <a:pt x="92" y="0"/>
                        <a:pt x="92" y="0"/>
                      </a:cubicBezTo>
                      <a:lnTo>
                        <a:pt x="91" y="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6863" y="3350"/>
                  <a:ext cx="141" cy="70"/>
                </a:xfrm>
                <a:custGeom>
                  <a:avLst/>
                  <a:gdLst>
                    <a:gd name="T0" fmla="*/ 82 w 82"/>
                    <a:gd name="T1" fmla="*/ 0 h 41"/>
                    <a:gd name="T2" fmla="*/ 0 w 82"/>
                    <a:gd name="T3" fmla="*/ 0 h 41"/>
                    <a:gd name="T4" fmla="*/ 41 w 82"/>
                    <a:gd name="T5" fmla="*/ 41 h 41"/>
                    <a:gd name="T6" fmla="*/ 82 w 82"/>
                    <a:gd name="T7" fmla="*/ 0 h 41"/>
                  </a:gdLst>
                  <a:ahLst/>
                  <a:cxnLst>
                    <a:cxn ang="0">
                      <a:pos x="T0" y="T1"/>
                    </a:cxn>
                    <a:cxn ang="0">
                      <a:pos x="T2" y="T3"/>
                    </a:cxn>
                    <a:cxn ang="0">
                      <a:pos x="T4" y="T5"/>
                    </a:cxn>
                    <a:cxn ang="0">
                      <a:pos x="T6" y="T7"/>
                    </a:cxn>
                  </a:cxnLst>
                  <a:rect l="0" t="0" r="r" b="b"/>
                  <a:pathLst>
                    <a:path w="82" h="41">
                      <a:moveTo>
                        <a:pt x="82" y="0"/>
                      </a:moveTo>
                      <a:cubicBezTo>
                        <a:pt x="0" y="0"/>
                        <a:pt x="0" y="0"/>
                        <a:pt x="0" y="0"/>
                      </a:cubicBezTo>
                      <a:cubicBezTo>
                        <a:pt x="0" y="22"/>
                        <a:pt x="18" y="41"/>
                        <a:pt x="41" y="41"/>
                      </a:cubicBezTo>
                      <a:cubicBezTo>
                        <a:pt x="63" y="41"/>
                        <a:pt x="82" y="22"/>
                        <a:pt x="82"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Freeform 71"/>
                <p:cNvSpPr>
                  <a:spLocks/>
                </p:cNvSpPr>
                <p:nvPr/>
              </p:nvSpPr>
              <p:spPr bwMode="auto">
                <a:xfrm>
                  <a:off x="6805" y="3244"/>
                  <a:ext cx="96" cy="194"/>
                </a:xfrm>
                <a:custGeom>
                  <a:avLst/>
                  <a:gdLst>
                    <a:gd name="T0" fmla="*/ 56 w 56"/>
                    <a:gd name="T1" fmla="*/ 111 h 113"/>
                    <a:gd name="T2" fmla="*/ 54 w 56"/>
                    <a:gd name="T3" fmla="*/ 113 h 113"/>
                    <a:gd name="T4" fmla="*/ 3 w 56"/>
                    <a:gd name="T5" fmla="*/ 113 h 113"/>
                    <a:gd name="T6" fmla="*/ 0 w 56"/>
                    <a:gd name="T7" fmla="*/ 111 h 113"/>
                    <a:gd name="T8" fmla="*/ 0 w 56"/>
                    <a:gd name="T9" fmla="*/ 3 h 113"/>
                    <a:gd name="T10" fmla="*/ 3 w 56"/>
                    <a:gd name="T11" fmla="*/ 0 h 113"/>
                    <a:gd name="T12" fmla="*/ 54 w 56"/>
                    <a:gd name="T13" fmla="*/ 0 h 113"/>
                    <a:gd name="T14" fmla="*/ 56 w 56"/>
                    <a:gd name="T15" fmla="*/ 3 h 113"/>
                    <a:gd name="T16" fmla="*/ 56 w 56"/>
                    <a:gd name="T17"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113">
                      <a:moveTo>
                        <a:pt x="56" y="111"/>
                      </a:moveTo>
                      <a:cubicBezTo>
                        <a:pt x="56" y="112"/>
                        <a:pt x="55" y="113"/>
                        <a:pt x="54" y="113"/>
                      </a:cubicBezTo>
                      <a:cubicBezTo>
                        <a:pt x="3" y="113"/>
                        <a:pt x="3" y="113"/>
                        <a:pt x="3" y="113"/>
                      </a:cubicBezTo>
                      <a:cubicBezTo>
                        <a:pt x="1" y="113"/>
                        <a:pt x="0" y="112"/>
                        <a:pt x="0" y="111"/>
                      </a:cubicBezTo>
                      <a:cubicBezTo>
                        <a:pt x="0" y="3"/>
                        <a:pt x="0" y="3"/>
                        <a:pt x="0" y="3"/>
                      </a:cubicBezTo>
                      <a:cubicBezTo>
                        <a:pt x="0" y="1"/>
                        <a:pt x="1" y="0"/>
                        <a:pt x="3" y="0"/>
                      </a:cubicBezTo>
                      <a:cubicBezTo>
                        <a:pt x="54" y="0"/>
                        <a:pt x="54" y="0"/>
                        <a:pt x="54" y="0"/>
                      </a:cubicBezTo>
                      <a:cubicBezTo>
                        <a:pt x="55" y="0"/>
                        <a:pt x="56" y="1"/>
                        <a:pt x="56" y="3"/>
                      </a:cubicBezTo>
                      <a:lnTo>
                        <a:pt x="56"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Rectangle 72"/>
                <p:cNvSpPr>
                  <a:spLocks noChangeArrowheads="1"/>
                </p:cNvSpPr>
                <p:nvPr/>
              </p:nvSpPr>
              <p:spPr bwMode="auto">
                <a:xfrm>
                  <a:off x="6817" y="3316"/>
                  <a:ext cx="74" cy="39"/>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6817" y="3355"/>
                  <a:ext cx="74" cy="5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Rectangle 74"/>
                <p:cNvSpPr>
                  <a:spLocks noChangeArrowheads="1"/>
                </p:cNvSpPr>
                <p:nvPr/>
              </p:nvSpPr>
              <p:spPr bwMode="auto">
                <a:xfrm>
                  <a:off x="6817" y="3280"/>
                  <a:ext cx="36" cy="36"/>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Rectangle 75"/>
                <p:cNvSpPr>
                  <a:spLocks noChangeArrowheads="1"/>
                </p:cNvSpPr>
                <p:nvPr/>
              </p:nvSpPr>
              <p:spPr bwMode="auto">
                <a:xfrm>
                  <a:off x="6853" y="3280"/>
                  <a:ext cx="38"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Rectangle 76"/>
                <p:cNvSpPr>
                  <a:spLocks noChangeArrowheads="1"/>
                </p:cNvSpPr>
                <p:nvPr/>
              </p:nvSpPr>
              <p:spPr bwMode="auto">
                <a:xfrm>
                  <a:off x="6898" y="3388"/>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Freeform 77"/>
                <p:cNvSpPr>
                  <a:spLocks/>
                </p:cNvSpPr>
                <p:nvPr/>
              </p:nvSpPr>
              <p:spPr bwMode="auto">
                <a:xfrm>
                  <a:off x="6843" y="3258"/>
                  <a:ext cx="24" cy="3"/>
                </a:xfrm>
                <a:custGeom>
                  <a:avLst/>
                  <a:gdLst>
                    <a:gd name="T0" fmla="*/ 14 w 14"/>
                    <a:gd name="T1" fmla="*/ 1 h 2"/>
                    <a:gd name="T2" fmla="*/ 13 w 14"/>
                    <a:gd name="T3" fmla="*/ 2 h 2"/>
                    <a:gd name="T4" fmla="*/ 1 w 14"/>
                    <a:gd name="T5" fmla="*/ 2 h 2"/>
                    <a:gd name="T6" fmla="*/ 0 w 14"/>
                    <a:gd name="T7" fmla="*/ 1 h 2"/>
                    <a:gd name="T8" fmla="*/ 0 w 14"/>
                    <a:gd name="T9" fmla="*/ 1 h 2"/>
                    <a:gd name="T10" fmla="*/ 1 w 14"/>
                    <a:gd name="T11" fmla="*/ 0 h 2"/>
                    <a:gd name="T12" fmla="*/ 13 w 14"/>
                    <a:gd name="T13" fmla="*/ 0 h 2"/>
                    <a:gd name="T14" fmla="*/ 14 w 14"/>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
                      <a:moveTo>
                        <a:pt x="14" y="1"/>
                      </a:moveTo>
                      <a:cubicBezTo>
                        <a:pt x="14" y="1"/>
                        <a:pt x="13" y="2"/>
                        <a:pt x="13" y="2"/>
                      </a:cubicBezTo>
                      <a:cubicBezTo>
                        <a:pt x="1" y="2"/>
                        <a:pt x="1" y="2"/>
                        <a:pt x="1" y="2"/>
                      </a:cubicBezTo>
                      <a:cubicBezTo>
                        <a:pt x="1" y="2"/>
                        <a:pt x="0" y="1"/>
                        <a:pt x="0" y="1"/>
                      </a:cubicBezTo>
                      <a:cubicBezTo>
                        <a:pt x="0" y="1"/>
                        <a:pt x="0" y="1"/>
                        <a:pt x="0" y="1"/>
                      </a:cubicBezTo>
                      <a:cubicBezTo>
                        <a:pt x="0" y="0"/>
                        <a:pt x="1" y="0"/>
                        <a:pt x="1" y="0"/>
                      </a:cubicBezTo>
                      <a:cubicBezTo>
                        <a:pt x="13" y="0"/>
                        <a:pt x="13" y="0"/>
                        <a:pt x="13" y="0"/>
                      </a:cubicBezTo>
                      <a:cubicBezTo>
                        <a:pt x="13" y="0"/>
                        <a:pt x="14" y="0"/>
                        <a:pt x="14" y="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9" name="Freeform 78"/>
                <p:cNvSpPr>
                  <a:spLocks/>
                </p:cNvSpPr>
                <p:nvPr/>
              </p:nvSpPr>
              <p:spPr bwMode="auto">
                <a:xfrm>
                  <a:off x="6855" y="3350"/>
                  <a:ext cx="72" cy="19"/>
                </a:xfrm>
                <a:custGeom>
                  <a:avLst/>
                  <a:gdLst>
                    <a:gd name="T0" fmla="*/ 0 w 42"/>
                    <a:gd name="T1" fmla="*/ 5 h 11"/>
                    <a:gd name="T2" fmla="*/ 5 w 42"/>
                    <a:gd name="T3" fmla="*/ 11 h 11"/>
                    <a:gd name="T4" fmla="*/ 37 w 42"/>
                    <a:gd name="T5" fmla="*/ 11 h 11"/>
                    <a:gd name="T6" fmla="*/ 42 w 42"/>
                    <a:gd name="T7" fmla="*/ 5 h 11"/>
                    <a:gd name="T8" fmla="*/ 42 w 42"/>
                    <a:gd name="T9" fmla="*/ 5 h 11"/>
                    <a:gd name="T10" fmla="*/ 37 w 42"/>
                    <a:gd name="T11" fmla="*/ 0 h 11"/>
                    <a:gd name="T12" fmla="*/ 5 w 42"/>
                    <a:gd name="T13" fmla="*/ 0 h 11"/>
                    <a:gd name="T14" fmla="*/ 0 w 42"/>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1">
                      <a:moveTo>
                        <a:pt x="0" y="5"/>
                      </a:moveTo>
                      <a:cubicBezTo>
                        <a:pt x="0" y="8"/>
                        <a:pt x="2" y="11"/>
                        <a:pt x="5" y="11"/>
                      </a:cubicBezTo>
                      <a:cubicBezTo>
                        <a:pt x="37" y="11"/>
                        <a:pt x="37" y="11"/>
                        <a:pt x="37" y="11"/>
                      </a:cubicBezTo>
                      <a:cubicBezTo>
                        <a:pt x="40" y="11"/>
                        <a:pt x="42" y="8"/>
                        <a:pt x="42" y="5"/>
                      </a:cubicBezTo>
                      <a:cubicBezTo>
                        <a:pt x="42" y="5"/>
                        <a:pt x="42" y="5"/>
                        <a:pt x="42" y="5"/>
                      </a:cubicBezTo>
                      <a:cubicBezTo>
                        <a:pt x="42" y="2"/>
                        <a:pt x="40" y="0"/>
                        <a:pt x="37" y="0"/>
                      </a:cubicBezTo>
                      <a:cubicBezTo>
                        <a:pt x="5" y="0"/>
                        <a:pt x="5" y="0"/>
                        <a:pt x="5" y="0"/>
                      </a:cubicBezTo>
                      <a:cubicBezTo>
                        <a:pt x="2" y="0"/>
                        <a:pt x="0" y="2"/>
                        <a:pt x="0" y="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20" name="Group 19"/>
              <p:cNvGrpSpPr>
                <a:grpSpLocks noChangeAspect="1"/>
              </p:cNvGrpSpPr>
              <p:nvPr/>
            </p:nvGrpSpPr>
            <p:grpSpPr bwMode="auto">
              <a:xfrm flipH="1">
                <a:off x="4284414" y="5438321"/>
                <a:ext cx="525463" cy="1093244"/>
                <a:chOff x="1369" y="787"/>
                <a:chExt cx="745" cy="1550"/>
              </a:xfrm>
            </p:grpSpPr>
            <p:sp>
              <p:nvSpPr>
                <p:cNvPr id="21" name="AutoShape 3"/>
                <p:cNvSpPr>
                  <a:spLocks noChangeAspect="1" noChangeArrowheads="1" noTextEdit="1"/>
                </p:cNvSpPr>
                <p:nvPr/>
              </p:nvSpPr>
              <p:spPr bwMode="auto">
                <a:xfrm>
                  <a:off x="1369" y="787"/>
                  <a:ext cx="740" cy="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Rectangle 21"/>
                <p:cNvSpPr>
                  <a:spLocks noChangeArrowheads="1"/>
                </p:cNvSpPr>
                <p:nvPr/>
              </p:nvSpPr>
              <p:spPr bwMode="auto">
                <a:xfrm>
                  <a:off x="1633" y="1053"/>
                  <a:ext cx="212" cy="128"/>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Freeform 22"/>
                <p:cNvSpPr>
                  <a:spLocks/>
                </p:cNvSpPr>
                <p:nvPr/>
              </p:nvSpPr>
              <p:spPr bwMode="auto">
                <a:xfrm>
                  <a:off x="1609" y="930"/>
                  <a:ext cx="261" cy="54"/>
                </a:xfrm>
                <a:custGeom>
                  <a:avLst/>
                  <a:gdLst>
                    <a:gd name="T0" fmla="*/ 0 w 169"/>
                    <a:gd name="T1" fmla="*/ 27 h 35"/>
                    <a:gd name="T2" fmla="*/ 9 w 169"/>
                    <a:gd name="T3" fmla="*/ 35 h 35"/>
                    <a:gd name="T4" fmla="*/ 160 w 169"/>
                    <a:gd name="T5" fmla="*/ 35 h 35"/>
                    <a:gd name="T6" fmla="*/ 169 w 169"/>
                    <a:gd name="T7" fmla="*/ 27 h 35"/>
                    <a:gd name="T8" fmla="*/ 169 w 169"/>
                    <a:gd name="T9" fmla="*/ 9 h 35"/>
                    <a:gd name="T10" fmla="*/ 160 w 169"/>
                    <a:gd name="T11" fmla="*/ 0 h 35"/>
                    <a:gd name="T12" fmla="*/ 9 w 169"/>
                    <a:gd name="T13" fmla="*/ 0 h 35"/>
                    <a:gd name="T14" fmla="*/ 0 w 169"/>
                    <a:gd name="T15" fmla="*/ 9 h 35"/>
                    <a:gd name="T16" fmla="*/ 0 w 169"/>
                    <a:gd name="T17"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35">
                      <a:moveTo>
                        <a:pt x="0" y="27"/>
                      </a:moveTo>
                      <a:cubicBezTo>
                        <a:pt x="0" y="32"/>
                        <a:pt x="4" y="35"/>
                        <a:pt x="9" y="35"/>
                      </a:cubicBezTo>
                      <a:cubicBezTo>
                        <a:pt x="160" y="35"/>
                        <a:pt x="160" y="35"/>
                        <a:pt x="160" y="35"/>
                      </a:cubicBezTo>
                      <a:cubicBezTo>
                        <a:pt x="165" y="35"/>
                        <a:pt x="169" y="32"/>
                        <a:pt x="169" y="27"/>
                      </a:cubicBezTo>
                      <a:cubicBezTo>
                        <a:pt x="169" y="9"/>
                        <a:pt x="169" y="9"/>
                        <a:pt x="169" y="9"/>
                      </a:cubicBezTo>
                      <a:cubicBezTo>
                        <a:pt x="169" y="4"/>
                        <a:pt x="165" y="0"/>
                        <a:pt x="160" y="0"/>
                      </a:cubicBezTo>
                      <a:cubicBezTo>
                        <a:pt x="9" y="0"/>
                        <a:pt x="9" y="0"/>
                        <a:pt x="9" y="0"/>
                      </a:cubicBezTo>
                      <a:cubicBezTo>
                        <a:pt x="4" y="0"/>
                        <a:pt x="0" y="4"/>
                        <a:pt x="0" y="9"/>
                      </a:cubicBezTo>
                      <a:lnTo>
                        <a:pt x="0" y="27"/>
                      </a:lnTo>
                      <a:close/>
                    </a:path>
                  </a:pathLst>
                </a:custGeom>
                <a:solidFill>
                  <a:srgbClr val="A385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Rectangle 23"/>
                <p:cNvSpPr>
                  <a:spLocks noChangeArrowheads="1"/>
                </p:cNvSpPr>
                <p:nvPr/>
              </p:nvSpPr>
              <p:spPr bwMode="auto">
                <a:xfrm>
                  <a:off x="1609" y="1133"/>
                  <a:ext cx="263" cy="209"/>
                </a:xfrm>
                <a:prstGeom prst="rect">
                  <a:avLst/>
                </a:prstGeom>
                <a:solidFill>
                  <a:srgbClr val="C19F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1609" y="1181"/>
                  <a:ext cx="263" cy="1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1801" y="1642"/>
                  <a:ext cx="155" cy="606"/>
                </a:xfrm>
                <a:custGeom>
                  <a:avLst/>
                  <a:gdLst>
                    <a:gd name="T0" fmla="*/ 0 w 155"/>
                    <a:gd name="T1" fmla="*/ 606 h 606"/>
                    <a:gd name="T2" fmla="*/ 155 w 155"/>
                    <a:gd name="T3" fmla="*/ 606 h 606"/>
                    <a:gd name="T4" fmla="*/ 74 w 155"/>
                    <a:gd name="T5" fmla="*/ 0 h 606"/>
                    <a:gd name="T6" fmla="*/ 0 w 155"/>
                    <a:gd name="T7" fmla="*/ 0 h 606"/>
                    <a:gd name="T8" fmla="*/ 0 w 155"/>
                    <a:gd name="T9" fmla="*/ 606 h 606"/>
                  </a:gdLst>
                  <a:ahLst/>
                  <a:cxnLst>
                    <a:cxn ang="0">
                      <a:pos x="T0" y="T1"/>
                    </a:cxn>
                    <a:cxn ang="0">
                      <a:pos x="T2" y="T3"/>
                    </a:cxn>
                    <a:cxn ang="0">
                      <a:pos x="T4" y="T5"/>
                    </a:cxn>
                    <a:cxn ang="0">
                      <a:pos x="T6" y="T7"/>
                    </a:cxn>
                    <a:cxn ang="0">
                      <a:pos x="T8" y="T9"/>
                    </a:cxn>
                  </a:cxnLst>
                  <a:rect l="0" t="0" r="r" b="b"/>
                  <a:pathLst>
                    <a:path w="155" h="606">
                      <a:moveTo>
                        <a:pt x="0" y="606"/>
                      </a:moveTo>
                      <a:lnTo>
                        <a:pt x="155" y="606"/>
                      </a:lnTo>
                      <a:lnTo>
                        <a:pt x="74" y="0"/>
                      </a:lnTo>
                      <a:lnTo>
                        <a:pt x="0" y="0"/>
                      </a:lnTo>
                      <a:lnTo>
                        <a:pt x="0" y="606"/>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Freeform 26"/>
                <p:cNvSpPr>
                  <a:spLocks/>
                </p:cNvSpPr>
                <p:nvPr/>
              </p:nvSpPr>
              <p:spPr bwMode="auto">
                <a:xfrm>
                  <a:off x="1591" y="1642"/>
                  <a:ext cx="156" cy="606"/>
                </a:xfrm>
                <a:custGeom>
                  <a:avLst/>
                  <a:gdLst>
                    <a:gd name="T0" fmla="*/ 0 w 156"/>
                    <a:gd name="T1" fmla="*/ 606 h 606"/>
                    <a:gd name="T2" fmla="*/ 156 w 156"/>
                    <a:gd name="T3" fmla="*/ 606 h 606"/>
                    <a:gd name="T4" fmla="*/ 74 w 156"/>
                    <a:gd name="T5" fmla="*/ 0 h 606"/>
                    <a:gd name="T6" fmla="*/ 0 w 156"/>
                    <a:gd name="T7" fmla="*/ 0 h 606"/>
                    <a:gd name="T8" fmla="*/ 0 w 156"/>
                    <a:gd name="T9" fmla="*/ 606 h 606"/>
                  </a:gdLst>
                  <a:ahLst/>
                  <a:cxnLst>
                    <a:cxn ang="0">
                      <a:pos x="T0" y="T1"/>
                    </a:cxn>
                    <a:cxn ang="0">
                      <a:pos x="T2" y="T3"/>
                    </a:cxn>
                    <a:cxn ang="0">
                      <a:pos x="T4" y="T5"/>
                    </a:cxn>
                    <a:cxn ang="0">
                      <a:pos x="T6" y="T7"/>
                    </a:cxn>
                    <a:cxn ang="0">
                      <a:pos x="T8" y="T9"/>
                    </a:cxn>
                  </a:cxnLst>
                  <a:rect l="0" t="0" r="r" b="b"/>
                  <a:pathLst>
                    <a:path w="156" h="606">
                      <a:moveTo>
                        <a:pt x="0" y="606"/>
                      </a:moveTo>
                      <a:lnTo>
                        <a:pt x="156" y="606"/>
                      </a:lnTo>
                      <a:lnTo>
                        <a:pt x="74" y="0"/>
                      </a:lnTo>
                      <a:lnTo>
                        <a:pt x="0" y="0"/>
                      </a:lnTo>
                      <a:lnTo>
                        <a:pt x="0" y="606"/>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1801" y="2248"/>
                  <a:ext cx="171" cy="89"/>
                </a:xfrm>
                <a:custGeom>
                  <a:avLst/>
                  <a:gdLst>
                    <a:gd name="T0" fmla="*/ 48 w 111"/>
                    <a:gd name="T1" fmla="*/ 0 h 58"/>
                    <a:gd name="T2" fmla="*/ 111 w 111"/>
                    <a:gd name="T3" fmla="*/ 58 h 58"/>
                    <a:gd name="T4" fmla="*/ 48 w 111"/>
                    <a:gd name="T5" fmla="*/ 58 h 58"/>
                    <a:gd name="T6" fmla="*/ 0 w 111"/>
                    <a:gd name="T7" fmla="*/ 58 h 58"/>
                    <a:gd name="T8" fmla="*/ 0 w 111"/>
                    <a:gd name="T9" fmla="*/ 0 h 58"/>
                    <a:gd name="T10" fmla="*/ 48 w 111"/>
                    <a:gd name="T11" fmla="*/ 0 h 58"/>
                  </a:gdLst>
                  <a:ahLst/>
                  <a:cxnLst>
                    <a:cxn ang="0">
                      <a:pos x="T0" y="T1"/>
                    </a:cxn>
                    <a:cxn ang="0">
                      <a:pos x="T2" y="T3"/>
                    </a:cxn>
                    <a:cxn ang="0">
                      <a:pos x="T4" y="T5"/>
                    </a:cxn>
                    <a:cxn ang="0">
                      <a:pos x="T6" y="T7"/>
                    </a:cxn>
                    <a:cxn ang="0">
                      <a:pos x="T8" y="T9"/>
                    </a:cxn>
                    <a:cxn ang="0">
                      <a:pos x="T10" y="T11"/>
                    </a:cxn>
                  </a:cxnLst>
                  <a:rect l="0" t="0" r="r" b="b"/>
                  <a:pathLst>
                    <a:path w="111" h="58">
                      <a:moveTo>
                        <a:pt x="48" y="0"/>
                      </a:moveTo>
                      <a:cubicBezTo>
                        <a:pt x="81" y="0"/>
                        <a:pt x="108" y="26"/>
                        <a:pt x="111" y="58"/>
                      </a:cubicBezTo>
                      <a:cubicBezTo>
                        <a:pt x="48" y="58"/>
                        <a:pt x="48" y="58"/>
                        <a:pt x="48" y="58"/>
                      </a:cubicBezTo>
                      <a:cubicBezTo>
                        <a:pt x="0" y="58"/>
                        <a:pt x="0" y="58"/>
                        <a:pt x="0" y="58"/>
                      </a:cubicBezTo>
                      <a:cubicBezTo>
                        <a:pt x="0" y="0"/>
                        <a:pt x="0" y="0"/>
                        <a:pt x="0" y="0"/>
                      </a:cubicBez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Freeform 28"/>
                <p:cNvSpPr>
                  <a:spLocks/>
                </p:cNvSpPr>
                <p:nvPr/>
              </p:nvSpPr>
              <p:spPr bwMode="auto">
                <a:xfrm>
                  <a:off x="1694" y="1027"/>
                  <a:ext cx="91" cy="149"/>
                </a:xfrm>
                <a:custGeom>
                  <a:avLst/>
                  <a:gdLst>
                    <a:gd name="T0" fmla="*/ 47 w 91"/>
                    <a:gd name="T1" fmla="*/ 149 h 149"/>
                    <a:gd name="T2" fmla="*/ 91 w 91"/>
                    <a:gd name="T3" fmla="*/ 144 h 149"/>
                    <a:gd name="T4" fmla="*/ 91 w 91"/>
                    <a:gd name="T5" fmla="*/ 0 h 149"/>
                    <a:gd name="T6" fmla="*/ 0 w 91"/>
                    <a:gd name="T7" fmla="*/ 0 h 149"/>
                    <a:gd name="T8" fmla="*/ 0 w 91"/>
                    <a:gd name="T9" fmla="*/ 149 h 149"/>
                    <a:gd name="T10" fmla="*/ 47 w 91"/>
                    <a:gd name="T11" fmla="*/ 149 h 149"/>
                  </a:gdLst>
                  <a:ahLst/>
                  <a:cxnLst>
                    <a:cxn ang="0">
                      <a:pos x="T0" y="T1"/>
                    </a:cxn>
                    <a:cxn ang="0">
                      <a:pos x="T2" y="T3"/>
                    </a:cxn>
                    <a:cxn ang="0">
                      <a:pos x="T4" y="T5"/>
                    </a:cxn>
                    <a:cxn ang="0">
                      <a:pos x="T6" y="T7"/>
                    </a:cxn>
                    <a:cxn ang="0">
                      <a:pos x="T8" y="T9"/>
                    </a:cxn>
                    <a:cxn ang="0">
                      <a:pos x="T10" y="T11"/>
                    </a:cxn>
                  </a:cxnLst>
                  <a:rect l="0" t="0" r="r" b="b"/>
                  <a:pathLst>
                    <a:path w="91" h="149">
                      <a:moveTo>
                        <a:pt x="47" y="149"/>
                      </a:moveTo>
                      <a:lnTo>
                        <a:pt x="91" y="144"/>
                      </a:lnTo>
                      <a:lnTo>
                        <a:pt x="91" y="0"/>
                      </a:lnTo>
                      <a:lnTo>
                        <a:pt x="0" y="0"/>
                      </a:lnTo>
                      <a:lnTo>
                        <a:pt x="0" y="149"/>
                      </a:lnTo>
                      <a:lnTo>
                        <a:pt x="47" y="149"/>
                      </a:lnTo>
                      <a:close/>
                    </a:path>
                  </a:pathLst>
                </a:custGeom>
                <a:solidFill>
                  <a:srgbClr val="C19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 name="Freeform 29"/>
                <p:cNvSpPr>
                  <a:spLocks/>
                </p:cNvSpPr>
                <p:nvPr/>
              </p:nvSpPr>
              <p:spPr bwMode="auto">
                <a:xfrm>
                  <a:off x="1694" y="1027"/>
                  <a:ext cx="91" cy="78"/>
                </a:xfrm>
                <a:custGeom>
                  <a:avLst/>
                  <a:gdLst>
                    <a:gd name="T0" fmla="*/ 59 w 59"/>
                    <a:gd name="T1" fmla="*/ 47 h 51"/>
                    <a:gd name="T2" fmla="*/ 30 w 59"/>
                    <a:gd name="T3" fmla="*/ 51 h 51"/>
                    <a:gd name="T4" fmla="*/ 0 w 59"/>
                    <a:gd name="T5" fmla="*/ 47 h 51"/>
                    <a:gd name="T6" fmla="*/ 0 w 59"/>
                    <a:gd name="T7" fmla="*/ 0 h 51"/>
                    <a:gd name="T8" fmla="*/ 59 w 59"/>
                    <a:gd name="T9" fmla="*/ 0 h 51"/>
                    <a:gd name="T10" fmla="*/ 59 w 59"/>
                    <a:gd name="T11" fmla="*/ 47 h 51"/>
                  </a:gdLst>
                  <a:ahLst/>
                  <a:cxnLst>
                    <a:cxn ang="0">
                      <a:pos x="T0" y="T1"/>
                    </a:cxn>
                    <a:cxn ang="0">
                      <a:pos x="T2" y="T3"/>
                    </a:cxn>
                    <a:cxn ang="0">
                      <a:pos x="T4" y="T5"/>
                    </a:cxn>
                    <a:cxn ang="0">
                      <a:pos x="T6" y="T7"/>
                    </a:cxn>
                    <a:cxn ang="0">
                      <a:pos x="T8" y="T9"/>
                    </a:cxn>
                    <a:cxn ang="0">
                      <a:pos x="T10" y="T11"/>
                    </a:cxn>
                  </a:cxnLst>
                  <a:rect l="0" t="0" r="r" b="b"/>
                  <a:pathLst>
                    <a:path w="59" h="51">
                      <a:moveTo>
                        <a:pt x="59" y="47"/>
                      </a:moveTo>
                      <a:cubicBezTo>
                        <a:pt x="50" y="50"/>
                        <a:pt x="40" y="51"/>
                        <a:pt x="30" y="51"/>
                      </a:cubicBezTo>
                      <a:cubicBezTo>
                        <a:pt x="19" y="51"/>
                        <a:pt x="10" y="50"/>
                        <a:pt x="0" y="47"/>
                      </a:cubicBezTo>
                      <a:cubicBezTo>
                        <a:pt x="0" y="0"/>
                        <a:pt x="0" y="0"/>
                        <a:pt x="0" y="0"/>
                      </a:cubicBezTo>
                      <a:cubicBezTo>
                        <a:pt x="59" y="0"/>
                        <a:pt x="59" y="0"/>
                        <a:pt x="59" y="0"/>
                      </a:cubicBezTo>
                      <a:lnTo>
                        <a:pt x="59" y="47"/>
                      </a:lnTo>
                      <a:close/>
                    </a:path>
                  </a:pathLst>
                </a:custGeom>
                <a:solidFill>
                  <a:srgbClr val="A385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 name="Freeform 30"/>
                <p:cNvSpPr>
                  <a:spLocks/>
                </p:cNvSpPr>
                <p:nvPr/>
              </p:nvSpPr>
              <p:spPr bwMode="auto">
                <a:xfrm>
                  <a:off x="1633" y="887"/>
                  <a:ext cx="212" cy="201"/>
                </a:xfrm>
                <a:custGeom>
                  <a:avLst/>
                  <a:gdLst>
                    <a:gd name="T0" fmla="*/ 138 w 138"/>
                    <a:gd name="T1" fmla="*/ 0 h 131"/>
                    <a:gd name="T2" fmla="*/ 138 w 138"/>
                    <a:gd name="T3" fmla="*/ 108 h 131"/>
                    <a:gd name="T4" fmla="*/ 138 w 138"/>
                    <a:gd name="T5" fmla="*/ 108 h 131"/>
                    <a:gd name="T6" fmla="*/ 70 w 138"/>
                    <a:gd name="T7" fmla="*/ 131 h 131"/>
                    <a:gd name="T8" fmla="*/ 0 w 138"/>
                    <a:gd name="T9" fmla="*/ 108 h 131"/>
                    <a:gd name="T10" fmla="*/ 0 w 138"/>
                    <a:gd name="T11" fmla="*/ 0 h 131"/>
                    <a:gd name="T12" fmla="*/ 138 w 13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138" h="131">
                      <a:moveTo>
                        <a:pt x="138" y="0"/>
                      </a:moveTo>
                      <a:cubicBezTo>
                        <a:pt x="138" y="108"/>
                        <a:pt x="138" y="108"/>
                        <a:pt x="138" y="108"/>
                      </a:cubicBezTo>
                      <a:cubicBezTo>
                        <a:pt x="138" y="108"/>
                        <a:pt x="138" y="108"/>
                        <a:pt x="138" y="108"/>
                      </a:cubicBezTo>
                      <a:cubicBezTo>
                        <a:pt x="119" y="122"/>
                        <a:pt x="95" y="131"/>
                        <a:pt x="70" y="131"/>
                      </a:cubicBezTo>
                      <a:cubicBezTo>
                        <a:pt x="44" y="131"/>
                        <a:pt x="19" y="122"/>
                        <a:pt x="0" y="108"/>
                      </a:cubicBezTo>
                      <a:cubicBezTo>
                        <a:pt x="0" y="0"/>
                        <a:pt x="0" y="0"/>
                        <a:pt x="0" y="0"/>
                      </a:cubicBezTo>
                      <a:lnTo>
                        <a:pt x="138" y="0"/>
                      </a:lnTo>
                      <a:close/>
                    </a:path>
                  </a:pathLst>
                </a:custGeom>
                <a:solidFill>
                  <a:srgbClr val="C19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2" name="Freeform 31"/>
                <p:cNvSpPr>
                  <a:spLocks/>
                </p:cNvSpPr>
                <p:nvPr/>
              </p:nvSpPr>
              <p:spPr bwMode="auto">
                <a:xfrm>
                  <a:off x="1694" y="787"/>
                  <a:ext cx="151" cy="158"/>
                </a:xfrm>
                <a:custGeom>
                  <a:avLst/>
                  <a:gdLst>
                    <a:gd name="T0" fmla="*/ 0 w 98"/>
                    <a:gd name="T1" fmla="*/ 6 h 103"/>
                    <a:gd name="T2" fmla="*/ 29 w 98"/>
                    <a:gd name="T3" fmla="*/ 0 h 103"/>
                    <a:gd name="T4" fmla="*/ 98 w 98"/>
                    <a:gd name="T5" fmla="*/ 69 h 103"/>
                    <a:gd name="T6" fmla="*/ 98 w 98"/>
                    <a:gd name="T7" fmla="*/ 103 h 103"/>
                    <a:gd name="T8" fmla="*/ 0 w 98"/>
                    <a:gd name="T9" fmla="*/ 6 h 103"/>
                  </a:gdLst>
                  <a:ahLst/>
                  <a:cxnLst>
                    <a:cxn ang="0">
                      <a:pos x="T0" y="T1"/>
                    </a:cxn>
                    <a:cxn ang="0">
                      <a:pos x="T2" y="T3"/>
                    </a:cxn>
                    <a:cxn ang="0">
                      <a:pos x="T4" y="T5"/>
                    </a:cxn>
                    <a:cxn ang="0">
                      <a:pos x="T6" y="T7"/>
                    </a:cxn>
                    <a:cxn ang="0">
                      <a:pos x="T8" y="T9"/>
                    </a:cxn>
                  </a:cxnLst>
                  <a:rect l="0" t="0" r="r" b="b"/>
                  <a:pathLst>
                    <a:path w="98" h="103">
                      <a:moveTo>
                        <a:pt x="0" y="6"/>
                      </a:moveTo>
                      <a:cubicBezTo>
                        <a:pt x="9" y="2"/>
                        <a:pt x="19" y="0"/>
                        <a:pt x="29" y="0"/>
                      </a:cubicBezTo>
                      <a:cubicBezTo>
                        <a:pt x="67" y="0"/>
                        <a:pt x="98" y="31"/>
                        <a:pt x="98" y="69"/>
                      </a:cubicBezTo>
                      <a:cubicBezTo>
                        <a:pt x="98" y="103"/>
                        <a:pt x="98" y="103"/>
                        <a:pt x="98" y="103"/>
                      </a:cubicBezTo>
                      <a:cubicBezTo>
                        <a:pt x="47" y="97"/>
                        <a:pt x="6" y="57"/>
                        <a:pt x="0" y="6"/>
                      </a:cubicBez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 name="Freeform 32"/>
                <p:cNvSpPr>
                  <a:spLocks/>
                </p:cNvSpPr>
                <p:nvPr/>
              </p:nvSpPr>
              <p:spPr bwMode="auto">
                <a:xfrm>
                  <a:off x="1633" y="787"/>
                  <a:ext cx="151" cy="158"/>
                </a:xfrm>
                <a:custGeom>
                  <a:avLst/>
                  <a:gdLst>
                    <a:gd name="T0" fmla="*/ 98 w 98"/>
                    <a:gd name="T1" fmla="*/ 6 h 103"/>
                    <a:gd name="T2" fmla="*/ 69 w 98"/>
                    <a:gd name="T3" fmla="*/ 0 h 103"/>
                    <a:gd name="T4" fmla="*/ 0 w 98"/>
                    <a:gd name="T5" fmla="*/ 69 h 103"/>
                    <a:gd name="T6" fmla="*/ 0 w 98"/>
                    <a:gd name="T7" fmla="*/ 103 h 103"/>
                    <a:gd name="T8" fmla="*/ 98 w 98"/>
                    <a:gd name="T9" fmla="*/ 6 h 103"/>
                  </a:gdLst>
                  <a:ahLst/>
                  <a:cxnLst>
                    <a:cxn ang="0">
                      <a:pos x="T0" y="T1"/>
                    </a:cxn>
                    <a:cxn ang="0">
                      <a:pos x="T2" y="T3"/>
                    </a:cxn>
                    <a:cxn ang="0">
                      <a:pos x="T4" y="T5"/>
                    </a:cxn>
                    <a:cxn ang="0">
                      <a:pos x="T6" y="T7"/>
                    </a:cxn>
                    <a:cxn ang="0">
                      <a:pos x="T8" y="T9"/>
                    </a:cxn>
                  </a:cxnLst>
                  <a:rect l="0" t="0" r="r" b="b"/>
                  <a:pathLst>
                    <a:path w="98" h="103">
                      <a:moveTo>
                        <a:pt x="98" y="6"/>
                      </a:moveTo>
                      <a:cubicBezTo>
                        <a:pt x="89" y="2"/>
                        <a:pt x="80" y="0"/>
                        <a:pt x="69" y="0"/>
                      </a:cubicBezTo>
                      <a:cubicBezTo>
                        <a:pt x="31" y="0"/>
                        <a:pt x="0" y="31"/>
                        <a:pt x="0" y="69"/>
                      </a:cubicBezTo>
                      <a:cubicBezTo>
                        <a:pt x="0" y="103"/>
                        <a:pt x="0" y="103"/>
                        <a:pt x="0" y="103"/>
                      </a:cubicBezTo>
                      <a:cubicBezTo>
                        <a:pt x="51" y="97"/>
                        <a:pt x="92" y="57"/>
                        <a:pt x="98" y="6"/>
                      </a:cubicBez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1802" y="2248"/>
                  <a:ext cx="154" cy="44"/>
                </a:xfrm>
                <a:custGeom>
                  <a:avLst/>
                  <a:gdLst>
                    <a:gd name="T0" fmla="*/ 47 w 100"/>
                    <a:gd name="T1" fmla="*/ 0 h 29"/>
                    <a:gd name="T2" fmla="*/ 100 w 100"/>
                    <a:gd name="T3" fmla="*/ 29 h 29"/>
                    <a:gd name="T4" fmla="*/ 32 w 100"/>
                    <a:gd name="T5" fmla="*/ 29 h 29"/>
                    <a:gd name="T6" fmla="*/ 0 w 100"/>
                    <a:gd name="T7" fmla="*/ 0 h 29"/>
                    <a:gd name="T8" fmla="*/ 47 w 100"/>
                    <a:gd name="T9" fmla="*/ 0 h 29"/>
                  </a:gdLst>
                  <a:ahLst/>
                  <a:cxnLst>
                    <a:cxn ang="0">
                      <a:pos x="T0" y="T1"/>
                    </a:cxn>
                    <a:cxn ang="0">
                      <a:pos x="T2" y="T3"/>
                    </a:cxn>
                    <a:cxn ang="0">
                      <a:pos x="T4" y="T5"/>
                    </a:cxn>
                    <a:cxn ang="0">
                      <a:pos x="T6" y="T7"/>
                    </a:cxn>
                    <a:cxn ang="0">
                      <a:pos x="T8" y="T9"/>
                    </a:cxn>
                  </a:cxnLst>
                  <a:rect l="0" t="0" r="r" b="b"/>
                  <a:pathLst>
                    <a:path w="100" h="29">
                      <a:moveTo>
                        <a:pt x="47" y="0"/>
                      </a:moveTo>
                      <a:cubicBezTo>
                        <a:pt x="69" y="0"/>
                        <a:pt x="88" y="12"/>
                        <a:pt x="100" y="29"/>
                      </a:cubicBezTo>
                      <a:cubicBezTo>
                        <a:pt x="32" y="29"/>
                        <a:pt x="32" y="29"/>
                        <a:pt x="32" y="29"/>
                      </a:cubicBezTo>
                      <a:cubicBezTo>
                        <a:pt x="15" y="29"/>
                        <a:pt x="2" y="17"/>
                        <a:pt x="0" y="0"/>
                      </a:cubicBezTo>
                      <a:lnTo>
                        <a:pt x="47" y="0"/>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Freeform 34"/>
                <p:cNvSpPr>
                  <a:spLocks/>
                </p:cNvSpPr>
                <p:nvPr/>
              </p:nvSpPr>
              <p:spPr bwMode="auto">
                <a:xfrm>
                  <a:off x="1591" y="2248"/>
                  <a:ext cx="171" cy="89"/>
                </a:xfrm>
                <a:custGeom>
                  <a:avLst/>
                  <a:gdLst>
                    <a:gd name="T0" fmla="*/ 48 w 111"/>
                    <a:gd name="T1" fmla="*/ 0 h 58"/>
                    <a:gd name="T2" fmla="*/ 111 w 111"/>
                    <a:gd name="T3" fmla="*/ 58 h 58"/>
                    <a:gd name="T4" fmla="*/ 48 w 111"/>
                    <a:gd name="T5" fmla="*/ 58 h 58"/>
                    <a:gd name="T6" fmla="*/ 0 w 111"/>
                    <a:gd name="T7" fmla="*/ 58 h 58"/>
                    <a:gd name="T8" fmla="*/ 0 w 111"/>
                    <a:gd name="T9" fmla="*/ 0 h 58"/>
                    <a:gd name="T10" fmla="*/ 48 w 111"/>
                    <a:gd name="T11" fmla="*/ 0 h 58"/>
                  </a:gdLst>
                  <a:ahLst/>
                  <a:cxnLst>
                    <a:cxn ang="0">
                      <a:pos x="T0" y="T1"/>
                    </a:cxn>
                    <a:cxn ang="0">
                      <a:pos x="T2" y="T3"/>
                    </a:cxn>
                    <a:cxn ang="0">
                      <a:pos x="T4" y="T5"/>
                    </a:cxn>
                    <a:cxn ang="0">
                      <a:pos x="T6" y="T7"/>
                    </a:cxn>
                    <a:cxn ang="0">
                      <a:pos x="T8" y="T9"/>
                    </a:cxn>
                    <a:cxn ang="0">
                      <a:pos x="T10" y="T11"/>
                    </a:cxn>
                  </a:cxnLst>
                  <a:rect l="0" t="0" r="r" b="b"/>
                  <a:pathLst>
                    <a:path w="111" h="58">
                      <a:moveTo>
                        <a:pt x="48" y="0"/>
                      </a:moveTo>
                      <a:cubicBezTo>
                        <a:pt x="81" y="0"/>
                        <a:pt x="108" y="26"/>
                        <a:pt x="111" y="58"/>
                      </a:cubicBezTo>
                      <a:cubicBezTo>
                        <a:pt x="48" y="58"/>
                        <a:pt x="48" y="58"/>
                        <a:pt x="48" y="58"/>
                      </a:cubicBezTo>
                      <a:cubicBezTo>
                        <a:pt x="0" y="58"/>
                        <a:pt x="0" y="58"/>
                        <a:pt x="0" y="58"/>
                      </a:cubicBezTo>
                      <a:cubicBezTo>
                        <a:pt x="0" y="0"/>
                        <a:pt x="0" y="0"/>
                        <a:pt x="0" y="0"/>
                      </a:cubicBez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1593" y="2248"/>
                  <a:ext cx="154" cy="44"/>
                </a:xfrm>
                <a:custGeom>
                  <a:avLst/>
                  <a:gdLst>
                    <a:gd name="T0" fmla="*/ 47 w 100"/>
                    <a:gd name="T1" fmla="*/ 0 h 29"/>
                    <a:gd name="T2" fmla="*/ 100 w 100"/>
                    <a:gd name="T3" fmla="*/ 29 h 29"/>
                    <a:gd name="T4" fmla="*/ 32 w 100"/>
                    <a:gd name="T5" fmla="*/ 29 h 29"/>
                    <a:gd name="T6" fmla="*/ 0 w 100"/>
                    <a:gd name="T7" fmla="*/ 0 h 29"/>
                    <a:gd name="T8" fmla="*/ 47 w 100"/>
                    <a:gd name="T9" fmla="*/ 0 h 29"/>
                  </a:gdLst>
                  <a:ahLst/>
                  <a:cxnLst>
                    <a:cxn ang="0">
                      <a:pos x="T0" y="T1"/>
                    </a:cxn>
                    <a:cxn ang="0">
                      <a:pos x="T2" y="T3"/>
                    </a:cxn>
                    <a:cxn ang="0">
                      <a:pos x="T4" y="T5"/>
                    </a:cxn>
                    <a:cxn ang="0">
                      <a:pos x="T6" y="T7"/>
                    </a:cxn>
                    <a:cxn ang="0">
                      <a:pos x="T8" y="T9"/>
                    </a:cxn>
                  </a:cxnLst>
                  <a:rect l="0" t="0" r="r" b="b"/>
                  <a:pathLst>
                    <a:path w="100" h="29">
                      <a:moveTo>
                        <a:pt x="47" y="0"/>
                      </a:moveTo>
                      <a:cubicBezTo>
                        <a:pt x="69" y="0"/>
                        <a:pt x="89" y="12"/>
                        <a:pt x="100" y="29"/>
                      </a:cubicBezTo>
                      <a:cubicBezTo>
                        <a:pt x="32" y="29"/>
                        <a:pt x="32" y="29"/>
                        <a:pt x="32" y="29"/>
                      </a:cubicBezTo>
                      <a:cubicBezTo>
                        <a:pt x="15" y="29"/>
                        <a:pt x="2" y="17"/>
                        <a:pt x="0" y="0"/>
                      </a:cubicBezTo>
                      <a:lnTo>
                        <a:pt x="47" y="0"/>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Freeform 36"/>
                <p:cNvSpPr>
                  <a:spLocks/>
                </p:cNvSpPr>
                <p:nvPr/>
              </p:nvSpPr>
              <p:spPr bwMode="auto">
                <a:xfrm>
                  <a:off x="1398" y="1128"/>
                  <a:ext cx="680" cy="514"/>
                </a:xfrm>
                <a:custGeom>
                  <a:avLst/>
                  <a:gdLst>
                    <a:gd name="T0" fmla="*/ 360 w 441"/>
                    <a:gd name="T1" fmla="*/ 20 h 331"/>
                    <a:gd name="T2" fmla="*/ 312 w 441"/>
                    <a:gd name="T3" fmla="*/ 0 h 331"/>
                    <a:gd name="T4" fmla="*/ 272 w 441"/>
                    <a:gd name="T5" fmla="*/ 0 h 331"/>
                    <a:gd name="T6" fmla="*/ 219 w 441"/>
                    <a:gd name="T7" fmla="*/ 120 h 331"/>
                    <a:gd name="T8" fmla="*/ 165 w 441"/>
                    <a:gd name="T9" fmla="*/ 0 h 331"/>
                    <a:gd name="T10" fmla="*/ 128 w 441"/>
                    <a:gd name="T11" fmla="*/ 0 h 331"/>
                    <a:gd name="T12" fmla="*/ 128 w 441"/>
                    <a:gd name="T13" fmla="*/ 0 h 331"/>
                    <a:gd name="T14" fmla="*/ 81 w 441"/>
                    <a:gd name="T15" fmla="*/ 20 h 331"/>
                    <a:gd name="T16" fmla="*/ 0 w 441"/>
                    <a:gd name="T17" fmla="*/ 159 h 331"/>
                    <a:gd name="T18" fmla="*/ 27 w 441"/>
                    <a:gd name="T19" fmla="*/ 163 h 331"/>
                    <a:gd name="T20" fmla="*/ 59 w 441"/>
                    <a:gd name="T21" fmla="*/ 177 h 331"/>
                    <a:gd name="T22" fmla="*/ 128 w 441"/>
                    <a:gd name="T23" fmla="*/ 102 h 331"/>
                    <a:gd name="T24" fmla="*/ 128 w 441"/>
                    <a:gd name="T25" fmla="*/ 331 h 331"/>
                    <a:gd name="T26" fmla="*/ 312 w 441"/>
                    <a:gd name="T27" fmla="*/ 331 h 331"/>
                    <a:gd name="T28" fmla="*/ 312 w 441"/>
                    <a:gd name="T29" fmla="*/ 100 h 331"/>
                    <a:gd name="T30" fmla="*/ 382 w 441"/>
                    <a:gd name="T31" fmla="*/ 177 h 331"/>
                    <a:gd name="T32" fmla="*/ 414 w 441"/>
                    <a:gd name="T33" fmla="*/ 163 h 331"/>
                    <a:gd name="T34" fmla="*/ 441 w 441"/>
                    <a:gd name="T35" fmla="*/ 159 h 331"/>
                    <a:gd name="T36" fmla="*/ 360 w 441"/>
                    <a:gd name="T37" fmla="*/ 2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 h="331">
                      <a:moveTo>
                        <a:pt x="360" y="20"/>
                      </a:moveTo>
                      <a:cubicBezTo>
                        <a:pt x="348" y="8"/>
                        <a:pt x="331" y="0"/>
                        <a:pt x="312" y="0"/>
                      </a:cubicBezTo>
                      <a:cubicBezTo>
                        <a:pt x="272" y="0"/>
                        <a:pt x="272" y="0"/>
                        <a:pt x="272" y="0"/>
                      </a:cubicBezTo>
                      <a:cubicBezTo>
                        <a:pt x="259" y="34"/>
                        <a:pt x="219" y="120"/>
                        <a:pt x="219" y="120"/>
                      </a:cubicBezTo>
                      <a:cubicBezTo>
                        <a:pt x="165" y="0"/>
                        <a:pt x="165" y="0"/>
                        <a:pt x="165" y="0"/>
                      </a:cubicBezTo>
                      <a:cubicBezTo>
                        <a:pt x="128" y="0"/>
                        <a:pt x="128" y="0"/>
                        <a:pt x="128" y="0"/>
                      </a:cubicBezTo>
                      <a:cubicBezTo>
                        <a:pt x="128" y="0"/>
                        <a:pt x="128" y="0"/>
                        <a:pt x="128" y="0"/>
                      </a:cubicBezTo>
                      <a:cubicBezTo>
                        <a:pt x="110" y="0"/>
                        <a:pt x="93" y="8"/>
                        <a:pt x="81" y="20"/>
                      </a:cubicBezTo>
                      <a:cubicBezTo>
                        <a:pt x="69" y="32"/>
                        <a:pt x="0" y="159"/>
                        <a:pt x="0" y="159"/>
                      </a:cubicBezTo>
                      <a:cubicBezTo>
                        <a:pt x="27" y="163"/>
                        <a:pt x="27" y="163"/>
                        <a:pt x="27" y="163"/>
                      </a:cubicBezTo>
                      <a:cubicBezTo>
                        <a:pt x="59" y="177"/>
                        <a:pt x="59" y="177"/>
                        <a:pt x="59" y="177"/>
                      </a:cubicBezTo>
                      <a:cubicBezTo>
                        <a:pt x="128" y="102"/>
                        <a:pt x="128" y="102"/>
                        <a:pt x="128" y="102"/>
                      </a:cubicBezTo>
                      <a:cubicBezTo>
                        <a:pt x="128" y="331"/>
                        <a:pt x="128" y="331"/>
                        <a:pt x="128" y="331"/>
                      </a:cubicBezTo>
                      <a:cubicBezTo>
                        <a:pt x="312" y="331"/>
                        <a:pt x="312" y="331"/>
                        <a:pt x="312" y="331"/>
                      </a:cubicBezTo>
                      <a:cubicBezTo>
                        <a:pt x="312" y="100"/>
                        <a:pt x="312" y="100"/>
                        <a:pt x="312" y="100"/>
                      </a:cubicBezTo>
                      <a:cubicBezTo>
                        <a:pt x="382" y="177"/>
                        <a:pt x="382" y="177"/>
                        <a:pt x="382" y="177"/>
                      </a:cubicBezTo>
                      <a:cubicBezTo>
                        <a:pt x="414" y="163"/>
                        <a:pt x="414" y="163"/>
                        <a:pt x="414" y="163"/>
                      </a:cubicBezTo>
                      <a:cubicBezTo>
                        <a:pt x="441" y="159"/>
                        <a:pt x="441" y="159"/>
                        <a:pt x="441" y="159"/>
                      </a:cubicBezTo>
                      <a:cubicBezTo>
                        <a:pt x="441" y="159"/>
                        <a:pt x="373" y="32"/>
                        <a:pt x="360" y="20"/>
                      </a:cubicBez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Oval 37"/>
                <p:cNvSpPr>
                  <a:spLocks noChangeArrowheads="1"/>
                </p:cNvSpPr>
                <p:nvPr/>
              </p:nvSpPr>
              <p:spPr bwMode="auto">
                <a:xfrm>
                  <a:off x="1852" y="1008"/>
                  <a:ext cx="13" cy="1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Oval 38"/>
                <p:cNvSpPr>
                  <a:spLocks noChangeArrowheads="1"/>
                </p:cNvSpPr>
                <p:nvPr/>
              </p:nvSpPr>
              <p:spPr bwMode="auto">
                <a:xfrm>
                  <a:off x="1614" y="1008"/>
                  <a:ext cx="16" cy="1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1591" y="1642"/>
                  <a:ext cx="299" cy="111"/>
                </a:xfrm>
                <a:custGeom>
                  <a:avLst/>
                  <a:gdLst>
                    <a:gd name="T0" fmla="*/ 284 w 299"/>
                    <a:gd name="T1" fmla="*/ 0 h 111"/>
                    <a:gd name="T2" fmla="*/ 0 w 299"/>
                    <a:gd name="T3" fmla="*/ 0 h 111"/>
                    <a:gd name="T4" fmla="*/ 0 w 299"/>
                    <a:gd name="T5" fmla="*/ 111 h 111"/>
                    <a:gd name="T6" fmla="*/ 299 w 299"/>
                    <a:gd name="T7" fmla="*/ 111 h 111"/>
                    <a:gd name="T8" fmla="*/ 284 w 299"/>
                    <a:gd name="T9" fmla="*/ 0 h 111"/>
                  </a:gdLst>
                  <a:ahLst/>
                  <a:cxnLst>
                    <a:cxn ang="0">
                      <a:pos x="T0" y="T1"/>
                    </a:cxn>
                    <a:cxn ang="0">
                      <a:pos x="T2" y="T3"/>
                    </a:cxn>
                    <a:cxn ang="0">
                      <a:pos x="T4" y="T5"/>
                    </a:cxn>
                    <a:cxn ang="0">
                      <a:pos x="T6" y="T7"/>
                    </a:cxn>
                    <a:cxn ang="0">
                      <a:pos x="T8" y="T9"/>
                    </a:cxn>
                  </a:cxnLst>
                  <a:rect l="0" t="0" r="r" b="b"/>
                  <a:pathLst>
                    <a:path w="299" h="111">
                      <a:moveTo>
                        <a:pt x="284" y="0"/>
                      </a:moveTo>
                      <a:lnTo>
                        <a:pt x="0" y="0"/>
                      </a:lnTo>
                      <a:lnTo>
                        <a:pt x="0" y="111"/>
                      </a:lnTo>
                      <a:lnTo>
                        <a:pt x="299" y="111"/>
                      </a:lnTo>
                      <a:lnTo>
                        <a:pt x="284"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Freeform 40"/>
                <p:cNvSpPr>
                  <a:spLocks/>
                </p:cNvSpPr>
                <p:nvPr/>
              </p:nvSpPr>
              <p:spPr bwMode="auto">
                <a:xfrm>
                  <a:off x="1577" y="1385"/>
                  <a:ext cx="324" cy="200"/>
                </a:xfrm>
                <a:custGeom>
                  <a:avLst/>
                  <a:gdLst>
                    <a:gd name="T0" fmla="*/ 210 w 210"/>
                    <a:gd name="T1" fmla="*/ 127 h 130"/>
                    <a:gd name="T2" fmla="*/ 207 w 210"/>
                    <a:gd name="T3" fmla="*/ 130 h 130"/>
                    <a:gd name="T4" fmla="*/ 3 w 210"/>
                    <a:gd name="T5" fmla="*/ 130 h 130"/>
                    <a:gd name="T6" fmla="*/ 0 w 210"/>
                    <a:gd name="T7" fmla="*/ 127 h 130"/>
                    <a:gd name="T8" fmla="*/ 0 w 210"/>
                    <a:gd name="T9" fmla="*/ 3 h 130"/>
                    <a:gd name="T10" fmla="*/ 3 w 210"/>
                    <a:gd name="T11" fmla="*/ 0 h 130"/>
                    <a:gd name="T12" fmla="*/ 207 w 210"/>
                    <a:gd name="T13" fmla="*/ 0 h 130"/>
                    <a:gd name="T14" fmla="*/ 210 w 210"/>
                    <a:gd name="T15" fmla="*/ 3 h 130"/>
                    <a:gd name="T16" fmla="*/ 210 w 210"/>
                    <a:gd name="T17"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30">
                      <a:moveTo>
                        <a:pt x="210" y="127"/>
                      </a:moveTo>
                      <a:cubicBezTo>
                        <a:pt x="210" y="128"/>
                        <a:pt x="208" y="130"/>
                        <a:pt x="207" y="130"/>
                      </a:cubicBezTo>
                      <a:cubicBezTo>
                        <a:pt x="3" y="130"/>
                        <a:pt x="3" y="130"/>
                        <a:pt x="3" y="130"/>
                      </a:cubicBezTo>
                      <a:cubicBezTo>
                        <a:pt x="2" y="130"/>
                        <a:pt x="0" y="128"/>
                        <a:pt x="0" y="127"/>
                      </a:cubicBezTo>
                      <a:cubicBezTo>
                        <a:pt x="0" y="3"/>
                        <a:pt x="0" y="3"/>
                        <a:pt x="0" y="3"/>
                      </a:cubicBezTo>
                      <a:cubicBezTo>
                        <a:pt x="0" y="1"/>
                        <a:pt x="2" y="0"/>
                        <a:pt x="3" y="0"/>
                      </a:cubicBezTo>
                      <a:cubicBezTo>
                        <a:pt x="207" y="0"/>
                        <a:pt x="207" y="0"/>
                        <a:pt x="207" y="0"/>
                      </a:cubicBezTo>
                      <a:cubicBezTo>
                        <a:pt x="208" y="0"/>
                        <a:pt x="210" y="1"/>
                        <a:pt x="210" y="3"/>
                      </a:cubicBezTo>
                      <a:lnTo>
                        <a:pt x="21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Rectangle 41"/>
                <p:cNvSpPr>
                  <a:spLocks noChangeArrowheads="1"/>
                </p:cNvSpPr>
                <p:nvPr/>
              </p:nvSpPr>
              <p:spPr bwMode="auto">
                <a:xfrm>
                  <a:off x="1591" y="1402"/>
                  <a:ext cx="296" cy="166"/>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Freeform 42"/>
                <p:cNvSpPr>
                  <a:spLocks/>
                </p:cNvSpPr>
                <p:nvPr/>
              </p:nvSpPr>
              <p:spPr bwMode="auto">
                <a:xfrm>
                  <a:off x="1839" y="1382"/>
                  <a:ext cx="275" cy="232"/>
                </a:xfrm>
                <a:custGeom>
                  <a:avLst/>
                  <a:gdLst>
                    <a:gd name="T0" fmla="*/ 153 w 178"/>
                    <a:gd name="T1" fmla="*/ 48 h 151"/>
                    <a:gd name="T2" fmla="*/ 68 w 178"/>
                    <a:gd name="T3" fmla="*/ 133 h 151"/>
                    <a:gd name="T4" fmla="*/ 0 w 178"/>
                    <a:gd name="T5" fmla="*/ 132 h 151"/>
                    <a:gd name="T6" fmla="*/ 126 w 178"/>
                    <a:gd name="T7" fmla="*/ 6 h 151"/>
                    <a:gd name="T8" fmla="*/ 157 w 178"/>
                    <a:gd name="T9" fmla="*/ 0 h 151"/>
                    <a:gd name="T10" fmla="*/ 153 w 178"/>
                    <a:gd name="T11" fmla="*/ 48 h 151"/>
                  </a:gdLst>
                  <a:ahLst/>
                  <a:cxnLst>
                    <a:cxn ang="0">
                      <a:pos x="T0" y="T1"/>
                    </a:cxn>
                    <a:cxn ang="0">
                      <a:pos x="T2" y="T3"/>
                    </a:cxn>
                    <a:cxn ang="0">
                      <a:pos x="T4" y="T5"/>
                    </a:cxn>
                    <a:cxn ang="0">
                      <a:pos x="T6" y="T7"/>
                    </a:cxn>
                    <a:cxn ang="0">
                      <a:pos x="T8" y="T9"/>
                    </a:cxn>
                    <a:cxn ang="0">
                      <a:pos x="T10" y="T11"/>
                    </a:cxn>
                  </a:cxnLst>
                  <a:rect l="0" t="0" r="r" b="b"/>
                  <a:pathLst>
                    <a:path w="178" h="151">
                      <a:moveTo>
                        <a:pt x="153" y="48"/>
                      </a:moveTo>
                      <a:cubicBezTo>
                        <a:pt x="128" y="73"/>
                        <a:pt x="68" y="133"/>
                        <a:pt x="68" y="133"/>
                      </a:cubicBezTo>
                      <a:cubicBezTo>
                        <a:pt x="49" y="151"/>
                        <a:pt x="18" y="151"/>
                        <a:pt x="0" y="132"/>
                      </a:cubicBezTo>
                      <a:cubicBezTo>
                        <a:pt x="126" y="6"/>
                        <a:pt x="126" y="6"/>
                        <a:pt x="126" y="6"/>
                      </a:cubicBezTo>
                      <a:cubicBezTo>
                        <a:pt x="157" y="0"/>
                        <a:pt x="157" y="0"/>
                        <a:pt x="157" y="0"/>
                      </a:cubicBezTo>
                      <a:cubicBezTo>
                        <a:pt x="157" y="0"/>
                        <a:pt x="178" y="23"/>
                        <a:pt x="153" y="48"/>
                      </a:cubicBezTo>
                      <a:close/>
                    </a:path>
                  </a:pathLst>
                </a:custGeom>
                <a:solidFill>
                  <a:srgbClr val="C19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1371" y="1362"/>
                  <a:ext cx="275" cy="252"/>
                </a:xfrm>
                <a:custGeom>
                  <a:avLst/>
                  <a:gdLst>
                    <a:gd name="T0" fmla="*/ 25 w 179"/>
                    <a:gd name="T1" fmla="*/ 61 h 164"/>
                    <a:gd name="T2" fmla="*/ 111 w 179"/>
                    <a:gd name="T3" fmla="*/ 146 h 164"/>
                    <a:gd name="T4" fmla="*/ 179 w 179"/>
                    <a:gd name="T5" fmla="*/ 145 h 164"/>
                    <a:gd name="T6" fmla="*/ 34 w 179"/>
                    <a:gd name="T7" fmla="*/ 0 h 164"/>
                    <a:gd name="T8" fmla="*/ 22 w 179"/>
                    <a:gd name="T9" fmla="*/ 13 h 164"/>
                    <a:gd name="T10" fmla="*/ 25 w 179"/>
                    <a:gd name="T11" fmla="*/ 61 h 164"/>
                  </a:gdLst>
                  <a:ahLst/>
                  <a:cxnLst>
                    <a:cxn ang="0">
                      <a:pos x="T0" y="T1"/>
                    </a:cxn>
                    <a:cxn ang="0">
                      <a:pos x="T2" y="T3"/>
                    </a:cxn>
                    <a:cxn ang="0">
                      <a:pos x="T4" y="T5"/>
                    </a:cxn>
                    <a:cxn ang="0">
                      <a:pos x="T6" y="T7"/>
                    </a:cxn>
                    <a:cxn ang="0">
                      <a:pos x="T8" y="T9"/>
                    </a:cxn>
                    <a:cxn ang="0">
                      <a:pos x="T10" y="T11"/>
                    </a:cxn>
                  </a:cxnLst>
                  <a:rect l="0" t="0" r="r" b="b"/>
                  <a:pathLst>
                    <a:path w="179" h="164">
                      <a:moveTo>
                        <a:pt x="25" y="61"/>
                      </a:moveTo>
                      <a:cubicBezTo>
                        <a:pt x="51" y="86"/>
                        <a:pt x="111" y="146"/>
                        <a:pt x="111" y="146"/>
                      </a:cubicBezTo>
                      <a:cubicBezTo>
                        <a:pt x="130" y="164"/>
                        <a:pt x="160" y="164"/>
                        <a:pt x="179" y="145"/>
                      </a:cubicBezTo>
                      <a:cubicBezTo>
                        <a:pt x="34" y="0"/>
                        <a:pt x="34" y="0"/>
                        <a:pt x="34" y="0"/>
                      </a:cubicBezTo>
                      <a:cubicBezTo>
                        <a:pt x="22" y="13"/>
                        <a:pt x="22" y="13"/>
                        <a:pt x="22" y="13"/>
                      </a:cubicBezTo>
                      <a:cubicBezTo>
                        <a:pt x="22" y="13"/>
                        <a:pt x="0" y="36"/>
                        <a:pt x="25" y="61"/>
                      </a:cubicBezTo>
                      <a:close/>
                    </a:path>
                  </a:pathLst>
                </a:custGeom>
                <a:solidFill>
                  <a:srgbClr val="C19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Freeform 44"/>
                <p:cNvSpPr>
                  <a:spLocks/>
                </p:cNvSpPr>
                <p:nvPr/>
              </p:nvSpPr>
              <p:spPr bwMode="auto">
                <a:xfrm>
                  <a:off x="1983" y="1345"/>
                  <a:ext cx="128" cy="65"/>
                </a:xfrm>
                <a:custGeom>
                  <a:avLst/>
                  <a:gdLst>
                    <a:gd name="T0" fmla="*/ 128 w 128"/>
                    <a:gd name="T1" fmla="*/ 65 h 65"/>
                    <a:gd name="T2" fmla="*/ 0 w 128"/>
                    <a:gd name="T3" fmla="*/ 65 h 65"/>
                    <a:gd name="T4" fmla="*/ 0 w 128"/>
                    <a:gd name="T5" fmla="*/ 0 h 65"/>
                    <a:gd name="T6" fmla="*/ 67 w 128"/>
                    <a:gd name="T7" fmla="*/ 0 h 65"/>
                    <a:gd name="T8" fmla="*/ 91 w 128"/>
                    <a:gd name="T9" fmla="*/ 27 h 65"/>
                    <a:gd name="T10" fmla="*/ 91 w 128"/>
                    <a:gd name="T11" fmla="*/ 0 h 65"/>
                    <a:gd name="T12" fmla="*/ 128 w 128"/>
                    <a:gd name="T13" fmla="*/ 0 h 65"/>
                    <a:gd name="T14" fmla="*/ 128 w 12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5">
                      <a:moveTo>
                        <a:pt x="128" y="65"/>
                      </a:moveTo>
                      <a:lnTo>
                        <a:pt x="0" y="65"/>
                      </a:lnTo>
                      <a:lnTo>
                        <a:pt x="0" y="0"/>
                      </a:lnTo>
                      <a:lnTo>
                        <a:pt x="67" y="0"/>
                      </a:lnTo>
                      <a:lnTo>
                        <a:pt x="91" y="27"/>
                      </a:lnTo>
                      <a:lnTo>
                        <a:pt x="91" y="0"/>
                      </a:lnTo>
                      <a:lnTo>
                        <a:pt x="128" y="0"/>
                      </a:lnTo>
                      <a:lnTo>
                        <a:pt x="128" y="65"/>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 name="Freeform 45"/>
                <p:cNvSpPr>
                  <a:spLocks/>
                </p:cNvSpPr>
                <p:nvPr/>
              </p:nvSpPr>
              <p:spPr bwMode="auto">
                <a:xfrm>
                  <a:off x="1371" y="1345"/>
                  <a:ext cx="129" cy="65"/>
                </a:xfrm>
                <a:custGeom>
                  <a:avLst/>
                  <a:gdLst>
                    <a:gd name="T0" fmla="*/ 0 w 129"/>
                    <a:gd name="T1" fmla="*/ 65 h 65"/>
                    <a:gd name="T2" fmla="*/ 129 w 129"/>
                    <a:gd name="T3" fmla="*/ 65 h 65"/>
                    <a:gd name="T4" fmla="*/ 129 w 129"/>
                    <a:gd name="T5" fmla="*/ 0 h 65"/>
                    <a:gd name="T6" fmla="*/ 61 w 129"/>
                    <a:gd name="T7" fmla="*/ 0 h 65"/>
                    <a:gd name="T8" fmla="*/ 37 w 129"/>
                    <a:gd name="T9" fmla="*/ 27 h 65"/>
                    <a:gd name="T10" fmla="*/ 37 w 129"/>
                    <a:gd name="T11" fmla="*/ 0 h 65"/>
                    <a:gd name="T12" fmla="*/ 0 w 129"/>
                    <a:gd name="T13" fmla="*/ 0 h 65"/>
                    <a:gd name="T14" fmla="*/ 0 w 129"/>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65">
                      <a:moveTo>
                        <a:pt x="0" y="65"/>
                      </a:moveTo>
                      <a:lnTo>
                        <a:pt x="129" y="65"/>
                      </a:lnTo>
                      <a:lnTo>
                        <a:pt x="129" y="0"/>
                      </a:lnTo>
                      <a:lnTo>
                        <a:pt x="61" y="0"/>
                      </a:lnTo>
                      <a:lnTo>
                        <a:pt x="37" y="27"/>
                      </a:lnTo>
                      <a:lnTo>
                        <a:pt x="37" y="0"/>
                      </a:lnTo>
                      <a:lnTo>
                        <a:pt x="0" y="0"/>
                      </a:lnTo>
                      <a:lnTo>
                        <a:pt x="0" y="65"/>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 name="Freeform 46"/>
                <p:cNvSpPr>
                  <a:spLocks/>
                </p:cNvSpPr>
                <p:nvPr/>
              </p:nvSpPr>
              <p:spPr bwMode="auto">
                <a:xfrm>
                  <a:off x="1560" y="1499"/>
                  <a:ext cx="31" cy="31"/>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3" y="0"/>
                        <a:pt x="16" y="4"/>
                      </a:cubicBezTo>
                      <a:cubicBezTo>
                        <a:pt x="20" y="7"/>
                        <a:pt x="20" y="13"/>
                        <a:pt x="16" y="17"/>
                      </a:cubicBezTo>
                      <a:cubicBezTo>
                        <a:pt x="12" y="20"/>
                        <a:pt x="7" y="20"/>
                        <a:pt x="3" y="17"/>
                      </a:cubicBez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 name="Freeform 47"/>
                <p:cNvSpPr>
                  <a:spLocks/>
                </p:cNvSpPr>
                <p:nvPr/>
              </p:nvSpPr>
              <p:spPr bwMode="auto">
                <a:xfrm>
                  <a:off x="1535" y="1524"/>
                  <a:ext cx="31" cy="30"/>
                </a:xfrm>
                <a:custGeom>
                  <a:avLst/>
                  <a:gdLst>
                    <a:gd name="T0" fmla="*/ 4 w 20"/>
                    <a:gd name="T1" fmla="*/ 16 h 20"/>
                    <a:gd name="T2" fmla="*/ 4 w 20"/>
                    <a:gd name="T3" fmla="*/ 3 h 20"/>
                    <a:gd name="T4" fmla="*/ 16 w 20"/>
                    <a:gd name="T5" fmla="*/ 3 h 20"/>
                    <a:gd name="T6" fmla="*/ 16 w 20"/>
                    <a:gd name="T7" fmla="*/ 16 h 20"/>
                    <a:gd name="T8" fmla="*/ 4 w 20"/>
                    <a:gd name="T9" fmla="*/ 16 h 20"/>
                  </a:gdLst>
                  <a:ahLst/>
                  <a:cxnLst>
                    <a:cxn ang="0">
                      <a:pos x="T0" y="T1"/>
                    </a:cxn>
                    <a:cxn ang="0">
                      <a:pos x="T2" y="T3"/>
                    </a:cxn>
                    <a:cxn ang="0">
                      <a:pos x="T4" y="T5"/>
                    </a:cxn>
                    <a:cxn ang="0">
                      <a:pos x="T6" y="T7"/>
                    </a:cxn>
                    <a:cxn ang="0">
                      <a:pos x="T8" y="T9"/>
                    </a:cxn>
                  </a:cxnLst>
                  <a:rect l="0" t="0" r="r" b="b"/>
                  <a:pathLst>
                    <a:path w="20" h="20">
                      <a:moveTo>
                        <a:pt x="4" y="16"/>
                      </a:moveTo>
                      <a:cubicBezTo>
                        <a:pt x="0" y="13"/>
                        <a:pt x="0" y="7"/>
                        <a:pt x="4" y="3"/>
                      </a:cubicBezTo>
                      <a:cubicBezTo>
                        <a:pt x="7" y="0"/>
                        <a:pt x="13" y="0"/>
                        <a:pt x="16" y="3"/>
                      </a:cubicBezTo>
                      <a:cubicBezTo>
                        <a:pt x="20" y="7"/>
                        <a:pt x="20" y="13"/>
                        <a:pt x="16" y="16"/>
                      </a:cubicBezTo>
                      <a:cubicBezTo>
                        <a:pt x="13" y="20"/>
                        <a:pt x="7" y="20"/>
                        <a:pt x="4" y="16"/>
                      </a:cubicBez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 name="Freeform 48"/>
                <p:cNvSpPr>
                  <a:spLocks/>
                </p:cNvSpPr>
                <p:nvPr/>
              </p:nvSpPr>
              <p:spPr bwMode="auto">
                <a:xfrm>
                  <a:off x="1511" y="1548"/>
                  <a:ext cx="31" cy="29"/>
                </a:xfrm>
                <a:custGeom>
                  <a:avLst/>
                  <a:gdLst>
                    <a:gd name="T0" fmla="*/ 4 w 20"/>
                    <a:gd name="T1" fmla="*/ 16 h 19"/>
                    <a:gd name="T2" fmla="*/ 4 w 20"/>
                    <a:gd name="T3" fmla="*/ 3 h 19"/>
                    <a:gd name="T4" fmla="*/ 17 w 20"/>
                    <a:gd name="T5" fmla="*/ 3 h 19"/>
                    <a:gd name="T6" fmla="*/ 17 w 20"/>
                    <a:gd name="T7" fmla="*/ 16 h 19"/>
                    <a:gd name="T8" fmla="*/ 4 w 20"/>
                    <a:gd name="T9" fmla="*/ 16 h 19"/>
                  </a:gdLst>
                  <a:ahLst/>
                  <a:cxnLst>
                    <a:cxn ang="0">
                      <a:pos x="T0" y="T1"/>
                    </a:cxn>
                    <a:cxn ang="0">
                      <a:pos x="T2" y="T3"/>
                    </a:cxn>
                    <a:cxn ang="0">
                      <a:pos x="T4" y="T5"/>
                    </a:cxn>
                    <a:cxn ang="0">
                      <a:pos x="T6" y="T7"/>
                    </a:cxn>
                    <a:cxn ang="0">
                      <a:pos x="T8" y="T9"/>
                    </a:cxn>
                  </a:cxnLst>
                  <a:rect l="0" t="0" r="r" b="b"/>
                  <a:pathLst>
                    <a:path w="20" h="19">
                      <a:moveTo>
                        <a:pt x="4" y="16"/>
                      </a:moveTo>
                      <a:cubicBezTo>
                        <a:pt x="0" y="12"/>
                        <a:pt x="0" y="7"/>
                        <a:pt x="4" y="3"/>
                      </a:cubicBezTo>
                      <a:cubicBezTo>
                        <a:pt x="7" y="0"/>
                        <a:pt x="13" y="0"/>
                        <a:pt x="17" y="3"/>
                      </a:cubicBezTo>
                      <a:cubicBezTo>
                        <a:pt x="20" y="7"/>
                        <a:pt x="20" y="12"/>
                        <a:pt x="17" y="16"/>
                      </a:cubicBezTo>
                      <a:cubicBezTo>
                        <a:pt x="13" y="19"/>
                        <a:pt x="7" y="19"/>
                        <a:pt x="4" y="16"/>
                      </a:cubicBez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sp>
          <p:nvSpPr>
            <p:cNvPr id="9" name="Rectangle 8"/>
            <p:cNvSpPr/>
            <p:nvPr/>
          </p:nvSpPr>
          <p:spPr bwMode="auto">
            <a:xfrm>
              <a:off x="2849634" y="914400"/>
              <a:ext cx="3599234" cy="922807"/>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2800" b="0" dirty="0">
                  <a:latin typeface="Segoe UI" panose="020B0502040204020203" pitchFamily="34" charset="0"/>
                  <a:cs typeface="Segoe UI" panose="020B0502040204020203" pitchFamily="34" charset="0"/>
                </a:rPr>
                <a:t>Feature updates in Office 365</a:t>
              </a:r>
              <a:endParaRPr kumimoji="0" lang="en-CA"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0" name="Rectangle 9"/>
            <p:cNvSpPr/>
            <p:nvPr/>
          </p:nvSpPr>
          <p:spPr bwMode="auto">
            <a:xfrm>
              <a:off x="5691653" y="2184474"/>
              <a:ext cx="2185945" cy="664643"/>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2400" b="0" dirty="0">
                  <a:latin typeface="Segoe UI" panose="020B0502040204020203" pitchFamily="34" charset="0"/>
                  <a:cs typeface="Segoe UI" panose="020B0502040204020203" pitchFamily="34" charset="0"/>
                </a:rPr>
                <a:t>First release</a:t>
              </a:r>
              <a:endParaRPr kumimoji="0" lang="en-CA"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1" name="Rectangle 10"/>
            <p:cNvSpPr/>
            <p:nvPr/>
          </p:nvSpPr>
          <p:spPr bwMode="auto">
            <a:xfrm>
              <a:off x="4439392" y="3235925"/>
              <a:ext cx="2071676" cy="2542305"/>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2400" b="0" dirty="0">
                  <a:latin typeface="Segoe UI" panose="020B0502040204020203" pitchFamily="34" charset="0"/>
                  <a:cs typeface="Segoe UI" panose="020B0502040204020203" pitchFamily="34" charset="0"/>
                </a:rPr>
                <a:t>Entire organization</a:t>
              </a:r>
            </a:p>
            <a:p>
              <a:pPr algn="ctr" eaLnBrk="0" hangingPunct="0"/>
              <a:endParaRPr lang="en-US" sz="2400" b="0" dirty="0">
                <a:latin typeface="Segoe UI" panose="020B0502040204020203" pitchFamily="34" charset="0"/>
                <a:cs typeface="Segoe UI" panose="020B0502040204020203" pitchFamily="34" charset="0"/>
              </a:endParaRPr>
            </a:p>
            <a:p>
              <a:pPr algn="ctr" eaLnBrk="0" hangingPunct="0"/>
              <a:endParaRPr lang="en-US" sz="2400" b="0" dirty="0">
                <a:latin typeface="Segoe UI" panose="020B0502040204020203" pitchFamily="34" charset="0"/>
                <a:cs typeface="Segoe UI" panose="020B0502040204020203" pitchFamily="34" charset="0"/>
              </a:endParaRPr>
            </a:p>
            <a:p>
              <a:pPr algn="ctr" eaLnBrk="0" hangingPunct="0"/>
              <a:endParaRPr lang="en-US" sz="2400" b="0" dirty="0">
                <a:latin typeface="Segoe UI" panose="020B0502040204020203" pitchFamily="34" charset="0"/>
                <a:cs typeface="Segoe UI" panose="020B0502040204020203" pitchFamily="34" charset="0"/>
              </a:endParaRPr>
            </a:p>
            <a:p>
              <a:pPr algn="ctr" eaLnBrk="0" hangingPunct="0"/>
              <a:endParaRPr lang="en-US" sz="2400" b="0" dirty="0">
                <a:latin typeface="Segoe UI" panose="020B0502040204020203" pitchFamily="34" charset="0"/>
                <a:cs typeface="Segoe UI" panose="020B0502040204020203" pitchFamily="34" charset="0"/>
              </a:endParaRPr>
            </a:p>
          </p:txBody>
        </p:sp>
        <p:sp>
          <p:nvSpPr>
            <p:cNvPr id="12" name="Rectangle 11"/>
            <p:cNvSpPr/>
            <p:nvPr/>
          </p:nvSpPr>
          <p:spPr bwMode="auto">
            <a:xfrm>
              <a:off x="6945549" y="3224063"/>
              <a:ext cx="1889757" cy="2554167"/>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2400" b="0" dirty="0">
                  <a:latin typeface="Segoe UI" panose="020B0502040204020203" pitchFamily="34" charset="0"/>
                  <a:cs typeface="Segoe UI" panose="020B0502040204020203" pitchFamily="34" charset="0"/>
                </a:rPr>
                <a:t>Select people</a:t>
              </a:r>
            </a:p>
            <a:p>
              <a:pPr algn="ctr" eaLnBrk="0" hangingPunct="0"/>
              <a:endParaRPr lang="en-US" sz="2400" b="0" dirty="0">
                <a:latin typeface="Segoe UI" panose="020B0502040204020203" pitchFamily="34" charset="0"/>
                <a:cs typeface="Segoe UI" panose="020B0502040204020203" pitchFamily="34" charset="0"/>
              </a:endParaRPr>
            </a:p>
            <a:p>
              <a:pPr algn="ctr" eaLnBrk="0" hangingPunct="0"/>
              <a:endParaRPr lang="en-US" sz="2400" b="0" dirty="0">
                <a:latin typeface="Segoe UI" panose="020B0502040204020203" pitchFamily="34" charset="0"/>
                <a:cs typeface="Segoe UI" panose="020B0502040204020203" pitchFamily="34" charset="0"/>
              </a:endParaRPr>
            </a:p>
            <a:p>
              <a:pPr algn="ctr" eaLnBrk="0" hangingPunct="0"/>
              <a:endParaRPr lang="en-US" sz="2400" b="0" dirty="0">
                <a:latin typeface="Segoe UI" panose="020B0502040204020203" pitchFamily="34" charset="0"/>
                <a:cs typeface="Segoe UI" panose="020B0502040204020203" pitchFamily="34" charset="0"/>
              </a:endParaRPr>
            </a:p>
            <a:p>
              <a:pPr algn="ctr" eaLnBrk="0" hangingPunct="0"/>
              <a:endParaRPr lang="en-US" sz="2400" b="0" dirty="0">
                <a:latin typeface="Segoe UI" panose="020B0502040204020203" pitchFamily="34" charset="0"/>
                <a:cs typeface="Segoe UI" panose="020B0502040204020203" pitchFamily="34" charset="0"/>
              </a:endParaRPr>
            </a:p>
          </p:txBody>
        </p:sp>
        <p:cxnSp>
          <p:nvCxnSpPr>
            <p:cNvPr id="13" name="Straight Arrow Connector 12"/>
            <p:cNvCxnSpPr/>
            <p:nvPr/>
          </p:nvCxnSpPr>
          <p:spPr bwMode="auto">
            <a:xfrm flipH="1">
              <a:off x="2058775" y="1837207"/>
              <a:ext cx="790859" cy="928226"/>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a:off x="5897619" y="1837207"/>
              <a:ext cx="318055" cy="34726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5" name="Straight Arrow Connector 14"/>
            <p:cNvCxnSpPr/>
            <p:nvPr/>
          </p:nvCxnSpPr>
          <p:spPr bwMode="auto">
            <a:xfrm>
              <a:off x="7468906" y="2869203"/>
              <a:ext cx="318055" cy="34726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H="1">
              <a:off x="5597935" y="2862819"/>
              <a:ext cx="296298" cy="34726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7684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Overview</a:t>
            </a:r>
          </a:p>
        </p:txBody>
      </p:sp>
      <p:sp>
        <p:nvSpPr>
          <p:cNvPr id="3" name="Text Placeholder 2"/>
          <p:cNvSpPr>
            <a:spLocks noGrp="1"/>
          </p:cNvSpPr>
          <p:nvPr>
            <p:ph type="body" idx="1"/>
          </p:nvPr>
        </p:nvSpPr>
        <p:spPr/>
        <p:txBody>
          <a:bodyPr/>
          <a:lstStyle/>
          <a:p>
            <a:r>
              <a:rPr lang="en-CA" dirty="0"/>
              <a:t>Overview of Office 365
Provisioning an Office 365 tenant
Planning a pilot deployment</a:t>
            </a:r>
          </a:p>
        </p:txBody>
      </p:sp>
    </p:spTree>
    <p:extLst>
      <p:ext uri="{BB962C8B-B14F-4D97-AF65-F5344CB8AC3E}">
        <p14:creationId xmlns:p14="http://schemas.microsoft.com/office/powerpoint/2010/main" val="1246230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0178e0a-692e-4677-9b4d-790cff8fc5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3: Planning a pilot deployment</a:t>
            </a:r>
          </a:p>
        </p:txBody>
      </p:sp>
      <p:sp>
        <p:nvSpPr>
          <p:cNvPr id="3" name="Text Placeholder 2"/>
          <p:cNvSpPr>
            <a:spLocks noGrp="1"/>
          </p:cNvSpPr>
          <p:nvPr>
            <p:ph type="body" idx="1"/>
          </p:nvPr>
        </p:nvSpPr>
        <p:spPr/>
        <p:txBody>
          <a:bodyPr/>
          <a:lstStyle/>
          <a:p>
            <a:r>
              <a:rPr lang="en-CA" dirty="0"/>
              <a:t>Comparing an Office 365 pilot to the traditional deployment process
Discussion: How did your organization implement Office 365?
Overview of the Office 365 pilot phase
Gathering customer requirements
Identifying customer constraints
Identifying pilot users
Evaluating the pilot deployment
Planning the production deployment
Overview of deployment tools</a:t>
            </a:r>
          </a:p>
        </p:txBody>
      </p:sp>
    </p:spTree>
    <p:extLst>
      <p:ext uri="{BB962C8B-B14F-4D97-AF65-F5344CB8AC3E}">
        <p14:creationId xmlns:p14="http://schemas.microsoft.com/office/powerpoint/2010/main" val="307947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774da09-cc4a-47a4-b9df-041de9a673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Comparing an Office 365 pilot to the traditional deployment process</a:t>
            </a:r>
          </a:p>
        </p:txBody>
      </p:sp>
      <p:graphicFrame>
        <p:nvGraphicFramePr>
          <p:cNvPr id="4" name="Table 3" descr="Illustration has two components. The first one located in the upper part of the slide is a horizontal flowchart depicting the process of traditional deployment of Office 365. The flowchart consists of five boxes connected with arrows. The left-most box is labeled Pre-Deployment, the second box is labeled Plan, the third box is labeled Prepare, the fourth box is labeled Migrate and the last, fifth mailbox is labeled Post-Deployment.&#10;The second part of the slide is a table located below the flowchart. The first row of the table has numbers from 1 to 12 representing weeks on the calendar. The second row of the table has the words: Pre (located below week 1), Plan (located below weeks 2 to 5), Prepare (located below weeks 5 to 10), Migrate (located below weeks 10 to 12) and Post (located below weeks 12 to three dots, which represent the next weeks). Under the week 10, under the word Migrate, there is a circle with the text First Mailbox next to it. This indicates that the first mailbox with traditional deployment methodology appears at approximately week 10 of the project. &#10;"/>
          <p:cNvGraphicFramePr>
            <a:graphicFrameLocks noGrp="1"/>
          </p:cNvGraphicFramePr>
          <p:nvPr>
            <p:extLst>
              <p:ext uri="{D42A27DB-BD31-4B8C-83A1-F6EECF244321}">
                <p14:modId xmlns:p14="http://schemas.microsoft.com/office/powerpoint/2010/main" val="581214073"/>
              </p:ext>
            </p:extLst>
          </p:nvPr>
        </p:nvGraphicFramePr>
        <p:xfrm>
          <a:off x="149094" y="2739541"/>
          <a:ext cx="8746426" cy="1435901"/>
        </p:xfrm>
        <a:graphic>
          <a:graphicData uri="http://schemas.openxmlformats.org/drawingml/2006/table">
            <a:tbl>
              <a:tblPr firstRow="1" bandRow="1">
                <a:tableStyleId>{72833802-FEF1-4C79-8D5D-14CF1EAF98D9}</a:tableStyleId>
              </a:tblPr>
              <a:tblGrid>
                <a:gridCol w="672802">
                  <a:extLst>
                    <a:ext uri="{9D8B030D-6E8A-4147-A177-3AD203B41FA5}">
                      <a16:colId xmlns:a16="http://schemas.microsoft.com/office/drawing/2014/main" val="20000"/>
                    </a:ext>
                  </a:extLst>
                </a:gridCol>
                <a:gridCol w="672802">
                  <a:extLst>
                    <a:ext uri="{9D8B030D-6E8A-4147-A177-3AD203B41FA5}">
                      <a16:colId xmlns:a16="http://schemas.microsoft.com/office/drawing/2014/main" val="20001"/>
                    </a:ext>
                  </a:extLst>
                </a:gridCol>
                <a:gridCol w="672802">
                  <a:extLst>
                    <a:ext uri="{9D8B030D-6E8A-4147-A177-3AD203B41FA5}">
                      <a16:colId xmlns:a16="http://schemas.microsoft.com/office/drawing/2014/main" val="20002"/>
                    </a:ext>
                  </a:extLst>
                </a:gridCol>
                <a:gridCol w="672802">
                  <a:extLst>
                    <a:ext uri="{9D8B030D-6E8A-4147-A177-3AD203B41FA5}">
                      <a16:colId xmlns:a16="http://schemas.microsoft.com/office/drawing/2014/main" val="20003"/>
                    </a:ext>
                  </a:extLst>
                </a:gridCol>
                <a:gridCol w="672802">
                  <a:extLst>
                    <a:ext uri="{9D8B030D-6E8A-4147-A177-3AD203B41FA5}">
                      <a16:colId xmlns:a16="http://schemas.microsoft.com/office/drawing/2014/main" val="20004"/>
                    </a:ext>
                  </a:extLst>
                </a:gridCol>
                <a:gridCol w="672802">
                  <a:extLst>
                    <a:ext uri="{9D8B030D-6E8A-4147-A177-3AD203B41FA5}">
                      <a16:colId xmlns:a16="http://schemas.microsoft.com/office/drawing/2014/main" val="20005"/>
                    </a:ext>
                  </a:extLst>
                </a:gridCol>
                <a:gridCol w="672802">
                  <a:extLst>
                    <a:ext uri="{9D8B030D-6E8A-4147-A177-3AD203B41FA5}">
                      <a16:colId xmlns:a16="http://schemas.microsoft.com/office/drawing/2014/main" val="20006"/>
                    </a:ext>
                  </a:extLst>
                </a:gridCol>
                <a:gridCol w="672802">
                  <a:extLst>
                    <a:ext uri="{9D8B030D-6E8A-4147-A177-3AD203B41FA5}">
                      <a16:colId xmlns:a16="http://schemas.microsoft.com/office/drawing/2014/main" val="20007"/>
                    </a:ext>
                  </a:extLst>
                </a:gridCol>
                <a:gridCol w="672802">
                  <a:extLst>
                    <a:ext uri="{9D8B030D-6E8A-4147-A177-3AD203B41FA5}">
                      <a16:colId xmlns:a16="http://schemas.microsoft.com/office/drawing/2014/main" val="20008"/>
                    </a:ext>
                  </a:extLst>
                </a:gridCol>
                <a:gridCol w="672802">
                  <a:extLst>
                    <a:ext uri="{9D8B030D-6E8A-4147-A177-3AD203B41FA5}">
                      <a16:colId xmlns:a16="http://schemas.microsoft.com/office/drawing/2014/main" val="20009"/>
                    </a:ext>
                  </a:extLst>
                </a:gridCol>
                <a:gridCol w="672802">
                  <a:extLst>
                    <a:ext uri="{9D8B030D-6E8A-4147-A177-3AD203B41FA5}">
                      <a16:colId xmlns:a16="http://schemas.microsoft.com/office/drawing/2014/main" val="20010"/>
                    </a:ext>
                  </a:extLst>
                </a:gridCol>
                <a:gridCol w="672802">
                  <a:extLst>
                    <a:ext uri="{9D8B030D-6E8A-4147-A177-3AD203B41FA5}">
                      <a16:colId xmlns:a16="http://schemas.microsoft.com/office/drawing/2014/main" val="20011"/>
                    </a:ext>
                  </a:extLst>
                </a:gridCol>
                <a:gridCol w="672802">
                  <a:extLst>
                    <a:ext uri="{9D8B030D-6E8A-4147-A177-3AD203B41FA5}">
                      <a16:colId xmlns:a16="http://schemas.microsoft.com/office/drawing/2014/main" val="20012"/>
                    </a:ext>
                  </a:extLst>
                </a:gridCol>
              </a:tblGrid>
              <a:tr h="526881">
                <a:tc>
                  <a:txBody>
                    <a:bodyPr/>
                    <a:lstStyle/>
                    <a:p>
                      <a:r>
                        <a:rPr lang="en-US" sz="1400" dirty="0"/>
                        <a:t>1</a:t>
                      </a:r>
                    </a:p>
                  </a:txBody>
                  <a:tcPr anchor="ctr">
                    <a:solidFill>
                      <a:schemeClr val="accent2">
                        <a:lumMod val="75000"/>
                      </a:schemeClr>
                    </a:solidFill>
                  </a:tcPr>
                </a:tc>
                <a:tc>
                  <a:txBody>
                    <a:bodyPr/>
                    <a:lstStyle/>
                    <a:p>
                      <a:r>
                        <a:rPr lang="en-US" sz="1400" dirty="0"/>
                        <a:t>2</a:t>
                      </a:r>
                    </a:p>
                  </a:txBody>
                  <a:tcPr anchor="ctr">
                    <a:solidFill>
                      <a:schemeClr val="accent2">
                        <a:lumMod val="75000"/>
                      </a:schemeClr>
                    </a:solidFill>
                  </a:tcPr>
                </a:tc>
                <a:tc>
                  <a:txBody>
                    <a:bodyPr/>
                    <a:lstStyle/>
                    <a:p>
                      <a:r>
                        <a:rPr lang="en-US" sz="1400" dirty="0"/>
                        <a:t>3</a:t>
                      </a:r>
                    </a:p>
                  </a:txBody>
                  <a:tcPr anchor="ctr">
                    <a:solidFill>
                      <a:schemeClr val="accent2">
                        <a:lumMod val="75000"/>
                      </a:schemeClr>
                    </a:solidFill>
                  </a:tcPr>
                </a:tc>
                <a:tc>
                  <a:txBody>
                    <a:bodyPr/>
                    <a:lstStyle/>
                    <a:p>
                      <a:r>
                        <a:rPr lang="en-US" sz="1400" dirty="0"/>
                        <a:t>4</a:t>
                      </a:r>
                    </a:p>
                  </a:txBody>
                  <a:tcPr anchor="ctr">
                    <a:solidFill>
                      <a:schemeClr val="accent2">
                        <a:lumMod val="75000"/>
                      </a:schemeClr>
                    </a:solidFill>
                  </a:tcPr>
                </a:tc>
                <a:tc>
                  <a:txBody>
                    <a:bodyPr/>
                    <a:lstStyle/>
                    <a:p>
                      <a:r>
                        <a:rPr lang="en-US" sz="1400" dirty="0"/>
                        <a:t>5</a:t>
                      </a:r>
                    </a:p>
                  </a:txBody>
                  <a:tcPr anchor="ctr">
                    <a:solidFill>
                      <a:schemeClr val="accent2">
                        <a:lumMod val="75000"/>
                      </a:schemeClr>
                    </a:solidFill>
                  </a:tcPr>
                </a:tc>
                <a:tc>
                  <a:txBody>
                    <a:bodyPr/>
                    <a:lstStyle/>
                    <a:p>
                      <a:r>
                        <a:rPr lang="en-US" sz="1400" dirty="0"/>
                        <a:t>6</a:t>
                      </a:r>
                    </a:p>
                  </a:txBody>
                  <a:tcPr anchor="ctr">
                    <a:solidFill>
                      <a:schemeClr val="accent2">
                        <a:lumMod val="75000"/>
                      </a:schemeClr>
                    </a:solidFill>
                  </a:tcPr>
                </a:tc>
                <a:tc>
                  <a:txBody>
                    <a:bodyPr/>
                    <a:lstStyle/>
                    <a:p>
                      <a:r>
                        <a:rPr lang="en-US" sz="1400" dirty="0"/>
                        <a:t>7</a:t>
                      </a:r>
                    </a:p>
                  </a:txBody>
                  <a:tcPr anchor="ctr">
                    <a:solidFill>
                      <a:schemeClr val="accent2">
                        <a:lumMod val="75000"/>
                      </a:schemeClr>
                    </a:solidFill>
                  </a:tcPr>
                </a:tc>
                <a:tc>
                  <a:txBody>
                    <a:bodyPr/>
                    <a:lstStyle/>
                    <a:p>
                      <a:r>
                        <a:rPr lang="en-US" sz="1400" dirty="0"/>
                        <a:t>8</a:t>
                      </a:r>
                    </a:p>
                  </a:txBody>
                  <a:tcPr anchor="ctr">
                    <a:solidFill>
                      <a:schemeClr val="accent2">
                        <a:lumMod val="75000"/>
                      </a:schemeClr>
                    </a:solidFill>
                  </a:tcPr>
                </a:tc>
                <a:tc>
                  <a:txBody>
                    <a:bodyPr/>
                    <a:lstStyle/>
                    <a:p>
                      <a:r>
                        <a:rPr lang="en-US" sz="1400" dirty="0"/>
                        <a:t>9</a:t>
                      </a:r>
                    </a:p>
                  </a:txBody>
                  <a:tcPr anchor="ctr">
                    <a:solidFill>
                      <a:schemeClr val="accent2">
                        <a:lumMod val="75000"/>
                      </a:schemeClr>
                    </a:solidFill>
                  </a:tcPr>
                </a:tc>
                <a:tc>
                  <a:txBody>
                    <a:bodyPr/>
                    <a:lstStyle/>
                    <a:p>
                      <a:r>
                        <a:rPr lang="en-US" sz="1400" dirty="0"/>
                        <a:t>10</a:t>
                      </a:r>
                    </a:p>
                  </a:txBody>
                  <a:tcPr anchor="ctr">
                    <a:solidFill>
                      <a:schemeClr val="accent2">
                        <a:lumMod val="75000"/>
                      </a:schemeClr>
                    </a:solidFill>
                  </a:tcPr>
                </a:tc>
                <a:tc>
                  <a:txBody>
                    <a:bodyPr/>
                    <a:lstStyle/>
                    <a:p>
                      <a:r>
                        <a:rPr lang="en-US" sz="1400" dirty="0"/>
                        <a:t>11</a:t>
                      </a:r>
                    </a:p>
                  </a:txBody>
                  <a:tcPr anchor="ctr">
                    <a:solidFill>
                      <a:schemeClr val="accent2">
                        <a:lumMod val="75000"/>
                      </a:schemeClr>
                    </a:solidFill>
                  </a:tcPr>
                </a:tc>
                <a:tc>
                  <a:txBody>
                    <a:bodyPr/>
                    <a:lstStyle/>
                    <a:p>
                      <a:r>
                        <a:rPr lang="en-US" sz="1400" dirty="0"/>
                        <a:t>12</a:t>
                      </a:r>
                    </a:p>
                  </a:txBody>
                  <a:tcPr anchor="ctr">
                    <a:solidFill>
                      <a:schemeClr val="accent2">
                        <a:lumMod val="75000"/>
                      </a:schemeClr>
                    </a:solidFill>
                  </a:tcPr>
                </a:tc>
                <a:tc>
                  <a:txBody>
                    <a:bodyPr/>
                    <a:lstStyle/>
                    <a:p>
                      <a:r>
                        <a:rPr lang="en-US" sz="1400" dirty="0"/>
                        <a:t>….</a:t>
                      </a:r>
                    </a:p>
                  </a:txBody>
                  <a:tcPr anchor="ctr">
                    <a:solidFill>
                      <a:schemeClr val="accent2">
                        <a:lumMod val="75000"/>
                      </a:schemeClr>
                    </a:solidFill>
                  </a:tcPr>
                </a:tc>
                <a:extLst>
                  <a:ext uri="{0D108BD9-81ED-4DB2-BD59-A6C34878D82A}">
                    <a16:rowId xmlns:a16="http://schemas.microsoft.com/office/drawing/2014/main" val="10000"/>
                  </a:ext>
                </a:extLst>
              </a:tr>
              <a:tr h="909020">
                <a:tc>
                  <a:txBody>
                    <a:bodyPr/>
                    <a:lstStyle/>
                    <a:p>
                      <a:r>
                        <a:rPr lang="en-US" sz="1800" dirty="0"/>
                        <a:t>Pre</a:t>
                      </a:r>
                      <a:endParaRPr lang="en-US" sz="1800" dirty="0">
                        <a:solidFill>
                          <a:schemeClr val="accent5"/>
                        </a:solidFill>
                      </a:endParaRPr>
                    </a:p>
                  </a:txBody>
                  <a:tcPr/>
                </a:tc>
                <a:tc gridSpan="3">
                  <a:txBody>
                    <a:bodyPr/>
                    <a:lstStyle/>
                    <a:p>
                      <a:r>
                        <a:rPr lang="en-US" sz="1800" dirty="0"/>
                        <a:t>Plan</a:t>
                      </a:r>
                      <a:endParaRPr lang="en-US" sz="1800" dirty="0">
                        <a:solidFill>
                          <a:schemeClr val="accent5"/>
                        </a:solidFill>
                      </a:endParaRPr>
                    </a:p>
                  </a:txBody>
                  <a:tcPr>
                    <a:solidFill>
                      <a:srgbClr val="FFFF00"/>
                    </a:solidFill>
                  </a:tcPr>
                </a:tc>
                <a:tc hMerge="1">
                  <a:txBody>
                    <a:bodyPr/>
                    <a:lstStyle/>
                    <a:p>
                      <a:endParaRPr lang="en-US" dirty="0"/>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hMerge="1">
                  <a:txBody>
                    <a:bodyPr/>
                    <a:lstStyle/>
                    <a:p>
                      <a:endParaRPr lang="en-US" dirty="0"/>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gridSpan="5">
                  <a:txBody>
                    <a:bodyPr/>
                    <a:lstStyle/>
                    <a:p>
                      <a:r>
                        <a:rPr lang="en-US" sz="1800" dirty="0"/>
                        <a:t>Prepare</a:t>
                      </a:r>
                      <a:endParaRPr lang="en-US" sz="1800" dirty="0">
                        <a:solidFill>
                          <a:schemeClr val="accent5"/>
                        </a:solidFill>
                      </a:endParaRPr>
                    </a:p>
                  </a:txBody>
                  <a:tcPr/>
                </a:tc>
                <a:tc hMerge="1">
                  <a:txBody>
                    <a:bodyPr/>
                    <a:lstStyle/>
                    <a:p>
                      <a:endParaRPr lang="en-US" dirty="0"/>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hMerge="1">
                  <a:txBody>
                    <a:bodyPr/>
                    <a:lstStyle/>
                    <a:p>
                      <a:endParaRPr lang="en-US" dirty="0"/>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hMerge="1">
                  <a:txBody>
                    <a:bodyPr/>
                    <a:lstStyle/>
                    <a:p>
                      <a:endParaRPr lang="en-US" dirty="0"/>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hMerge="1">
                  <a:txBody>
                    <a:bodyPr/>
                    <a:lstStyle/>
                    <a:p>
                      <a:endParaRPr lang="en-US" dirty="0"/>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gridSpan="3">
                  <a:txBody>
                    <a:bodyPr/>
                    <a:lstStyle/>
                    <a:p>
                      <a:r>
                        <a:rPr lang="en-US" sz="1800" dirty="0"/>
                        <a:t>Migrate</a:t>
                      </a:r>
                      <a:endParaRPr lang="en-US" sz="1800" dirty="0">
                        <a:solidFill>
                          <a:schemeClr val="accent5"/>
                        </a:solidFill>
                      </a:endParaRPr>
                    </a:p>
                  </a:txBody>
                  <a:tcPr>
                    <a:solidFill>
                      <a:srgbClr val="FFFF00"/>
                    </a:solidFill>
                  </a:tcPr>
                </a:tc>
                <a:tc hMerge="1">
                  <a:txBody>
                    <a:bodyPr/>
                    <a:lstStyle/>
                    <a:p>
                      <a:endParaRPr lang="en-US" dirty="0"/>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hMerge="1">
                  <a:txBody>
                    <a:bodyPr/>
                    <a:lstStyle/>
                    <a:p>
                      <a:endParaRPr lang="en-US" dirty="0"/>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r>
                        <a:rPr lang="en-US" sz="1800" dirty="0"/>
                        <a:t>Post</a:t>
                      </a:r>
                      <a:endParaRPr lang="en-US" sz="1800" dirty="0">
                        <a:solidFill>
                          <a:schemeClr val="accent5"/>
                        </a:solidFill>
                      </a:endParaRPr>
                    </a:p>
                  </a:txBody>
                  <a:tcPr/>
                </a:tc>
                <a:extLst>
                  <a:ext uri="{0D108BD9-81ED-4DB2-BD59-A6C34878D82A}">
                    <a16:rowId xmlns:a16="http://schemas.microsoft.com/office/drawing/2014/main" val="10001"/>
                  </a:ext>
                </a:extLst>
              </a:tr>
            </a:tbl>
          </a:graphicData>
        </a:graphic>
      </p:graphicFrame>
      <p:sp>
        <p:nvSpPr>
          <p:cNvPr id="5" name="TextBox 8"/>
          <p:cNvSpPr txBox="1"/>
          <p:nvPr/>
        </p:nvSpPr>
        <p:spPr>
          <a:xfrm>
            <a:off x="299544" y="5708352"/>
            <a:ext cx="8501555"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a:latin typeface="Segoe UI" panose="020B0502040204020203" pitchFamily="34" charset="0"/>
                <a:cs typeface="Segoe UI" panose="020B0502040204020203" pitchFamily="34" charset="0"/>
              </a:rPr>
              <a:t>Do not treat a cloud deployment like an on-premises deployment</a:t>
            </a:r>
          </a:p>
        </p:txBody>
      </p:sp>
      <p:grpSp>
        <p:nvGrpSpPr>
          <p:cNvPr id="6" name="Alt text group" descr="This slide shows the same diagram as the prior slide. However, it also show the first mailbox point, which has now been added to the timeline at around 10 weeks, which is the start of the Mirgrate phase.  &#10;&#10;"/>
          <p:cNvGrpSpPr/>
          <p:nvPr/>
        </p:nvGrpSpPr>
        <p:grpSpPr>
          <a:xfrm>
            <a:off x="6004340" y="3715498"/>
            <a:ext cx="2020308" cy="459945"/>
            <a:chOff x="8051800" y="3859790"/>
            <a:chExt cx="2020308" cy="459945"/>
          </a:xfrm>
        </p:grpSpPr>
        <p:sp>
          <p:nvSpPr>
            <p:cNvPr id="7" name="TextBox 12"/>
            <p:cNvSpPr txBox="1"/>
            <p:nvPr/>
          </p:nvSpPr>
          <p:spPr>
            <a:xfrm>
              <a:off x="8442708" y="3888575"/>
              <a:ext cx="162940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effectLst/>
                  <a:uLnTx/>
                  <a:uFillTx/>
                  <a:latin typeface="Segoe UI" panose="020B0502040204020203" pitchFamily="34" charset="0"/>
                  <a:cs typeface="Segoe UI" panose="020B0502040204020203" pitchFamily="34" charset="0"/>
                </a:rPr>
                <a:t>First Mailbox</a:t>
              </a:r>
            </a:p>
          </p:txBody>
        </p:sp>
        <p:sp>
          <p:nvSpPr>
            <p:cNvPr id="8" name="Oval 7"/>
            <p:cNvSpPr/>
            <p:nvPr/>
          </p:nvSpPr>
          <p:spPr bwMode="auto">
            <a:xfrm>
              <a:off x="8051800" y="3859790"/>
              <a:ext cx="457200" cy="459945"/>
            </a:xfrm>
            <a:prstGeom prst="ellipse">
              <a:avLst/>
            </a:prstGeom>
            <a:solidFill>
              <a:srgbClr val="EB3C00"/>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aphicFrame>
        <p:nvGraphicFramePr>
          <p:cNvPr id="9" name="Diagram 8" descr="Illustration has two components. The first one located in the upper part of the slide is a horizontal flowchart depicting the process of traditional deployment of Office 365. The flowchart consists of five boxes connected with arrows. The left-most box is labeled Pre-Deployment, the second box is labeled Plan, the third box is labeled Prepare, the fourth box is labeled Migrate and the last, fifth mailbox is labeled Post-Deployment.&#10;The second part of the slide is a table located below the flowchart. The first row of the table has numbers from 1 to 12 representing weeks on the calendar. The second row of the table has the words: Pre (located below week 1), Plan (located below weeks 2 to 5), Prepare (located below weeks 5 to 10), Migrate (located below weeks 10 to 12) and Post (located below weeks 12 to three dots, which represent the next weeks). Under the week 10, under the word Migrate, there is a circle with the text First Mailbox next to it. This indicates that the first mailbox with traditional deployment methodology appears at approximately week 10 of the project. &#10;"/>
          <p:cNvGraphicFramePr/>
          <p:nvPr/>
        </p:nvGraphicFramePr>
        <p:xfrm>
          <a:off x="219228" y="1150077"/>
          <a:ext cx="8547652" cy="162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11"/>
          <p:cNvSpPr txBox="1"/>
          <p:nvPr/>
        </p:nvSpPr>
        <p:spPr>
          <a:xfrm>
            <a:off x="299545" y="4508938"/>
            <a:ext cx="263476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Note: Timeline in Weeks</a:t>
            </a:r>
          </a:p>
        </p:txBody>
      </p:sp>
    </p:spTree>
    <p:extLst>
      <p:ext uri="{BB962C8B-B14F-4D97-AF65-F5344CB8AC3E}">
        <p14:creationId xmlns:p14="http://schemas.microsoft.com/office/powerpoint/2010/main" val="258478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b92b865-e6bf-469c-a208-edba9ced47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Comparing an Office 365 pilot to the traditional deployment process</a:t>
            </a:r>
          </a:p>
        </p:txBody>
      </p:sp>
      <p:graphicFrame>
        <p:nvGraphicFramePr>
          <p:cNvPr id="4" name="Content Placeholder 1" descr="Illustration of the phases of the FastTrack deployment process. An arrow contains three boxes labeled Pilot, Deploy, and Enhance, from left to right.&#10;&#10;"/>
          <p:cNvGraphicFramePr>
            <a:graphicFrameLocks noGrp="1"/>
          </p:cNvGraphicFramePr>
          <p:nvPr/>
        </p:nvGraphicFramePr>
        <p:xfrm>
          <a:off x="487816" y="1238477"/>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3"/>
          <p:cNvSpPr txBox="1"/>
          <p:nvPr/>
        </p:nvSpPr>
        <p:spPr>
          <a:xfrm>
            <a:off x="369651" y="6038814"/>
            <a:ext cx="3582237" cy="707886"/>
          </a:xfrm>
          <a:prstGeom prst="borderCallout1">
            <a:avLst>
              <a:gd name="adj1" fmla="val -29955"/>
              <a:gd name="adj2" fmla="val 20122"/>
              <a:gd name="adj3" fmla="val -197068"/>
              <a:gd name="adj4" fmla="val 42104"/>
            </a:avLst>
          </a:prstGeom>
          <a:noFill/>
          <a:ln w="28575">
            <a:solidFill>
              <a:srgbClr val="0070C0"/>
            </a:solidFill>
          </a:ln>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GB" sz="2000" b="0" dirty="0">
                <a:solidFill>
                  <a:schemeClr val="tx1"/>
                </a:solidFill>
                <a:latin typeface="Segoe UI" panose="020B0502040204020203" pitchFamily="34" charset="0"/>
                <a:cs typeface="Segoe UI" panose="020B0502040204020203" pitchFamily="34" charset="0"/>
              </a:rPr>
              <a:t>Experience value early;</a:t>
            </a:r>
          </a:p>
          <a:p>
            <a:r>
              <a:rPr lang="en-GB" sz="2000" b="0" dirty="0">
                <a:solidFill>
                  <a:schemeClr val="tx1"/>
                </a:solidFill>
                <a:latin typeface="Segoe UI" panose="020B0502040204020203" pitchFamily="34" charset="0"/>
                <a:cs typeface="Segoe UI" panose="020B0502040204020203" pitchFamily="34" charset="0"/>
              </a:rPr>
              <a:t>discover cloud advantage</a:t>
            </a:r>
          </a:p>
        </p:txBody>
      </p:sp>
      <p:sp>
        <p:nvSpPr>
          <p:cNvPr id="6" name="TextBox 5"/>
          <p:cNvSpPr txBox="1"/>
          <p:nvPr/>
        </p:nvSpPr>
        <p:spPr>
          <a:xfrm>
            <a:off x="5856051" y="6038814"/>
            <a:ext cx="3268494" cy="707886"/>
          </a:xfrm>
          <a:prstGeom prst="borderCallout1">
            <a:avLst>
              <a:gd name="adj1" fmla="val -32900"/>
              <a:gd name="adj2" fmla="val 55994"/>
              <a:gd name="adj3" fmla="val -197399"/>
              <a:gd name="adj4" fmla="val 45757"/>
            </a:avLst>
          </a:prstGeom>
          <a:noFill/>
          <a:ln>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GB" sz="2000" b="0" dirty="0">
                <a:solidFill>
                  <a:schemeClr val="tx1"/>
                </a:solidFill>
                <a:latin typeface="Segoe UI" panose="020B0502040204020203" pitchFamily="34" charset="0"/>
                <a:cs typeface="Segoe UI" panose="020B0502040204020203" pitchFamily="34" charset="0"/>
              </a:rPr>
              <a:t>Implement full features;</a:t>
            </a:r>
          </a:p>
          <a:p>
            <a:r>
              <a:rPr lang="en-GB" sz="2000" b="0" dirty="0">
                <a:solidFill>
                  <a:schemeClr val="tx1"/>
                </a:solidFill>
                <a:latin typeface="Segoe UI" panose="020B0502040204020203" pitchFamily="34" charset="0"/>
                <a:cs typeface="Segoe UI" panose="020B0502040204020203" pitchFamily="34" charset="0"/>
              </a:rPr>
              <a:t>meet organizational needs</a:t>
            </a:r>
          </a:p>
        </p:txBody>
      </p:sp>
      <p:sp>
        <p:nvSpPr>
          <p:cNvPr id="7" name="TextBox 4"/>
          <p:cNvSpPr txBox="1"/>
          <p:nvPr/>
        </p:nvSpPr>
        <p:spPr>
          <a:xfrm>
            <a:off x="798897" y="1368686"/>
            <a:ext cx="4462132" cy="830997"/>
          </a:xfrm>
          <a:prstGeom prst="borderCallout1">
            <a:avLst>
              <a:gd name="adj1" fmla="val 106330"/>
              <a:gd name="adj2" fmla="val 33155"/>
              <a:gd name="adj3" fmla="val 258467"/>
              <a:gd name="adj4" fmla="val 63422"/>
            </a:avLst>
          </a:prstGeom>
          <a:ln>
            <a:solidFill>
              <a:srgbClr val="3E8CC6"/>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342900" indent="-342900">
              <a:buClr>
                <a:srgbClr val="0070C0"/>
              </a:buClr>
              <a:buFont typeface="Arial" panose="020B0604020202020204" pitchFamily="34" charset="0"/>
              <a:buChar char="•"/>
            </a:pPr>
            <a:r>
              <a:rPr lang="en-GB" sz="2400" b="0" dirty="0">
                <a:solidFill>
                  <a:schemeClr val="tx1"/>
                </a:solidFill>
                <a:latin typeface="Segoe UI" panose="020B0502040204020203" pitchFamily="34" charset="0"/>
                <a:cs typeface="Segoe UI" panose="020B0502040204020203" pitchFamily="34" charset="0"/>
              </a:rPr>
              <a:t>Gain real-world benefits</a:t>
            </a:r>
          </a:p>
          <a:p>
            <a:pPr marL="342900" indent="-342900">
              <a:buClr>
                <a:srgbClr val="0070C0"/>
              </a:buClr>
              <a:buFont typeface="Arial" panose="020B0604020202020204" pitchFamily="34" charset="0"/>
              <a:buChar char="•"/>
            </a:pPr>
            <a:r>
              <a:rPr lang="en-GB" sz="2400" b="0" dirty="0">
                <a:solidFill>
                  <a:schemeClr val="tx1"/>
                </a:solidFill>
                <a:latin typeface="Segoe UI" panose="020B0502040204020203" pitchFamily="34" charset="0"/>
                <a:cs typeface="Segoe UI" panose="020B0502040204020203" pitchFamily="34" charset="0"/>
              </a:rPr>
              <a:t>Achieve production use</a:t>
            </a:r>
          </a:p>
        </p:txBody>
      </p:sp>
      <p:sp>
        <p:nvSpPr>
          <p:cNvPr id="8" name="Rectangle 7"/>
          <p:cNvSpPr/>
          <p:nvPr/>
        </p:nvSpPr>
        <p:spPr bwMode="auto">
          <a:xfrm>
            <a:off x="352119" y="849085"/>
            <a:ext cx="8100174" cy="388969"/>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2800" b="0" dirty="0">
                <a:latin typeface="Segoe UI" panose="020B0502040204020203" pitchFamily="34" charset="0"/>
                <a:cs typeface="Segoe UI" panose="020B0502040204020203" pitchFamily="34" charset="0"/>
              </a:rPr>
              <a:t>The FastTrack deployment process</a:t>
            </a:r>
            <a:endParaRPr kumimoji="0" lang="en-CA"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7534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916303a-768f-47ba-87e4-350404fd29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Discussion: How did your organization implement Office 365?</a:t>
            </a:r>
          </a:p>
        </p:txBody>
      </p:sp>
      <p:grpSp>
        <p:nvGrpSpPr>
          <p:cNvPr id="4" name="Group 3" descr="A group of users with a dialog bubble that contains the discussion question. A clock indicates that this discussion should take no longer than 15 minutes."/>
          <p:cNvGrpSpPr/>
          <p:nvPr/>
        </p:nvGrpSpPr>
        <p:grpSpPr>
          <a:xfrm>
            <a:off x="460374" y="1268760"/>
            <a:ext cx="8432105" cy="5328592"/>
            <a:chOff x="783771" y="1797125"/>
            <a:chExt cx="8154956" cy="4883593"/>
          </a:xfrm>
        </p:grpSpPr>
        <p:sp>
          <p:nvSpPr>
            <p:cNvPr id="5" name="Rectangle 4"/>
            <p:cNvSpPr/>
            <p:nvPr/>
          </p:nvSpPr>
          <p:spPr bwMode="auto">
            <a:xfrm>
              <a:off x="6662057" y="4683967"/>
              <a:ext cx="2276670" cy="1996751"/>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CA" b="0" dirty="0">
                  <a:latin typeface="Segoe UI" panose="020B0502040204020203" pitchFamily="34" charset="0"/>
                  <a:cs typeface="Segoe UI" panose="020B0502040204020203" pitchFamily="34" charset="0"/>
                </a:rPr>
                <a:t>15</a:t>
              </a: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minutes</a:t>
              </a:r>
            </a:p>
          </p:txBody>
        </p:sp>
        <p:sp>
          <p:nvSpPr>
            <p:cNvPr id="6" name="TextBox 10"/>
            <p:cNvSpPr txBox="1">
              <a:spLocks noChangeArrowheads="1"/>
            </p:cNvSpPr>
            <p:nvPr/>
          </p:nvSpPr>
          <p:spPr bwMode="auto">
            <a:xfrm>
              <a:off x="944401" y="1927956"/>
              <a:ext cx="783369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pPr>
              <a:r>
                <a:rPr lang="en-CA" sz="2400" b="0" dirty="0">
                  <a:latin typeface="Segoe UI" panose="020B0502040204020203" pitchFamily="34" charset="0"/>
                  <a:cs typeface="Segoe UI" panose="020B0502040204020203" pitchFamily="34" charset="0"/>
                </a:rPr>
                <a:t>How did your organization implement Office 365?</a:t>
              </a:r>
            </a:p>
          </p:txBody>
        </p:sp>
        <p:pic>
          <p:nvPicPr>
            <p:cNvPr id="7" name="Freeform 8"/>
            <p:cNvPicPr>
              <a:picLocks noChangeArrowheads="1"/>
            </p:cNvPicPr>
            <p:nvPr/>
          </p:nvPicPr>
          <p:blipFill>
            <a:blip r:embed="rId3" cstate="print">
              <a:extLst>
                <a:ext uri="{28A0092B-C50C-407E-A947-70E740481C1C}">
                  <a14:useLocalDpi xmlns:a14="http://schemas.microsoft.com/office/drawing/2010/main" val="0"/>
                </a:ext>
              </a:extLst>
            </a:blip>
            <a:srcRect t="-8333" b="-29723"/>
            <a:stretch>
              <a:fillRect/>
            </a:stretch>
          </p:blipFill>
          <p:spPr bwMode="auto">
            <a:xfrm>
              <a:off x="7301739" y="4990580"/>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Rectangular Callout 7"/>
            <p:cNvSpPr/>
            <p:nvPr/>
          </p:nvSpPr>
          <p:spPr bwMode="auto">
            <a:xfrm>
              <a:off x="783771" y="1797125"/>
              <a:ext cx="8154956" cy="723329"/>
            </a:xfrm>
            <a:prstGeom prst="wedgeRectCallout">
              <a:avLst>
                <a:gd name="adj1" fmla="val -20640"/>
                <a:gd name="adj2" fmla="val 181032"/>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7042" y="3867165"/>
              <a:ext cx="2163822" cy="2335432"/>
            </a:xfrm>
            <a:prstGeom prst="rect">
              <a:avLst/>
            </a:prstGeom>
          </p:spPr>
        </p:pic>
        <p:pic>
          <p:nvPicPr>
            <p:cNvPr id="10" name="Picture 9"/>
            <p:cNvPicPr>
              <a:picLocks noChangeAspect="1"/>
            </p:cNvPicPr>
            <p:nvPr/>
          </p:nvPicPr>
          <p:blipFill>
            <a:blip r:embed="rId5"/>
            <a:stretch>
              <a:fillRect/>
            </a:stretch>
          </p:blipFill>
          <p:spPr>
            <a:xfrm>
              <a:off x="7369227" y="5467558"/>
              <a:ext cx="862329" cy="1075857"/>
            </a:xfrm>
            <a:prstGeom prst="rect">
              <a:avLst/>
            </a:prstGeom>
          </p:spPr>
        </p:pic>
      </p:grpSp>
    </p:spTree>
    <p:extLst>
      <p:ext uri="{BB962C8B-B14F-4D97-AF65-F5344CB8AC3E}">
        <p14:creationId xmlns:p14="http://schemas.microsoft.com/office/powerpoint/2010/main" val="535339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61d607e-3254-4180-a5fb-87aa053a08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the Office 365 pilot phase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a:t>Office 365 pilot objectives:</a:t>
            </a:r>
          </a:p>
          <a:p>
            <a:pPr lvl="0"/>
            <a:r>
              <a:rPr lang="en-US" dirty="0"/>
              <a:t>Deliver a predictable and consistent pilot experience for the customer </a:t>
            </a:r>
          </a:p>
          <a:p>
            <a:pPr lvl="0"/>
            <a:r>
              <a:rPr lang="en-US" dirty="0"/>
              <a:t>Demonstrate expertise with Office 365</a:t>
            </a:r>
            <a:endParaRPr lang="en-GB" dirty="0"/>
          </a:p>
          <a:p>
            <a:pPr lvl="0"/>
            <a:r>
              <a:rPr lang="en-US" dirty="0"/>
              <a:t>Gain a detailed understanding of the customer’s environment and priorities </a:t>
            </a:r>
            <a:endParaRPr lang="en-GB" dirty="0"/>
          </a:p>
          <a:p>
            <a:pPr lvl="0"/>
            <a:r>
              <a:rPr lang="en-US" dirty="0"/>
              <a:t>Highlight next steps for deployment beyond the pilot</a:t>
            </a:r>
            <a:endParaRPr lang="en-GB" dirty="0"/>
          </a:p>
          <a:p>
            <a:r>
              <a:rPr lang="en-US" dirty="0"/>
              <a:t>Rapidly transition to service delivery in the customer environment </a:t>
            </a:r>
          </a:p>
          <a:p>
            <a:endParaRPr lang="en-US" dirty="0"/>
          </a:p>
        </p:txBody>
      </p:sp>
    </p:spTree>
    <p:extLst>
      <p:ext uri="{BB962C8B-B14F-4D97-AF65-F5344CB8AC3E}">
        <p14:creationId xmlns:p14="http://schemas.microsoft.com/office/powerpoint/2010/main" val="324942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3c413c77-766c-4ef5-a1e4-8d3397275b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the Office 365 pilot phase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Pilot phase activities include:</a:t>
            </a:r>
          </a:p>
          <a:p>
            <a:r>
              <a:rPr lang="en-GB" dirty="0"/>
              <a:t>Checking prerequisites</a:t>
            </a:r>
            <a:endParaRPr lang="en-GB" sz="1400" dirty="0"/>
          </a:p>
          <a:p>
            <a:r>
              <a:rPr lang="en-GB" dirty="0"/>
              <a:t>Setting up pilot domains</a:t>
            </a:r>
            <a:endParaRPr lang="en-GB" sz="1400" dirty="0"/>
          </a:p>
          <a:p>
            <a:r>
              <a:rPr lang="en-GB" dirty="0"/>
              <a:t>Adding users</a:t>
            </a:r>
            <a:endParaRPr lang="en-GB" sz="1400" dirty="0"/>
          </a:p>
          <a:p>
            <a:r>
              <a:rPr lang="en-GB" dirty="0"/>
              <a:t>Connecting existing email accounts</a:t>
            </a:r>
            <a:endParaRPr lang="en-GB" sz="1400" dirty="0"/>
          </a:p>
          <a:p>
            <a:r>
              <a:rPr lang="en-GB" dirty="0"/>
              <a:t>Setting up collaboration sites</a:t>
            </a:r>
            <a:endParaRPr lang="en-GB" sz="1400" dirty="0"/>
          </a:p>
          <a:p>
            <a:r>
              <a:rPr lang="en-GB" dirty="0"/>
              <a:t>Preparing pilot users</a:t>
            </a:r>
            <a:endParaRPr lang="en-GB" sz="1400" dirty="0"/>
          </a:p>
          <a:p>
            <a:r>
              <a:rPr lang="en-GB" dirty="0"/>
              <a:t>Testing the pilot</a:t>
            </a:r>
            <a:endParaRPr lang="en-GB" sz="1400" dirty="0"/>
          </a:p>
          <a:p>
            <a:r>
              <a:rPr lang="en-GB" dirty="0"/>
              <a:t>Running the pilot</a:t>
            </a:r>
            <a:endParaRPr lang="en-GB" sz="1400" dirty="0"/>
          </a:p>
          <a:p>
            <a:r>
              <a:rPr lang="en-GB" dirty="0"/>
              <a:t>Completing the pilot</a:t>
            </a:r>
          </a:p>
          <a:p>
            <a:endParaRPr lang="en-US" dirty="0"/>
          </a:p>
          <a:p>
            <a:endParaRPr lang="en-US" dirty="0"/>
          </a:p>
        </p:txBody>
      </p:sp>
    </p:spTree>
    <p:extLst>
      <p:ext uri="{BB962C8B-B14F-4D97-AF65-F5344CB8AC3E}">
        <p14:creationId xmlns:p14="http://schemas.microsoft.com/office/powerpoint/2010/main" val="3529426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ae4756b-96dc-4e8b-af21-2d065a2f4a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the Office 365 pilot phase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Pilot phase outcomes include:</a:t>
            </a:r>
          </a:p>
          <a:p>
            <a:r>
              <a:rPr lang="en-CA" dirty="0"/>
              <a:t>Provision the Office 365 service </a:t>
            </a:r>
          </a:p>
          <a:p>
            <a:r>
              <a:rPr lang="en-CA" dirty="0"/>
              <a:t>Create the initial users in the service</a:t>
            </a:r>
          </a:p>
          <a:p>
            <a:r>
              <a:rPr lang="en-CA" dirty="0"/>
              <a:t>Enable active use of email by pilot users </a:t>
            </a:r>
          </a:p>
          <a:p>
            <a:r>
              <a:rPr lang="en-CA" dirty="0"/>
              <a:t>Deploy Office 365 ProPlus to pilot users (if required)</a:t>
            </a:r>
          </a:p>
          <a:p>
            <a:r>
              <a:rPr lang="en-CA" dirty="0"/>
              <a:t>Enable user evaluation of Office 365 services </a:t>
            </a:r>
          </a:p>
          <a:p>
            <a:r>
              <a:rPr lang="en-CA" dirty="0"/>
              <a:t>Validate the service integration into the customer landscape</a:t>
            </a:r>
          </a:p>
          <a:p>
            <a:r>
              <a:rPr lang="en-CA" dirty="0"/>
              <a:t>Establish an Office 365 environment that can move to production</a:t>
            </a:r>
          </a:p>
          <a:p>
            <a:endParaRPr lang="en-CA" dirty="0"/>
          </a:p>
          <a:p>
            <a:endParaRPr lang="en-US" dirty="0"/>
          </a:p>
        </p:txBody>
      </p:sp>
    </p:spTree>
    <p:extLst>
      <p:ext uri="{BB962C8B-B14F-4D97-AF65-F5344CB8AC3E}">
        <p14:creationId xmlns:p14="http://schemas.microsoft.com/office/powerpoint/2010/main" val="2761430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8462ee15-e9ab-4e52-a3b1-97c5292fa9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Gathering customer requirements</a:t>
            </a:r>
          </a:p>
        </p:txBody>
      </p:sp>
      <p:sp>
        <p:nvSpPr>
          <p:cNvPr id="4" name="Content Placeholder 2"/>
          <p:cNvSpPr>
            <a:spLocks noGrp="1"/>
          </p:cNvSpPr>
          <p:nvPr/>
        </p:nvSpPr>
        <p:spPr bwMode="auto">
          <a:xfrm>
            <a:off x="458788" y="1021215"/>
            <a:ext cx="8685212" cy="5535228"/>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Industry sector</a:t>
            </a:r>
          </a:p>
          <a:p>
            <a:r>
              <a:rPr lang="en-US" dirty="0"/>
              <a:t>Number and types of users</a:t>
            </a:r>
          </a:p>
          <a:p>
            <a:r>
              <a:rPr lang="en-US" dirty="0"/>
              <a:t>Geographic spread and working patterns</a:t>
            </a:r>
          </a:p>
          <a:p>
            <a:r>
              <a:rPr lang="en-US" dirty="0"/>
              <a:t>Device types and operating systems</a:t>
            </a:r>
          </a:p>
          <a:p>
            <a:r>
              <a:rPr lang="en-US" dirty="0"/>
              <a:t>IT department size, location, and management style</a:t>
            </a:r>
          </a:p>
          <a:p>
            <a:r>
              <a:rPr lang="en-US" dirty="0"/>
              <a:t>Workloads and migration requirements</a:t>
            </a:r>
          </a:p>
          <a:p>
            <a:r>
              <a:rPr lang="en-US" dirty="0"/>
              <a:t>Management attitude toward cloud services</a:t>
            </a:r>
          </a:p>
        </p:txBody>
      </p:sp>
    </p:spTree>
    <p:extLst>
      <p:ext uri="{BB962C8B-B14F-4D97-AF65-F5344CB8AC3E}">
        <p14:creationId xmlns:p14="http://schemas.microsoft.com/office/powerpoint/2010/main" val="960842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03b9b76-2b2b-4ad0-9c3c-16ac46dfe8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customer constraints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Lack of management support for Office 365</a:t>
            </a:r>
          </a:p>
          <a:p>
            <a:r>
              <a:rPr lang="en-US" dirty="0"/>
              <a:t>Lack of IT department support for this change</a:t>
            </a:r>
          </a:p>
          <a:p>
            <a:r>
              <a:rPr lang="en-US" dirty="0"/>
              <a:t>Costs/funding</a:t>
            </a:r>
          </a:p>
          <a:p>
            <a:r>
              <a:rPr lang="en-US" dirty="0"/>
              <a:t>Competition</a:t>
            </a:r>
          </a:p>
          <a:p>
            <a:r>
              <a:rPr lang="en-US" dirty="0"/>
              <a:t>Data storage requirements</a:t>
            </a:r>
          </a:p>
          <a:p>
            <a:r>
              <a:rPr lang="en-US" dirty="0"/>
              <a:t>Bandwidth</a:t>
            </a:r>
          </a:p>
          <a:p>
            <a:endParaRPr lang="en-US" dirty="0"/>
          </a:p>
        </p:txBody>
      </p:sp>
    </p:spTree>
    <p:extLst>
      <p:ext uri="{BB962C8B-B14F-4D97-AF65-F5344CB8AC3E}">
        <p14:creationId xmlns:p14="http://schemas.microsoft.com/office/powerpoint/2010/main" val="166667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372ff03b-1d85-47fc-8662-e5bc871d98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pilot users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Select pilot users who are:</a:t>
            </a:r>
          </a:p>
          <a:p>
            <a:r>
              <a:rPr lang="en-GB" dirty="0"/>
              <a:t>Full-time employees</a:t>
            </a:r>
          </a:p>
          <a:p>
            <a:r>
              <a:rPr lang="en-GB" dirty="0"/>
              <a:t>Trained information workers</a:t>
            </a:r>
          </a:p>
          <a:p>
            <a:r>
              <a:rPr lang="en-GB" dirty="0"/>
              <a:t>Representative of the overall function of the company </a:t>
            </a:r>
          </a:p>
          <a:p>
            <a:r>
              <a:rPr lang="en-CA" dirty="0"/>
              <a:t>Of different age, experience, and seniority within their department </a:t>
            </a:r>
            <a:endParaRPr lang="en-GB" dirty="0"/>
          </a:p>
          <a:p>
            <a:r>
              <a:rPr lang="en-GB" dirty="0"/>
              <a:t>Prepared to provide feedback on the pilot</a:t>
            </a:r>
            <a:endParaRPr lang="en-US" dirty="0"/>
          </a:p>
        </p:txBody>
      </p:sp>
    </p:spTree>
    <p:extLst>
      <p:ext uri="{BB962C8B-B14F-4D97-AF65-F5344CB8AC3E}">
        <p14:creationId xmlns:p14="http://schemas.microsoft.com/office/powerpoint/2010/main" val="375372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c7e867a0-a78a-4e55-947e-54210edb18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Overview of Office 365</a:t>
            </a:r>
          </a:p>
        </p:txBody>
      </p:sp>
      <p:sp>
        <p:nvSpPr>
          <p:cNvPr id="3" name="Text Placeholder 2"/>
          <p:cNvSpPr>
            <a:spLocks noGrp="1"/>
          </p:cNvSpPr>
          <p:nvPr>
            <p:ph type="body" idx="1"/>
          </p:nvPr>
        </p:nvSpPr>
        <p:spPr/>
        <p:txBody>
          <a:bodyPr/>
          <a:lstStyle/>
          <a:p>
            <a:r>
              <a:rPr lang="en-CA" dirty="0"/>
              <a:t>Office 365 core components
Office 365 additional components
Office 365 Business subscriptions
Office 365 Enterprise subscriptions
Office 365 Education, Nonprofit, and Government subscriptions
Planning the Office 365 subscription
Overview of the Office 365 administrative portals
Discussion: How will you use Office 365 in your organization?</a:t>
            </a:r>
          </a:p>
        </p:txBody>
      </p:sp>
    </p:spTree>
    <p:extLst>
      <p:ext uri="{BB962C8B-B14F-4D97-AF65-F5344CB8AC3E}">
        <p14:creationId xmlns:p14="http://schemas.microsoft.com/office/powerpoint/2010/main" val="451961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ec10191c-0db0-46c9-9dcd-ee0f932759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Evaluating the pilot deployment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Extending the pilot</a:t>
            </a:r>
          </a:p>
          <a:p>
            <a:pPr lvl="1"/>
            <a:r>
              <a:rPr lang="en-US" dirty="0"/>
              <a:t>Continue user pilot</a:t>
            </a:r>
          </a:p>
          <a:p>
            <a:pPr lvl="1">
              <a:spcAft>
                <a:spcPts val="600"/>
              </a:spcAft>
            </a:pPr>
            <a:r>
              <a:rPr lang="en-US" dirty="0"/>
              <a:t>Expand the scope</a:t>
            </a:r>
          </a:p>
          <a:p>
            <a:pPr>
              <a:spcAft>
                <a:spcPts val="600"/>
              </a:spcAft>
            </a:pPr>
            <a:r>
              <a:rPr lang="en-CA" dirty="0"/>
              <a:t>Ending the pilot</a:t>
            </a:r>
          </a:p>
          <a:p>
            <a:pPr lvl="1">
              <a:spcAft>
                <a:spcPts val="600"/>
              </a:spcAft>
            </a:pPr>
            <a:r>
              <a:rPr lang="en-CA" dirty="0"/>
              <a:t>Return the environment back to its original state</a:t>
            </a:r>
          </a:p>
          <a:p>
            <a:pPr lvl="1">
              <a:spcAft>
                <a:spcPts val="600"/>
              </a:spcAft>
            </a:pPr>
            <a:r>
              <a:rPr lang="en-CA" dirty="0"/>
              <a:t>Identify the reasons for non-conversion</a:t>
            </a:r>
          </a:p>
          <a:p>
            <a:pPr lvl="1">
              <a:spcAft>
                <a:spcPts val="600"/>
              </a:spcAft>
            </a:pPr>
            <a:endParaRPr lang="en-US" dirty="0"/>
          </a:p>
        </p:txBody>
      </p:sp>
    </p:spTree>
    <p:extLst>
      <p:ext uri="{BB962C8B-B14F-4D97-AF65-F5344CB8AC3E}">
        <p14:creationId xmlns:p14="http://schemas.microsoft.com/office/powerpoint/2010/main" val="1332727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cd16b28e-7ac0-48cc-869a-dc97c52474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the production deployment</a:t>
            </a:r>
          </a:p>
        </p:txBody>
      </p:sp>
      <p:sp>
        <p:nvSpPr>
          <p:cNvPr id="4" name="Content Placeholder 2"/>
          <p:cNvSpPr>
            <a:spLocks noGrp="1"/>
          </p:cNvSpPr>
          <p:nvPr/>
        </p:nvSpPr>
        <p:spPr bwMode="auto">
          <a:xfrm>
            <a:off x="458788" y="1021214"/>
            <a:ext cx="8119156" cy="560818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Planning production deployment include:</a:t>
            </a:r>
            <a:endParaRPr lang="en-US" sz="2200" dirty="0"/>
          </a:p>
          <a:p>
            <a:r>
              <a:rPr lang="en-US" sz="2600" dirty="0"/>
              <a:t>Planning for the Office 365 Service</a:t>
            </a:r>
            <a:endParaRPr lang="en-US" dirty="0"/>
          </a:p>
          <a:p>
            <a:pPr lvl="1"/>
            <a:r>
              <a:rPr lang="en-US" sz="2200" dirty="0"/>
              <a:t>Service options</a:t>
            </a:r>
          </a:p>
          <a:p>
            <a:pPr lvl="1"/>
            <a:r>
              <a:rPr lang="en-US" sz="2200" dirty="0"/>
              <a:t>Identity planning</a:t>
            </a:r>
          </a:p>
          <a:p>
            <a:pPr lvl="1">
              <a:spcAft>
                <a:spcPts val="600"/>
              </a:spcAft>
            </a:pPr>
            <a:r>
              <a:rPr lang="en-US" sz="2200" dirty="0"/>
              <a:t>Mail migration planning</a:t>
            </a:r>
          </a:p>
          <a:p>
            <a:r>
              <a:rPr lang="en-US" sz="2600" dirty="0"/>
              <a:t>Planning the customer's environment</a:t>
            </a:r>
          </a:p>
          <a:p>
            <a:pPr lvl="1"/>
            <a:r>
              <a:rPr lang="en-US" sz="2200" dirty="0"/>
              <a:t>Raise awareness</a:t>
            </a:r>
          </a:p>
          <a:p>
            <a:pPr lvl="1">
              <a:spcAft>
                <a:spcPts val="600"/>
              </a:spcAft>
            </a:pPr>
            <a:r>
              <a:rPr lang="en-US" sz="2200" dirty="0"/>
              <a:t>Plan for transition</a:t>
            </a:r>
            <a:br>
              <a:rPr lang="en-US" sz="2200" dirty="0"/>
            </a:br>
            <a:endParaRPr lang="en-US" sz="2200" dirty="0"/>
          </a:p>
          <a:p>
            <a:pPr lvl="1"/>
            <a:endParaRPr lang="en-US" dirty="0"/>
          </a:p>
        </p:txBody>
      </p:sp>
    </p:spTree>
    <p:extLst>
      <p:ext uri="{BB962C8B-B14F-4D97-AF65-F5344CB8AC3E}">
        <p14:creationId xmlns:p14="http://schemas.microsoft.com/office/powerpoint/2010/main" val="923508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274b00f-4c4c-441d-8caf-cd939c4416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deployment tools</a:t>
            </a:r>
          </a:p>
        </p:txBody>
      </p:sp>
      <p:sp>
        <p:nvSpPr>
          <p:cNvPr id="4" name="Content Placeholder 2"/>
          <p:cNvSpPr>
            <a:spLocks noGrp="1"/>
          </p:cNvSpPr>
          <p:nvPr/>
        </p:nvSpPr>
        <p:spPr bwMode="auto">
          <a:xfrm>
            <a:off x="458788" y="109378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fontAlgn="t">
              <a:spcBef>
                <a:spcPts val="0"/>
              </a:spcBef>
            </a:pPr>
            <a:r>
              <a:rPr lang="en-GB" sz="2600" dirty="0"/>
              <a:t>Office 365 FastTrack Deployment Center</a:t>
            </a:r>
            <a:br>
              <a:rPr lang="en-GB" sz="2600" dirty="0"/>
            </a:br>
            <a:endParaRPr lang="en-GB" sz="2600" dirty="0"/>
          </a:p>
          <a:p>
            <a:pPr fontAlgn="t">
              <a:spcBef>
                <a:spcPts val="0"/>
              </a:spcBef>
            </a:pPr>
            <a:r>
              <a:rPr lang="en-GB" sz="2600" dirty="0"/>
              <a:t>TechNet Center for Office 365</a:t>
            </a:r>
            <a:br>
              <a:rPr lang="en-GB" sz="2600" dirty="0"/>
            </a:br>
            <a:endParaRPr lang="en-GB" sz="2600" dirty="0"/>
          </a:p>
          <a:p>
            <a:pPr fontAlgn="t">
              <a:spcBef>
                <a:spcPts val="0"/>
              </a:spcBef>
            </a:pPr>
            <a:r>
              <a:rPr lang="en-GB" sz="2600" dirty="0"/>
              <a:t>Office Blogs</a:t>
            </a:r>
            <a:br>
              <a:rPr lang="en-GB" sz="2600" dirty="0"/>
            </a:br>
            <a:endParaRPr lang="en-GB" sz="2600" dirty="0"/>
          </a:p>
          <a:p>
            <a:pPr fontAlgn="t">
              <a:spcBef>
                <a:spcPts val="0"/>
              </a:spcBef>
              <a:spcAft>
                <a:spcPts val="0"/>
              </a:spcAft>
            </a:pPr>
            <a:r>
              <a:rPr lang="en-GB" sz="2600" dirty="0"/>
              <a:t>Office 365 Trust Center</a:t>
            </a:r>
            <a:br>
              <a:rPr lang="en-GB" sz="2600" dirty="0"/>
            </a:br>
            <a:endParaRPr lang="en-GB" sz="2600" dirty="0"/>
          </a:p>
          <a:p>
            <a:pPr fontAlgn="t">
              <a:spcBef>
                <a:spcPts val="0"/>
              </a:spcBef>
            </a:pPr>
            <a:r>
              <a:rPr lang="en-GB" sz="2600" dirty="0"/>
              <a:t>Office 365 Service Descriptions</a:t>
            </a:r>
            <a:br>
              <a:rPr lang="en-GB" sz="2600" dirty="0"/>
            </a:br>
            <a:endParaRPr lang="en-GB" sz="2600" dirty="0"/>
          </a:p>
          <a:p>
            <a:pPr fontAlgn="t">
              <a:spcBef>
                <a:spcPts val="0"/>
              </a:spcBef>
            </a:pPr>
            <a:r>
              <a:rPr lang="en-GB" sz="2600" dirty="0"/>
              <a:t>Office 365 Roadmap</a:t>
            </a:r>
            <a:br>
              <a:rPr lang="en-GB" sz="2600" dirty="0"/>
            </a:br>
            <a:endParaRPr lang="en-GB" sz="2600" dirty="0"/>
          </a:p>
          <a:p>
            <a:pPr fontAlgn="t">
              <a:spcBef>
                <a:spcPts val="0"/>
              </a:spcBef>
            </a:pPr>
            <a:r>
              <a:rPr lang="en-GB" sz="2600" dirty="0"/>
              <a:t>Microsoft Planning Services</a:t>
            </a:r>
          </a:p>
          <a:p>
            <a:endParaRPr lang="en-GB" dirty="0"/>
          </a:p>
        </p:txBody>
      </p:sp>
    </p:spTree>
    <p:extLst>
      <p:ext uri="{BB962C8B-B14F-4D97-AF65-F5344CB8AC3E}">
        <p14:creationId xmlns:p14="http://schemas.microsoft.com/office/powerpoint/2010/main" val="1949670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0aaecb88-20bd-4691-9758-d643407176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Provisioning Office 365</a:t>
            </a:r>
          </a:p>
        </p:txBody>
      </p:sp>
      <p:sp>
        <p:nvSpPr>
          <p:cNvPr id="3" name="Text Placeholder 2"/>
          <p:cNvSpPr>
            <a:spLocks noGrp="1"/>
          </p:cNvSpPr>
          <p:nvPr>
            <p:ph type="body" idx="1"/>
          </p:nvPr>
        </p:nvSpPr>
        <p:spPr/>
        <p:txBody>
          <a:bodyPr/>
          <a:lstStyle/>
          <a:p>
            <a:r>
              <a:rPr lang="en-CA" dirty="0"/>
              <a:t>Exercise 1: Configuring an Office 365 tenant
Exercise 2: Configuring a custom domain
Exercise 3: Exploring the Office 365 administrator interfaces</a:t>
            </a:r>
          </a:p>
        </p:txBody>
      </p:sp>
      <p:sp>
        <p:nvSpPr>
          <p:cNvPr id="4" name="TextBox 3"/>
          <p:cNvSpPr txBox="1"/>
          <p:nvPr/>
        </p:nvSpPr>
        <p:spPr>
          <a:xfrm>
            <a:off x="458789" y="3745141"/>
            <a:ext cx="6273452" cy="2308324"/>
          </a:xfrm>
          <a:prstGeom prst="rect">
            <a:avLst/>
          </a:prstGeom>
          <a:noFill/>
        </p:spPr>
        <p:txBody>
          <a:bodyPr vert="horz" wrap="square" rtlCol="0">
            <a:spAutoFit/>
          </a:bodyPr>
          <a:lstStyle/>
          <a:p>
            <a:r>
              <a:rPr lang="en-CA" sz="2800" dirty="0">
                <a:latin typeface="Segoe UI"/>
              </a:rPr>
              <a:t>Logon Information</a:t>
            </a:r>
          </a:p>
          <a:p>
            <a:r>
              <a:rPr lang="en-CA" sz="2200" dirty="0">
                <a:latin typeface="Segoe UI"/>
              </a:rPr>
              <a:t>Virtual machines: 	</a:t>
            </a:r>
            <a:r>
              <a:rPr lang="en-CA" sz="2200" b="1" dirty="0">
                <a:latin typeface="Segoe UI"/>
              </a:rPr>
              <a:t>20347A-LON-DC1</a:t>
            </a:r>
            <a:r>
              <a:rPr lang="en-CA" sz="2200" dirty="0">
                <a:latin typeface="Segoe UI"/>
              </a:rPr>
              <a:t> 				</a:t>
            </a:r>
            <a:r>
              <a:rPr lang="en-CA" sz="2200" b="1" dirty="0">
                <a:latin typeface="Segoe UI"/>
              </a:rPr>
              <a:t>20347A-LON-CL1</a:t>
            </a:r>
            <a:endParaRPr lang="en-CA" sz="2200" dirty="0">
              <a:latin typeface="Segoe UI"/>
            </a:endParaRPr>
          </a:p>
          <a:p>
            <a:r>
              <a:rPr lang="en-CA" sz="2200" dirty="0">
                <a:latin typeface="Segoe UI"/>
              </a:rPr>
              <a:t>User name: 		</a:t>
            </a:r>
            <a:r>
              <a:rPr lang="en-CA" sz="2200" b="1" dirty="0">
                <a:latin typeface="Segoe UI"/>
              </a:rPr>
              <a:t>Holly</a:t>
            </a:r>
          </a:p>
          <a:p>
            <a:r>
              <a:rPr lang="en-CA" sz="2200" dirty="0">
                <a:latin typeface="Segoe UI"/>
              </a:rPr>
              <a:t>Password: 		</a:t>
            </a:r>
            <a:r>
              <a:rPr lang="en-CA" sz="2200" b="1" dirty="0">
                <a:latin typeface="Segoe UI"/>
              </a:rPr>
              <a:t>Pa$$w0rd</a:t>
            </a:r>
          </a:p>
          <a:p>
            <a:endParaRPr lang="en-CA"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CA" sz="2800" dirty="0">
                <a:latin typeface="Segoe UI"/>
              </a:rPr>
              <a:t>Estimated Time: 75 minutes</a:t>
            </a:r>
          </a:p>
        </p:txBody>
      </p:sp>
    </p:spTree>
    <p:extLst>
      <p:ext uri="{BB962C8B-B14F-4D97-AF65-F5344CB8AC3E}">
        <p14:creationId xmlns:p14="http://schemas.microsoft.com/office/powerpoint/2010/main" val="2961834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11654399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Scenario</a:t>
            </a:r>
          </a:p>
        </p:txBody>
      </p:sp>
      <p:sp>
        <p:nvSpPr>
          <p:cNvPr id="4" name="TextBox 3"/>
          <p:cNvSpPr txBox="1"/>
          <p:nvPr/>
        </p:nvSpPr>
        <p:spPr>
          <a:xfrm>
            <a:off x="458788" y="908720"/>
            <a:ext cx="8119156" cy="5786199"/>
          </a:xfrm>
          <a:prstGeom prst="rect">
            <a:avLst/>
          </a:prstGeom>
          <a:noFill/>
        </p:spPr>
        <p:txBody>
          <a:bodyPr vert="horz" wrap="square" rtlCol="0">
            <a:spAutoFit/>
          </a:bodyPr>
          <a:lstStyle/>
          <a:p>
            <a:pPr>
              <a:spcBef>
                <a:spcPts val="600"/>
              </a:spcBef>
              <a:spcAft>
                <a:spcPts val="600"/>
              </a:spcAft>
            </a:pPr>
            <a:r>
              <a:rPr lang="en-CA" sz="2400" dirty="0">
                <a:effectLst/>
                <a:latin typeface="Segoe UI"/>
                <a:ea typeface="Calibri"/>
                <a:cs typeface="Times New Roman"/>
              </a:rPr>
              <a:t>A. Datum Corporation is considering moving some of the core on-premises services such as Exchange Server, Skype for Business Server, and SharePoint Server to Office 365. The project steering committee needs to ensure that Office 365 can provide the required functionality, and accommodate the corporate security and compliance requirements. To get started, A. Datum has decided to begin a pilot deployment of Office 365 for a group of users in the London office. </a:t>
            </a:r>
          </a:p>
          <a:p>
            <a:pPr>
              <a:spcBef>
                <a:spcPts val="600"/>
              </a:spcBef>
              <a:spcAft>
                <a:spcPts val="600"/>
              </a:spcAft>
            </a:pPr>
            <a:r>
              <a:rPr lang="en-CA" sz="2400" dirty="0">
                <a:effectLst/>
                <a:latin typeface="Segoe UI"/>
                <a:ea typeface="Calibri"/>
                <a:cs typeface="Times New Roman"/>
              </a:rPr>
              <a:t>As one of the most experienced IT admins at A. Datum, you are responsible for implementing the </a:t>
            </a:r>
            <a:r>
              <a:rPr lang="en-CA" sz="2400" dirty="0">
                <a:solidFill>
                  <a:srgbClr val="000000"/>
                </a:solidFill>
                <a:latin typeface="Segoe UI"/>
                <a:ea typeface="Calibri"/>
                <a:cs typeface="Times New Roman"/>
              </a:rPr>
              <a:t>pilot project. To start, you need to configure the Office 365 tenant, and then configure the custom domain that your organization uses. You also need to ensure that you are comfortable with the Office 365 administrator interfaces. </a:t>
            </a:r>
            <a:endParaRPr lang="en-CA" sz="2400" dirty="0">
              <a:effectLst/>
              <a:latin typeface="Segoe UI"/>
              <a:ea typeface="Calibri"/>
              <a:cs typeface="Times New Roman"/>
            </a:endParaRPr>
          </a:p>
        </p:txBody>
      </p:sp>
    </p:spTree>
    <p:extLst>
      <p:ext uri="{BB962C8B-B14F-4D97-AF65-F5344CB8AC3E}">
        <p14:creationId xmlns:p14="http://schemas.microsoft.com/office/powerpoint/2010/main" val="2405837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f1791c89-1063-4099-85dd-551edb25cd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Review</a:t>
            </a:r>
          </a:p>
        </p:txBody>
      </p:sp>
      <p:sp>
        <p:nvSpPr>
          <p:cNvPr id="3" name="Text Placeholder 2"/>
          <p:cNvSpPr>
            <a:spLocks noGrp="1"/>
          </p:cNvSpPr>
          <p:nvPr>
            <p:ph type="body" idx="1"/>
          </p:nvPr>
        </p:nvSpPr>
        <p:spPr/>
        <p:txBody>
          <a:bodyPr/>
          <a:lstStyle/>
          <a:p>
            <a:r>
              <a:rPr lang="en-CA" dirty="0"/>
              <a:t>Why is it important to specify the correct country when you set up an Office 365 account?
What ports need to be open to ensure client communications with the Office 365 environment, and for what are those ports and protocols used?</a:t>
            </a:r>
          </a:p>
        </p:txBody>
      </p:sp>
    </p:spTree>
    <p:extLst>
      <p:ext uri="{BB962C8B-B14F-4D97-AF65-F5344CB8AC3E}">
        <p14:creationId xmlns:p14="http://schemas.microsoft.com/office/powerpoint/2010/main" val="438585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Review and Takeaways</a:t>
            </a:r>
          </a:p>
        </p:txBody>
      </p:sp>
      <p:sp>
        <p:nvSpPr>
          <p:cNvPr id="3" name="Text Placeholder 2"/>
          <p:cNvSpPr>
            <a:spLocks noGrp="1"/>
          </p:cNvSpPr>
          <p:nvPr>
            <p:ph type="body" idx="1"/>
          </p:nvPr>
        </p:nvSpPr>
        <p:spPr/>
        <p:txBody>
          <a:bodyPr/>
          <a:lstStyle/>
          <a:p>
            <a:r>
              <a:rPr lang="en-CA" dirty="0"/>
              <a:t>Best Practice</a:t>
            </a:r>
          </a:p>
          <a:p>
            <a:r>
              <a:rPr lang="en-CA" dirty="0"/>
              <a:t>Review Question</a:t>
            </a:r>
          </a:p>
        </p:txBody>
      </p:sp>
    </p:spTree>
    <p:extLst>
      <p:ext uri="{BB962C8B-B14F-4D97-AF65-F5344CB8AC3E}">
        <p14:creationId xmlns:p14="http://schemas.microsoft.com/office/powerpoint/2010/main" val="382100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dba7313-276e-41eb-9d1b-09f04d3be7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Office 365 core components</a:t>
            </a:r>
          </a:p>
        </p:txBody>
      </p:sp>
      <p:pic>
        <p:nvPicPr>
          <p:cNvPr id="4" name="Content Placeholder 6" descr="Illustration depicts the Office 365 logo on the top, with four arrows connecting it to four boxes that contain logos for Exchange Online, Skype for Business, Office 365 ProPlus, and SharePoint Online. Underneath these four boxes is a box labeled Azure AD.&#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10805" y="2696233"/>
            <a:ext cx="1996079" cy="614178"/>
          </a:xfrm>
          <a:prstGeom prst="rect">
            <a:avLst/>
          </a:prstGeom>
          <a:noFill/>
          <a:ln w="9525">
            <a:noFill/>
            <a:miter lim="800000"/>
            <a:headEnd/>
            <a:tailEnd/>
          </a:ln>
          <a:effectLst/>
        </p:spPr>
      </p:pic>
      <p:pic>
        <p:nvPicPr>
          <p:cNvPr id="5" name="Picture 4" descr="Illustration depicts the Office 365 logo on the top, with four arrows connecting it to four boxes that contain logos for Exchange Online, Skype for Business, Office 365 ProPlus, and SharePoint Online. Underneath these four boxes is a box labeled Azure AD.&#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7520" y="2873212"/>
            <a:ext cx="2381250" cy="333375"/>
          </a:xfrm>
          <a:prstGeom prst="rect">
            <a:avLst/>
          </a:prstGeom>
          <a:effectLst/>
        </p:spPr>
      </p:pic>
      <p:pic>
        <p:nvPicPr>
          <p:cNvPr id="6" name="Picture 5" descr="Illustration depicts the Office 365 logo on the top, with four arrows connecting it to four boxes that contain logos for Exchange Online, Skype for Business, Office 365 ProPlus, and SharePoint Online. Underneath these four boxes is a box labeled Azure AD.&#10;&#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2080" y="2806132"/>
            <a:ext cx="1333500" cy="381000"/>
          </a:xfrm>
          <a:prstGeom prst="rect">
            <a:avLst/>
          </a:prstGeom>
          <a:effectLst/>
        </p:spPr>
      </p:pic>
      <p:pic>
        <p:nvPicPr>
          <p:cNvPr id="7" name="Picture 6" descr="Illustration depicts the Office 365 logo on the top, with four arrows connecting it to four boxes that contain logos for Exchange Online, Skype for Business, Office 365 ProPlus, and SharePoint Online. Underneath these four boxes is a box labeled Azure AD.&#10;&#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7520" y="1087676"/>
            <a:ext cx="3860361" cy="857858"/>
          </a:xfrm>
          <a:prstGeom prst="rect">
            <a:avLst/>
          </a:prstGeom>
          <a:effectLst/>
        </p:spPr>
      </p:pic>
      <p:pic>
        <p:nvPicPr>
          <p:cNvPr id="8" name="Picture 7" descr="Illustration depicts the Office 365 logo on the top, with four arrows connecting it to four boxes that contain logos for Exchange Online, Skype for Business, Office 365 ProPlus, and SharePoint Online. Underneath these four boxes is a box labeled Azure AD.&#10;&#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2074" y="2853757"/>
            <a:ext cx="1285875" cy="285750"/>
          </a:xfrm>
          <a:prstGeom prst="rect">
            <a:avLst/>
          </a:prstGeom>
          <a:effectLst/>
        </p:spPr>
      </p:pic>
      <p:sp>
        <p:nvSpPr>
          <p:cNvPr id="9" name="Rectangle 8" descr="Illustration depicts the Office 365 logo on the top, with four arrows connecting it to four boxes that contain logos for Exchange Online, Skype for Business, Office 365 ProPlus, and SharePoint Online. Underneath these four boxes is a box labeled Azure AD.&#10;&#10;"/>
          <p:cNvSpPr/>
          <p:nvPr/>
        </p:nvSpPr>
        <p:spPr bwMode="auto">
          <a:xfrm>
            <a:off x="155643" y="4844275"/>
            <a:ext cx="8838768" cy="1439793"/>
          </a:xfrm>
          <a:prstGeom prst="rect">
            <a:avLst/>
          </a:prstGeom>
          <a:noFill/>
          <a:ln>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 AD</a:t>
            </a:r>
          </a:p>
        </p:txBody>
      </p:sp>
      <p:sp>
        <p:nvSpPr>
          <p:cNvPr id="10" name="Rectangle 9" descr="Illustration depicts the Office 365 logo on the top, with four arrows connecting it to four boxes that contain logos for Exchange Online, Skype for Business, Office 365 ProPlus, and SharePoint Online. Underneath these four boxes is a box labeled Azure AD.&#10;&#10;"/>
          <p:cNvSpPr/>
          <p:nvPr/>
        </p:nvSpPr>
        <p:spPr bwMode="auto">
          <a:xfrm>
            <a:off x="155643" y="2509736"/>
            <a:ext cx="2106405" cy="2064380"/>
          </a:xfrm>
          <a:prstGeom prst="rect">
            <a:avLst/>
          </a:prstGeom>
          <a:noFill/>
          <a:ln>
            <a:solidFill>
              <a:srgbClr val="0070C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Exchange</a:t>
            </a:r>
            <a:r>
              <a:rPr kumimoji="0" lang="en-GB" sz="2400" b="0" i="0" u="none" strike="noStrike" cap="none" normalizeH="0" dirty="0">
                <a:ln>
                  <a:noFill/>
                </a:ln>
                <a:solidFill>
                  <a:schemeClr val="tx1"/>
                </a:solidFill>
                <a:effectLst/>
                <a:latin typeface="Segoe UI" panose="020B0502040204020203" pitchFamily="34" charset="0"/>
                <a:cs typeface="Segoe UI" panose="020B0502040204020203" pitchFamily="34" charset="0"/>
              </a:rPr>
              <a:t> Online</a:t>
            </a:r>
            <a:endPar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1" name="Rectangle 10" descr="Illustration depicts the Office 365 logo on the top, with four arrows connecting it to four boxes that contain logos for Exchange Online, Skype for Business, Office 365 ProPlus, and SharePoint Online. Underneath these four boxes is a box labeled Azure AD.&#10;&#10;"/>
          <p:cNvSpPr/>
          <p:nvPr/>
        </p:nvSpPr>
        <p:spPr bwMode="auto">
          <a:xfrm>
            <a:off x="2350245" y="2509736"/>
            <a:ext cx="2577538" cy="206438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eaLnBrk="0" hangingPunct="0"/>
            <a:r>
              <a:rPr lang="en-GB" sz="2400" b="0" dirty="0">
                <a:solidFill>
                  <a:srgbClr val="000000"/>
                </a:solidFill>
                <a:latin typeface="Segoe UI" panose="020B0502040204020203" pitchFamily="34" charset="0"/>
                <a:cs typeface="Segoe UI" panose="020B0502040204020203" pitchFamily="34" charset="0"/>
              </a:rPr>
              <a:t>Skype for Business</a:t>
            </a:r>
          </a:p>
          <a:p>
            <a:pPr lvl="0" eaLnBrk="0" hangingPunct="0"/>
            <a:r>
              <a:rPr lang="en-GB" sz="2400" b="0" dirty="0">
                <a:solidFill>
                  <a:srgbClr val="000000"/>
                </a:solidFill>
                <a:latin typeface="Segoe UI" panose="020B0502040204020203" pitchFamily="34" charset="0"/>
                <a:cs typeface="Segoe UI" panose="020B0502040204020203" pitchFamily="34" charset="0"/>
              </a:rPr>
              <a:t>Online</a:t>
            </a:r>
          </a:p>
        </p:txBody>
      </p:sp>
      <p:sp>
        <p:nvSpPr>
          <p:cNvPr id="12" name="Rectangle 11" descr="Illustration depicts the Office 365 logo on the top, with four arrows connecting it to four boxes that contain logos for Exchange Online, Skype for Business, Office 365 ProPlus, and SharePoint Online. Underneath these four boxes is a box labeled Azure AD.&#10;&#10;"/>
          <p:cNvSpPr/>
          <p:nvPr/>
        </p:nvSpPr>
        <p:spPr bwMode="auto">
          <a:xfrm>
            <a:off x="5015345" y="2509736"/>
            <a:ext cx="1916836" cy="2064380"/>
          </a:xfrm>
          <a:prstGeom prst="rect">
            <a:avLst/>
          </a:prstGeom>
          <a:noFill/>
          <a:ln>
            <a:solidFill>
              <a:srgbClr val="0070C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Office 365 ProPlus</a:t>
            </a:r>
          </a:p>
        </p:txBody>
      </p:sp>
      <p:sp>
        <p:nvSpPr>
          <p:cNvPr id="13" name="Rectangle 12" descr="Illustration depicts the Office 365 logo on the top, with four arrows connecting it to four boxes that contain logos for Exchange Online, Skype for Business, Office 365 ProPlus, and SharePoint Online. Underneath these four boxes is a box labeled Azure AD.&#10;&#10;"/>
          <p:cNvSpPr/>
          <p:nvPr/>
        </p:nvSpPr>
        <p:spPr bwMode="auto">
          <a:xfrm>
            <a:off x="7028923" y="2509736"/>
            <a:ext cx="1953508" cy="2085155"/>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eaLnBrk="0" hangingPunct="0"/>
            <a:r>
              <a:rPr lang="en-GB" sz="2400" b="0" dirty="0">
                <a:solidFill>
                  <a:schemeClr val="tx1"/>
                </a:solidFill>
                <a:latin typeface="Segoe UI" panose="020B0502040204020203" pitchFamily="34" charset="0"/>
                <a:cs typeface="Segoe UI" panose="020B0502040204020203" pitchFamily="34" charset="0"/>
              </a:rPr>
              <a:t>SharePoint Online</a:t>
            </a:r>
          </a:p>
        </p:txBody>
      </p:sp>
      <p:cxnSp>
        <p:nvCxnSpPr>
          <p:cNvPr id="14" name="Straight Arrow Connector 13" descr="Illustration depicts the Office 365 logo on the top, with four arrows connecting it to four boxes that contain logos for Exchange Online, Skype for Business, Office 365 ProPlus, and SharePoint Online. Underneath these four boxes is a box labeled Azure AD.&#10;&#10;"/>
          <p:cNvCxnSpPr/>
          <p:nvPr/>
        </p:nvCxnSpPr>
        <p:spPr bwMode="auto">
          <a:xfrm flipH="1">
            <a:off x="1770434" y="1945534"/>
            <a:ext cx="1673158" cy="564202"/>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5" name="Straight Arrow Connector 14" descr="Illustration depicts the Office 365 logo on the top, with four arrows connecting it to four boxes that contain logos for Exchange Online, Skype for Business, Office 365 ProPlus, and SharePoint Online. Underneath these four boxes is a box labeled Azure AD.&#10;&#10;"/>
          <p:cNvCxnSpPr/>
          <p:nvPr/>
        </p:nvCxnSpPr>
        <p:spPr bwMode="auto">
          <a:xfrm flipH="1">
            <a:off x="3326234" y="1981202"/>
            <a:ext cx="759383" cy="50583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6" name="Straight Arrow Connector 15" descr="Illustration depicts the Office 365 logo on the top, with four arrows connecting it to four boxes that contain logos for Exchange Online, Skype for Business, Office 365 ProPlus, and SharePoint Online. Underneath these four boxes is a box labeled Azure AD.&#10;&#10;"/>
          <p:cNvCxnSpPr/>
          <p:nvPr/>
        </p:nvCxnSpPr>
        <p:spPr bwMode="auto">
          <a:xfrm>
            <a:off x="5198215" y="1926079"/>
            <a:ext cx="803597" cy="564202"/>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7" name="Straight Arrow Connector 16" descr="Illustration depicts the Office 365 logo on the top, with four arrows connecting it to four boxes that contain logos for Exchange Online, Skype for Business, Office 365 ProPlus, and SharePoint Online. Underneath these four boxes is a box labeled Azure AD.&#10;&#10;"/>
          <p:cNvCxnSpPr/>
          <p:nvPr/>
        </p:nvCxnSpPr>
        <p:spPr bwMode="auto">
          <a:xfrm>
            <a:off x="6001812" y="1961747"/>
            <a:ext cx="1566307" cy="50583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41890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55c36154-1487-4ca0-a3d6-c0fde7d57b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Office 365 additional components</a:t>
            </a:r>
          </a:p>
        </p:txBody>
      </p:sp>
      <p:graphicFrame>
        <p:nvGraphicFramePr>
          <p:cNvPr id="4" name="Table 3" descr="A table with logos for Yammer, Project, Visio, and Microsoft Dynamics in the left column, product names in the center column, and corresponding descriptions on the right. &#10;&#10;"/>
          <p:cNvGraphicFramePr>
            <a:graphicFrameLocks noGrp="1"/>
          </p:cNvGraphicFramePr>
          <p:nvPr>
            <p:extLst>
              <p:ext uri="{D42A27DB-BD31-4B8C-83A1-F6EECF244321}">
                <p14:modId xmlns:p14="http://schemas.microsoft.com/office/powerpoint/2010/main" val="2057869233"/>
              </p:ext>
            </p:extLst>
          </p:nvPr>
        </p:nvGraphicFramePr>
        <p:xfrm>
          <a:off x="100166" y="986392"/>
          <a:ext cx="8984200" cy="5752339"/>
        </p:xfrm>
        <a:graphic>
          <a:graphicData uri="http://schemas.openxmlformats.org/drawingml/2006/table">
            <a:tbl>
              <a:tblPr firstRow="1" bandRow="1">
                <a:tableStyleId>{5940675A-B579-460E-94D1-54222C63F5DA}</a:tableStyleId>
              </a:tblPr>
              <a:tblGrid>
                <a:gridCol w="1865948">
                  <a:extLst>
                    <a:ext uri="{9D8B030D-6E8A-4147-A177-3AD203B41FA5}">
                      <a16:colId xmlns:a16="http://schemas.microsoft.com/office/drawing/2014/main" val="20000"/>
                    </a:ext>
                  </a:extLst>
                </a:gridCol>
                <a:gridCol w="2584726">
                  <a:extLst>
                    <a:ext uri="{9D8B030D-6E8A-4147-A177-3AD203B41FA5}">
                      <a16:colId xmlns:a16="http://schemas.microsoft.com/office/drawing/2014/main" val="20001"/>
                    </a:ext>
                  </a:extLst>
                </a:gridCol>
                <a:gridCol w="4533526">
                  <a:extLst>
                    <a:ext uri="{9D8B030D-6E8A-4147-A177-3AD203B41FA5}">
                      <a16:colId xmlns:a16="http://schemas.microsoft.com/office/drawing/2014/main" val="20002"/>
                    </a:ext>
                  </a:extLst>
                </a:gridCol>
              </a:tblGrid>
              <a:tr h="479823">
                <a:tc>
                  <a:txBody>
                    <a:bodyPr/>
                    <a:lstStyle/>
                    <a:p>
                      <a:r>
                        <a:rPr lang="en-GB" sz="1800" dirty="0"/>
                        <a:t>Product</a:t>
                      </a:r>
                      <a:endParaRPr lang="en-GB" sz="1800" dirty="0">
                        <a:solidFill>
                          <a:schemeClr val="bg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Plan</a:t>
                      </a:r>
                      <a:endParaRPr lang="en-GB" sz="18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Includes</a:t>
                      </a:r>
                      <a:endParaRPr lang="en-GB" sz="18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700516">
                <a:tc>
                  <a:txBody>
                    <a:bodyPr/>
                    <a:lstStyle/>
                    <a:p>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SharePoint Online</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Replacement</a:t>
                      </a:r>
                      <a:r>
                        <a:rPr lang="en-GB" sz="1800" baseline="0" dirty="0"/>
                        <a:t> of SharePoint as the primary enterprise social experience</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09244">
                <a:tc rowSpan="3">
                  <a:txBody>
                    <a:bodyPr/>
                    <a:lstStyle/>
                    <a:p>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Project Pro for </a:t>
                      </a:r>
                      <a:br>
                        <a:rPr lang="en-GB" sz="1800" dirty="0"/>
                      </a:br>
                      <a:r>
                        <a:rPr lang="en-GB" sz="1800" dirty="0"/>
                        <a:t>Office 365</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Subscription version of Project Professional client software with roaming access and click-to-run</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809244">
                <a:tc vMerge="1">
                  <a:txBody>
                    <a:bodyPr/>
                    <a:lstStyle/>
                    <a:p>
                      <a:endParaRPr lang="en-GB" sz="1600" b="0" dirty="0">
                        <a:solidFill>
                          <a:schemeClr val="tx1"/>
                        </a:solidFill>
                      </a:endParaRPr>
                    </a:p>
                  </a:txBody>
                  <a:tcPr/>
                </a:tc>
                <a:tc>
                  <a:txBody>
                    <a:bodyPr/>
                    <a:lstStyle/>
                    <a:p>
                      <a:r>
                        <a:rPr lang="en-GB" sz="1800" dirty="0"/>
                        <a:t>Project</a:t>
                      </a:r>
                      <a:r>
                        <a:rPr lang="en-GB" sz="1800" baseline="0" dirty="0"/>
                        <a:t> Online</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Online-only version of Project Server, delivering enterprise project, program, and portfolio management</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18060">
                <a:tc vMerge="1">
                  <a:txBody>
                    <a:bodyPr/>
                    <a:lstStyle/>
                    <a:p>
                      <a:endParaRPr lang="en-GB" sz="1600" b="0" dirty="0">
                        <a:solidFill>
                          <a:schemeClr val="tx1"/>
                        </a:solidFill>
                      </a:endParaRPr>
                    </a:p>
                  </a:txBody>
                  <a:tcPr/>
                </a:tc>
                <a:tc>
                  <a:txBody>
                    <a:bodyPr/>
                    <a:lstStyle/>
                    <a:p>
                      <a:r>
                        <a:rPr lang="en-GB" sz="1800" dirty="0"/>
                        <a:t>Project Online with Project Pro for </a:t>
                      </a:r>
                      <a:br>
                        <a:rPr lang="en-GB" sz="1800" dirty="0"/>
                      </a:br>
                      <a:r>
                        <a:rPr lang="en-GB" sz="1800" dirty="0"/>
                        <a:t>Office</a:t>
                      </a:r>
                      <a:r>
                        <a:rPr lang="en-GB" sz="1800" baseline="0" dirty="0"/>
                        <a:t> 365</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Subscription version of Project Professional client with online capabilities of Project Online</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902618">
                <a:tc>
                  <a:txBody>
                    <a:bodyPr/>
                    <a:lstStyle/>
                    <a:p>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Microsoft</a:t>
                      </a:r>
                      <a:r>
                        <a:rPr lang="en-GB" sz="1800" baseline="0" dirty="0"/>
                        <a:t> Office Visio Pro for Office 365</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Subscription version of the advanced diagramming software, including roaming access and click-to-run</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902618">
                <a:tc>
                  <a:txBody>
                    <a:bodyPr/>
                    <a:lstStyle/>
                    <a:p>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Microsoft</a:t>
                      </a:r>
                      <a:r>
                        <a:rPr lang="en-GB" sz="1800" baseline="0" dirty="0"/>
                        <a:t> </a:t>
                      </a:r>
                      <a:br>
                        <a:rPr lang="en-GB" sz="1800" baseline="0" dirty="0"/>
                      </a:br>
                      <a:r>
                        <a:rPr lang="en-GB" sz="1800" baseline="0" dirty="0"/>
                        <a:t>Dynamics CRM</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t>Subscription version of Microsoft Dynamics CRM providing</a:t>
                      </a:r>
                      <a:r>
                        <a:rPr lang="en-GB" sz="1800" baseline="0" dirty="0"/>
                        <a:t> </a:t>
                      </a:r>
                      <a:r>
                        <a:rPr lang="en-GB" sz="1800" dirty="0"/>
                        <a:t>customer management information in the cloud</a:t>
                      </a:r>
                      <a:endParaRPr lang="en-GB" sz="1800" b="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5" name="Picture 4"/>
          <p:cNvPicPr>
            <a:picLocks noChangeAspect="1"/>
          </p:cNvPicPr>
          <p:nvPr/>
        </p:nvPicPr>
        <p:blipFill>
          <a:blip r:embed="rId3"/>
          <a:stretch>
            <a:fillRect/>
          </a:stretch>
        </p:blipFill>
        <p:spPr>
          <a:xfrm>
            <a:off x="301885" y="3045924"/>
            <a:ext cx="1627773" cy="768163"/>
          </a:xfrm>
          <a:prstGeom prst="rect">
            <a:avLst/>
          </a:prstGeom>
        </p:spPr>
      </p:pic>
      <p:pic>
        <p:nvPicPr>
          <p:cNvPr id="6" name="Picture 5"/>
          <p:cNvPicPr>
            <a:picLocks noChangeAspect="1"/>
          </p:cNvPicPr>
          <p:nvPr/>
        </p:nvPicPr>
        <p:blipFill>
          <a:blip r:embed="rId4"/>
          <a:stretch>
            <a:fillRect/>
          </a:stretch>
        </p:blipFill>
        <p:spPr>
          <a:xfrm>
            <a:off x="367358" y="4921696"/>
            <a:ext cx="1457070" cy="792549"/>
          </a:xfrm>
          <a:prstGeom prst="rect">
            <a:avLst/>
          </a:prstGeom>
        </p:spPr>
      </p:pic>
      <p:pic>
        <p:nvPicPr>
          <p:cNvPr id="7" name="Picture 6"/>
          <p:cNvPicPr>
            <a:picLocks noChangeAspect="1"/>
          </p:cNvPicPr>
          <p:nvPr/>
        </p:nvPicPr>
        <p:blipFill>
          <a:blip r:embed="rId5"/>
          <a:stretch>
            <a:fillRect/>
          </a:stretch>
        </p:blipFill>
        <p:spPr>
          <a:xfrm>
            <a:off x="783766" y="1515426"/>
            <a:ext cx="624255" cy="624255"/>
          </a:xfrm>
          <a:prstGeom prst="rect">
            <a:avLst/>
          </a:prstGeom>
        </p:spPr>
      </p:pic>
      <p:pic>
        <p:nvPicPr>
          <p:cNvPr id="8" name="Picture 7"/>
          <p:cNvPicPr>
            <a:picLocks noChangeAspect="1"/>
          </p:cNvPicPr>
          <p:nvPr/>
        </p:nvPicPr>
        <p:blipFill>
          <a:blip r:embed="rId6"/>
          <a:stretch>
            <a:fillRect/>
          </a:stretch>
        </p:blipFill>
        <p:spPr>
          <a:xfrm>
            <a:off x="261955" y="6005717"/>
            <a:ext cx="1647825" cy="395478"/>
          </a:xfrm>
          <a:prstGeom prst="rect">
            <a:avLst/>
          </a:prstGeom>
        </p:spPr>
      </p:pic>
    </p:spTree>
    <p:extLst>
      <p:ext uri="{BB962C8B-B14F-4D97-AF65-F5344CB8AC3E}">
        <p14:creationId xmlns:p14="http://schemas.microsoft.com/office/powerpoint/2010/main" val="378322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9a63e98d-1a4c-438a-9cd7-81576bf816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Office 365 Business subscriptions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Office 365 Business subscriptions include:</a:t>
            </a:r>
          </a:p>
          <a:p>
            <a:pPr lvl="1"/>
            <a:r>
              <a:rPr lang="en-US" dirty="0"/>
              <a:t>Office 365 Business Essentials</a:t>
            </a:r>
          </a:p>
          <a:p>
            <a:pPr lvl="1"/>
            <a:r>
              <a:rPr lang="en-US" dirty="0"/>
              <a:t>Office 365 Business</a:t>
            </a:r>
          </a:p>
          <a:p>
            <a:pPr lvl="1"/>
            <a:r>
              <a:rPr lang="en-US" dirty="0"/>
              <a:t>Office 365 Business Premium</a:t>
            </a:r>
          </a:p>
          <a:p>
            <a:r>
              <a:rPr lang="en-US" dirty="0"/>
              <a:t>Office 365 Business subscription features include:</a:t>
            </a:r>
          </a:p>
          <a:p>
            <a:pPr lvl="1"/>
            <a:r>
              <a:rPr lang="en-US" dirty="0"/>
              <a:t>Online versions of Office applications, including Word, Excel, and PowerPoint</a:t>
            </a:r>
          </a:p>
          <a:p>
            <a:pPr lvl="1"/>
            <a:r>
              <a:rPr lang="en-US" dirty="0"/>
              <a:t>Cloud file storage and sharing capabilities with 1 TB storage per user</a:t>
            </a:r>
          </a:p>
          <a:p>
            <a:pPr lvl="1"/>
            <a:r>
              <a:rPr lang="en-US" dirty="0"/>
              <a:t>Capacity for a maximum of 300 users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29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f4d22a-a5fe-4943-a9b9-ddb1b334a3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Office 365 Enterprise subscriptions</a:t>
            </a:r>
          </a:p>
        </p:txBody>
      </p:sp>
      <p:sp>
        <p:nvSpPr>
          <p:cNvPr id="4" name="Content Placeholder 2"/>
          <p:cNvSpPr>
            <a:spLocks noGrp="1"/>
          </p:cNvSpPr>
          <p:nvPr/>
        </p:nvSpPr>
        <p:spPr bwMode="auto">
          <a:xfrm>
            <a:off x="228600" y="868814"/>
            <a:ext cx="8915400" cy="58367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500" dirty="0"/>
              <a:t>Office 365 Enterprise subscriptions include:</a:t>
            </a:r>
          </a:p>
          <a:p>
            <a:pPr lvl="1"/>
            <a:r>
              <a:rPr lang="en-US" dirty="0"/>
              <a:t>Office 365 E1</a:t>
            </a:r>
          </a:p>
          <a:p>
            <a:pPr lvl="1"/>
            <a:r>
              <a:rPr lang="en-US" dirty="0"/>
              <a:t>Office 365 E3</a:t>
            </a:r>
          </a:p>
          <a:p>
            <a:pPr lvl="1"/>
            <a:r>
              <a:rPr lang="en-US" dirty="0"/>
              <a:t>Office 365 E5</a:t>
            </a:r>
          </a:p>
          <a:p>
            <a:r>
              <a:rPr lang="en-US" sz="2500" dirty="0"/>
              <a:t>Office 365 Enterprise subscription features include:</a:t>
            </a:r>
          </a:p>
          <a:p>
            <a:pPr lvl="1"/>
            <a:r>
              <a:rPr lang="en-US" dirty="0"/>
              <a:t>Online versions of Office applications, including Word, Excel, and PowerPoint</a:t>
            </a:r>
          </a:p>
          <a:p>
            <a:pPr lvl="1"/>
            <a:r>
              <a:rPr lang="en-US" dirty="0"/>
              <a:t>Cloud file storage and sharing capabilities with 1 TB storage per user</a:t>
            </a:r>
          </a:p>
          <a:p>
            <a:pPr lvl="1"/>
            <a:r>
              <a:rPr lang="en-US" dirty="0"/>
              <a:t>Email, IM, audio/video, and web conferencing</a:t>
            </a:r>
          </a:p>
          <a:p>
            <a:pPr lvl="1"/>
            <a:r>
              <a:rPr lang="en-US" dirty="0"/>
              <a:t>Compliance tools</a:t>
            </a:r>
          </a:p>
          <a:p>
            <a:pPr lvl="1"/>
            <a:r>
              <a:rPr lang="en-US" dirty="0"/>
              <a:t>Intranet site and corporate social network</a:t>
            </a:r>
          </a:p>
          <a:p>
            <a:pPr lvl="1"/>
            <a:r>
              <a:rPr lang="en-US" dirty="0"/>
              <a:t>Unlimited number of users</a:t>
            </a:r>
          </a:p>
          <a:p>
            <a:pPr lvl="1"/>
            <a:r>
              <a:rPr lang="en-US" dirty="0"/>
              <a:t>Option to choose Office 365 ProPlus</a:t>
            </a:r>
          </a:p>
          <a:p>
            <a:endParaRPr lang="en-US" sz="2300" dirty="0"/>
          </a:p>
          <a:p>
            <a:endParaRPr lang="en-US" dirty="0"/>
          </a:p>
        </p:txBody>
      </p:sp>
    </p:spTree>
    <p:extLst>
      <p:ext uri="{BB962C8B-B14F-4D97-AF65-F5344CB8AC3E}">
        <p14:creationId xmlns:p14="http://schemas.microsoft.com/office/powerpoint/2010/main" val="140412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2431b0b-e38d-4281-945c-604a39c243f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CA" dirty="0"/>
              <a:t>Office 365 Education, Nonprofit, and Government subscriptions</a:t>
            </a:r>
          </a:p>
        </p:txBody>
      </p:sp>
      <p:graphicFrame>
        <p:nvGraphicFramePr>
          <p:cNvPr id="4" name="Content Placeholder 4" descr="An illustration depicting the hierarchy of available subscriptions in Office 365, the label on the left-most box. This box connects to boxes labeled Office 365 Education, Office 365 Nonprofit, and Office 365 Government. The Office 365 Nonprofit box connects to four boxes labeled Office 365 Nonprofit Business Essentials, Office 365 Nonprofit Business Premium, Office 365 Nonprofit E1, and Office 365 Nonprofit E3. The Office 365 Government box connects to two boxes labeled Office 365 Enterprise E1 (Government pricing), and Office 365 Enterprise E3 (Government pricing).&#10;&#10;"/>
          <p:cNvGraphicFramePr>
            <a:graphicFrameLocks noGrp="1"/>
          </p:cNvGraphicFramePr>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157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1f0a39a-3faa-4383-a990-fd1d7963e7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the Office 365 subscription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planning an Office 365 subscription, consider:</a:t>
            </a:r>
          </a:p>
          <a:p>
            <a:r>
              <a:rPr lang="en-US" dirty="0"/>
              <a:t>Business requirements</a:t>
            </a:r>
          </a:p>
          <a:p>
            <a:r>
              <a:rPr lang="en-US" dirty="0"/>
              <a:t>Current IT infrastructure</a:t>
            </a:r>
          </a:p>
          <a:p>
            <a:r>
              <a:rPr lang="en-US" dirty="0"/>
              <a:t>Change-management process</a:t>
            </a:r>
          </a:p>
          <a:p>
            <a:r>
              <a:rPr lang="en-US" dirty="0"/>
              <a:t>Future organization growth</a:t>
            </a:r>
          </a:p>
          <a:p>
            <a:endParaRPr lang="en-US" dirty="0"/>
          </a:p>
          <a:p>
            <a:endParaRPr lang="en-US" dirty="0"/>
          </a:p>
        </p:txBody>
      </p:sp>
    </p:spTree>
    <p:extLst>
      <p:ext uri="{BB962C8B-B14F-4D97-AF65-F5344CB8AC3E}">
        <p14:creationId xmlns:p14="http://schemas.microsoft.com/office/powerpoint/2010/main" val="75150371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3808</Words>
  <Application>Microsoft Office PowerPoint</Application>
  <PresentationFormat>On-screen Show (4:3)</PresentationFormat>
  <Paragraphs>593</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Calibri</vt:lpstr>
      <vt:lpstr>Symbol</vt:lpstr>
      <vt:lpstr>Wingdings</vt:lpstr>
      <vt:lpstr>Verdana</vt:lpstr>
      <vt:lpstr>SimSun</vt:lpstr>
      <vt:lpstr>Times New Roman</vt:lpstr>
      <vt:lpstr>Courier New</vt:lpstr>
      <vt:lpstr>Arial</vt:lpstr>
      <vt:lpstr>Segoe UI</vt:lpstr>
      <vt:lpstr>NG_MOC_Core_ModuleNew2</vt:lpstr>
      <vt:lpstr>Module 1</vt:lpstr>
      <vt:lpstr>Module Overview</vt:lpstr>
      <vt:lpstr>Lesson 1: Overview of Office 365</vt:lpstr>
      <vt:lpstr>Office 365 core components</vt:lpstr>
      <vt:lpstr>Office 365 additional components</vt:lpstr>
      <vt:lpstr>Office 365 Business subscriptions</vt:lpstr>
      <vt:lpstr>Office 365 Enterprise subscriptions</vt:lpstr>
      <vt:lpstr>Office 365 Education, Nonprofit, and Government subscriptions</vt:lpstr>
      <vt:lpstr>Planning the Office 365 subscription</vt:lpstr>
      <vt:lpstr>Overview of the Office 365 administrative portals</vt:lpstr>
      <vt:lpstr>Discussion: How will you use Office 365 in your organization?</vt:lpstr>
      <vt:lpstr>Lesson 2: Provisioning an Office 365 tenant</vt:lpstr>
      <vt:lpstr>Creating an Office 365 tenant</vt:lpstr>
      <vt:lpstr>Office 365 tenant options</vt:lpstr>
      <vt:lpstr>Planning for custom domains</vt:lpstr>
      <vt:lpstr>Adding a custom domain for Office 365</vt:lpstr>
      <vt:lpstr>Planning DNS zones for custom domains</vt:lpstr>
      <vt:lpstr>Configuring DNS records for custom domains</vt:lpstr>
      <vt:lpstr>Managing feature updates</vt:lpstr>
      <vt:lpstr>Lesson 3: Planning a pilot deployment</vt:lpstr>
      <vt:lpstr>Comparing an Office 365 pilot to the traditional deployment process</vt:lpstr>
      <vt:lpstr>Comparing an Office 365 pilot to the traditional deployment process</vt:lpstr>
      <vt:lpstr>Discussion: How did your organization implement Office 365?</vt:lpstr>
      <vt:lpstr>Overview of the Office 365 pilot phase</vt:lpstr>
      <vt:lpstr>Overview of the Office 365 pilot phase</vt:lpstr>
      <vt:lpstr>Overview of the Office 365 pilot phase</vt:lpstr>
      <vt:lpstr>Gathering customer requirements</vt:lpstr>
      <vt:lpstr>Identifying customer constraints</vt:lpstr>
      <vt:lpstr>Identifying pilot users</vt:lpstr>
      <vt:lpstr>Evaluating the pilot deployment</vt:lpstr>
      <vt:lpstr>Planning the production deployment</vt:lpstr>
      <vt:lpstr>Overview of deployment tools</vt:lpstr>
      <vt:lpstr>Lab: Provisioning Office 365</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2016-04-15T05:47:43Z</dcterms:created>
  <dcterms:modified xsi:type="dcterms:W3CDTF">2016-04-18T05:31:15Z</dcterms:modified>
</cp:coreProperties>
</file>