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92"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Lst>
  <p:sldSz cx="9144000" cy="6858000" type="screen4x3"/>
  <p:notesSz cx="6858000" cy="9144000"/>
  <p:embeddedFontLst>
    <p:embeddedFont>
      <p:font typeface="Segoe UI" panose="020B0502040204020203" pitchFamily="3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Verdana" panose="020B0604030504040204"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88" autoAdjust="0"/>
    <p:restoredTop sz="96370" autoAdjust="0"/>
  </p:normalViewPr>
  <p:slideViewPr>
    <p:cSldViewPr>
      <p:cViewPr varScale="1">
        <p:scale>
          <a:sx n="91" d="100"/>
          <a:sy n="91" d="100"/>
        </p:scale>
        <p:origin x="78" y="600"/>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95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538AC8-AC5B-4EDE-BF8A-E3B6483D211C}" type="datetimeFigureOut">
              <a:rPr lang="en-IN" smtClean="0"/>
              <a:t>14-04-2016</a:t>
            </a:fld>
            <a:endParaRPr lang="en-IN"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8B670A-044F-4F06-B932-1189279908F2}" type="slidenum">
              <a:rPr lang="en-IN" smtClean="0"/>
              <a:t>‹#›</a:t>
            </a:fld>
            <a:endParaRPr lang="en-IN" dirty="0"/>
          </a:p>
        </p:txBody>
      </p:sp>
    </p:spTree>
    <p:extLst>
      <p:ext uri="{BB962C8B-B14F-4D97-AF65-F5344CB8AC3E}">
        <p14:creationId xmlns:p14="http://schemas.microsoft.com/office/powerpoint/2010/main" val="2002607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Presentation: </a:t>
            </a:r>
            <a:r>
              <a:rPr lang="en-IN" sz="1000" b="1" dirty="0">
                <a:latin typeface="Arial"/>
                <a:ea typeface="Calibri"/>
                <a:cs typeface="Times New Roman"/>
              </a:rPr>
              <a:t>75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 </a:t>
            </a:r>
            <a:r>
              <a:rPr lang="en-IN" sz="1000" b="1" dirty="0">
                <a:latin typeface="Arial"/>
                <a:ea typeface="Calibri"/>
                <a:cs typeface="Times New Roman"/>
              </a:rPr>
              <a:t>95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user accounts and licenses by using the Microsoft Office 365 admin center.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passwords and authentication.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security and distribution groups by using the Office 365 admin center.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Office 365 users and groups by using Windows PowerShell.</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administrative access.</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Required materials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To teach this module, you need the Microsoft PowerPoint file </a:t>
            </a:r>
            <a:r>
              <a:rPr lang="en-IN" sz="1000" dirty="0">
                <a:latin typeface="Arial"/>
                <a:ea typeface="Times New Roman"/>
                <a:cs typeface="Times New Roman"/>
              </a:rPr>
              <a:t>20347A_02.pptx</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Preparation tasks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IN" sz="1000" dirty="0">
              <a:effectLst/>
              <a:latin typeface="Arial"/>
              <a:ea typeface="Times New Roman"/>
              <a:cs typeface="Times New Roman"/>
            </a:endParaRPr>
          </a:p>
          <a:p>
            <a:pPr>
              <a:lnSpc>
                <a:spcPct val="115000"/>
              </a:lnSpc>
              <a:spcAft>
                <a:spcPts val="1000"/>
              </a:spcAft>
            </a:pPr>
            <a:r>
              <a:rPr lang="en-IN" sz="1000" dirty="0">
                <a:solidFill>
                  <a:srgbClr val="000000"/>
                </a:solidFill>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E8B670A-044F-4F06-B932-1189279908F2}" type="slidenum">
              <a:rPr lang="en-IN" smtClean="0"/>
              <a:t>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1979003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How can you enable multi-factor authentication in Office 365 and what multi-authentication options are available?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An administrator enables multi-factor authentication on a per-user basis. Multi-factor authentication options in Office 365 include:</a:t>
            </a:r>
          </a:p>
          <a:p>
            <a:pPr marL="342900" marR="0" lvl="0" indent="-342900">
              <a:lnSpc>
                <a:spcPct val="115000"/>
              </a:lnSpc>
              <a:spcBef>
                <a:spcPts val="0"/>
              </a:spcBef>
              <a:spcAft>
                <a:spcPts val="995"/>
              </a:spcAft>
              <a:buFont typeface="Symbol"/>
              <a:buChar char=""/>
            </a:pPr>
            <a:r>
              <a:rPr lang="en-US" sz="1000" b="1" dirty="0">
                <a:latin typeface="Arial"/>
                <a:ea typeface="Times New Roman"/>
                <a:cs typeface="Times New Roman"/>
              </a:rPr>
              <a:t>Call my mobile phone</a:t>
            </a:r>
            <a:endParaRPr lang="en-IN"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b="1" dirty="0">
                <a:latin typeface="Arial"/>
                <a:ea typeface="Times New Roman"/>
                <a:cs typeface="Times New Roman"/>
              </a:rPr>
              <a:t>Text code to my mobile phone</a:t>
            </a:r>
            <a:endParaRPr lang="en-IN" sz="1000" dirty="0">
              <a:latin typeface="Arial"/>
              <a:ea typeface="Times New Roman"/>
              <a:cs typeface="Times New Roman"/>
            </a:endParaRPr>
          </a:p>
          <a:p>
            <a:pPr marL="342900" lvl="0" indent="-342900">
              <a:lnSpc>
                <a:spcPct val="115000"/>
              </a:lnSpc>
              <a:spcAft>
                <a:spcPts val="995"/>
              </a:spcAft>
              <a:buFont typeface="Symbol"/>
              <a:buChar char=""/>
            </a:pPr>
            <a:r>
              <a:rPr lang="en-US" sz="1000" b="1" dirty="0">
                <a:solidFill>
                  <a:prstClr val="black"/>
                </a:solidFill>
                <a:latin typeface="Arial"/>
                <a:ea typeface="Times New Roman"/>
                <a:cs typeface="Times New Roman"/>
              </a:rPr>
              <a:t>Call my office phone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b="1" dirty="0">
                <a:solidFill>
                  <a:prstClr val="black"/>
                </a:solidFill>
                <a:latin typeface="Arial"/>
                <a:ea typeface="Times New Roman"/>
                <a:cs typeface="Times New Roman"/>
              </a:rPr>
              <a:t>Notify me through app</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b="1" dirty="0">
                <a:solidFill>
                  <a:prstClr val="black"/>
                </a:solidFill>
                <a:latin typeface="Arial"/>
                <a:ea typeface="Times New Roman"/>
                <a:cs typeface="Times New Roman"/>
              </a:rPr>
              <a:t>Show one-time code in app</a:t>
            </a:r>
            <a:endParaRPr lang="en-IN" dirty="0"/>
          </a:p>
        </p:txBody>
      </p:sp>
      <p:sp>
        <p:nvSpPr>
          <p:cNvPr id="4" name="Slide Number Placeholder 3"/>
          <p:cNvSpPr>
            <a:spLocks noGrp="1"/>
          </p:cNvSpPr>
          <p:nvPr>
            <p:ph type="sldNum" sz="quarter" idx="10"/>
          </p:nvPr>
        </p:nvSpPr>
        <p:spPr/>
        <p:txBody>
          <a:bodyPr/>
          <a:lstStyle/>
          <a:p>
            <a:fld id="{DE8B670A-044F-4F06-B932-1189279908F2}"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14044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options for configuring password policies.</a:t>
            </a:r>
          </a:p>
        </p:txBody>
      </p:sp>
      <p:sp>
        <p:nvSpPr>
          <p:cNvPr id="4" name="Slide Number Placeholder 3"/>
          <p:cNvSpPr>
            <a:spLocks noGrp="1"/>
          </p:cNvSpPr>
          <p:nvPr>
            <p:ph type="sldNum" sz="quarter" idx="10"/>
          </p:nvPr>
        </p:nvSpPr>
        <p:spPr/>
        <p:txBody>
          <a:bodyPr/>
          <a:lstStyle/>
          <a:p>
            <a:fld id="{DE8B670A-044F-4F06-B932-1189279908F2}"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1263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the table on the slide to describe self-service password reset requirements.</a:t>
            </a:r>
          </a:p>
        </p:txBody>
      </p:sp>
      <p:sp>
        <p:nvSpPr>
          <p:cNvPr id="4" name="Slide Number Placeholder 3"/>
          <p:cNvSpPr>
            <a:spLocks noGrp="1"/>
          </p:cNvSpPr>
          <p:nvPr>
            <p:ph type="sldNum" sz="quarter" idx="10"/>
          </p:nvPr>
        </p:nvSpPr>
        <p:spPr/>
        <p:txBody>
          <a:bodyPr/>
          <a:lstStyle/>
          <a:p>
            <a:fld id="{DE8B670A-044F-4F06-B932-1189279908F2}"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4159151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how to enable multi-factor authentication and describe the multi-factor authentication options.</a:t>
            </a:r>
          </a:p>
        </p:txBody>
      </p:sp>
      <p:sp>
        <p:nvSpPr>
          <p:cNvPr id="4" name="Slide Number Placeholder 3"/>
          <p:cNvSpPr>
            <a:spLocks noGrp="1"/>
          </p:cNvSpPr>
          <p:nvPr>
            <p:ph type="sldNum" sz="quarter" idx="10"/>
          </p:nvPr>
        </p:nvSpPr>
        <p:spPr/>
        <p:txBody>
          <a:bodyPr/>
          <a:lstStyle/>
          <a:p>
            <a:fld id="{DE8B670A-044F-4F06-B932-1189279908F2}"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2895268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best practices for managing passwords and authentication.</a:t>
            </a:r>
          </a:p>
        </p:txBody>
      </p:sp>
      <p:sp>
        <p:nvSpPr>
          <p:cNvPr id="4" name="Slide Number Placeholder 3"/>
          <p:cNvSpPr>
            <a:spLocks noGrp="1"/>
          </p:cNvSpPr>
          <p:nvPr>
            <p:ph type="sldNum" sz="quarter" idx="10"/>
          </p:nvPr>
        </p:nvSpPr>
        <p:spPr/>
        <p:txBody>
          <a:bodyPr/>
          <a:lstStyle/>
          <a:p>
            <a:fld id="{DE8B670A-044F-4F06-B932-1189279908F2}"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4244512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solidFill>
                  <a:srgbClr val="000000"/>
                </a:solidFill>
                <a:latin typeface="Arial"/>
                <a:ea typeface="Calibri"/>
                <a:cs typeface="Times New Roman"/>
              </a:rPr>
              <a:t>Exercise 1: Managing Office 365 users and licenses by using the Office 365 admin center </a:t>
            </a:r>
          </a:p>
          <a:p>
            <a:pPr>
              <a:lnSpc>
                <a:spcPct val="115000"/>
              </a:lnSpc>
              <a:spcAft>
                <a:spcPts val="1000"/>
              </a:spcAft>
            </a:pPr>
            <a:r>
              <a:rPr lang="en-IN" sz="1000" dirty="0">
                <a:latin typeface="Arial"/>
                <a:ea typeface="Calibri"/>
                <a:cs typeface="Times New Roman"/>
              </a:rPr>
              <a:t>The Office 365 tenant for A. Datum is now configured, and you need to start creating Office 365 users and then managing the user licenses.</a:t>
            </a:r>
          </a:p>
          <a:p>
            <a:pPr>
              <a:lnSpc>
                <a:spcPct val="115000"/>
              </a:lnSpc>
              <a:spcAft>
                <a:spcPts val="1000"/>
              </a:spcAft>
            </a:pPr>
            <a:r>
              <a:rPr lang="en-IN" sz="1000" b="1" dirty="0">
                <a:latin typeface="Arial"/>
                <a:ea typeface="Calibri"/>
                <a:cs typeface="Times New Roman"/>
              </a:rPr>
              <a:t>Exercise 2: Managing Office 365 password policies</a:t>
            </a:r>
          </a:p>
          <a:p>
            <a:pPr>
              <a:lnSpc>
                <a:spcPct val="115000"/>
              </a:lnSpc>
              <a:spcAft>
                <a:spcPts val="1000"/>
              </a:spcAft>
            </a:pPr>
            <a:r>
              <a:rPr lang="en-IN" sz="1000" dirty="0">
                <a:latin typeface="Arial"/>
                <a:ea typeface="Calibri"/>
                <a:cs typeface="Times New Roman"/>
              </a:rPr>
              <a:t>Your organization has configured a password policy for on-premises users that requires a complex password, and it requires users to change their passwords every 60 days. You need to ensure that the password policy for the pilot users on Office 365 matches the policy for on-premises users, and you need to report any settings that you cannot configure to match.</a:t>
            </a:r>
          </a:p>
        </p:txBody>
      </p:sp>
      <p:sp>
        <p:nvSpPr>
          <p:cNvPr id="4" name="Slide Number Placeholder 3"/>
          <p:cNvSpPr>
            <a:spLocks noGrp="1"/>
          </p:cNvSpPr>
          <p:nvPr>
            <p:ph type="sldNum" sz="quarter" idx="10"/>
          </p:nvPr>
        </p:nvSpPr>
        <p:spPr/>
        <p:txBody>
          <a:bodyPr/>
          <a:lstStyle/>
          <a:p>
            <a:fld id="{DE8B670A-044F-4F06-B932-1189279908F2}"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3833472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DE8B670A-044F-4F06-B932-1189279908F2}"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983996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creating a user account, what account settings are available for you to edit in the Active Users window of the Office 365 admin center?</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In the Active Users window of the Office 365 admin center, an administrator can perform the following editing tasks for a user account: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Reset password, edit user roles, delete, edit, and add to group</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Edit the primary email address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Edit the assigned license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Edit Microsoft Office installations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Edit mailbox permissions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Edit Exchange properties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Edit Skype for Business properties</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password policy settings are available in Office 365?</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In Office 365, the following password policy settings are available:</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Set passwords to never expire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Number of days before passwords expire</a:t>
            </a:r>
            <a:endParaRPr lang="en-IN"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IN" sz="1000" dirty="0">
                <a:solidFill>
                  <a:srgbClr val="000000"/>
                </a:solidFill>
                <a:latin typeface="Arial"/>
                <a:ea typeface="Calibri"/>
                <a:cs typeface="Times New Roman"/>
              </a:rPr>
              <a:t>Days before a user is notified that their password will expire</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E8B670A-044F-4F06-B932-1189279908F2}"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2970307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Briefly introduce the lesson topics to students.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List the three types of mail-enabled groups in Exchange Online in Office 365.</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The three types of mail-enabled groups in Exchange Online in Office 365 are: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Distribution groups. Use these groups only to distribute messages to a set of recipients.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Mail-enabled security groups</a:t>
            </a:r>
            <a:r>
              <a:rPr lang="en-US" sz="1000" i="1" dirty="0">
                <a:effectLst/>
                <a:latin typeface="Arial"/>
                <a:ea typeface="Times New Roman"/>
                <a:cs typeface="Times New Roman"/>
              </a:rPr>
              <a:t>.</a:t>
            </a:r>
            <a:r>
              <a:rPr lang="en-US" sz="1000" dirty="0">
                <a:effectLst/>
                <a:latin typeface="Arial"/>
                <a:ea typeface="Times New Roman"/>
                <a:cs typeface="Times New Roman"/>
              </a:rPr>
              <a:t> Use these groups to distribute messages and to provide access to resources.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Dynamic distribution groups. These groups do not have a predefined member list, because they use recipient filters and conditions that you define to determine membership dynamically at the time that messages are sent.</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E8B670A-044F-4F06-B932-1189279908F2}"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2826944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function of groups in Office 365. Compare Microsoft Exchange Online distribution groups, Microsoft SharePoint Online security groups, and Office 365 groups.</a:t>
            </a:r>
          </a:p>
        </p:txBody>
      </p:sp>
      <p:sp>
        <p:nvSpPr>
          <p:cNvPr id="4" name="Slide Number Placeholder 3"/>
          <p:cNvSpPr>
            <a:spLocks noGrp="1"/>
          </p:cNvSpPr>
          <p:nvPr>
            <p:ph type="sldNum" sz="quarter" idx="10"/>
          </p:nvPr>
        </p:nvSpPr>
        <p:spPr/>
        <p:txBody>
          <a:bodyPr/>
          <a:lstStyle/>
          <a:p>
            <a:fld id="{DE8B670A-044F-4F06-B932-1189279908F2}"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4195297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introduce the module lessons to students.</a:t>
            </a:r>
          </a:p>
        </p:txBody>
      </p:sp>
      <p:sp>
        <p:nvSpPr>
          <p:cNvPr id="4" name="Slide Number Placeholder 3"/>
          <p:cNvSpPr>
            <a:spLocks noGrp="1"/>
          </p:cNvSpPr>
          <p:nvPr>
            <p:ph type="sldNum" sz="quarter" idx="10"/>
          </p:nvPr>
        </p:nvSpPr>
        <p:spPr/>
        <p:txBody>
          <a:bodyPr/>
          <a:lstStyle/>
          <a:p>
            <a:fld id="{DE8B670A-044F-4F06-B932-1189279908F2}" type="slidenum">
              <a:rPr lang="en-IN" smtClean="0"/>
              <a:t>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373101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Demonstrate how to create groups and manage group membership.</a:t>
            </a:r>
          </a:p>
        </p:txBody>
      </p:sp>
      <p:sp>
        <p:nvSpPr>
          <p:cNvPr id="4" name="Slide Number Placeholder 3"/>
          <p:cNvSpPr>
            <a:spLocks noGrp="1"/>
          </p:cNvSpPr>
          <p:nvPr>
            <p:ph type="sldNum" sz="quarter" idx="10"/>
          </p:nvPr>
        </p:nvSpPr>
        <p:spPr/>
        <p:txBody>
          <a:bodyPr/>
          <a:lstStyle/>
          <a:p>
            <a:fld id="{DE8B670A-044F-4F06-B932-1189279908F2}"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3595669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Demonstrate how to delete groups.</a:t>
            </a:r>
          </a:p>
        </p:txBody>
      </p:sp>
      <p:sp>
        <p:nvSpPr>
          <p:cNvPr id="4" name="Slide Number Placeholder 3"/>
          <p:cNvSpPr>
            <a:spLocks noGrp="1"/>
          </p:cNvSpPr>
          <p:nvPr>
            <p:ph type="sldNum" sz="quarter" idx="10"/>
          </p:nvPr>
        </p:nvSpPr>
        <p:spPr/>
        <p:txBody>
          <a:bodyPr/>
          <a:lstStyle/>
          <a:p>
            <a:fld id="{DE8B670A-044F-4F06-B932-1189279908F2}"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4107607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introduce the lesson topics to students.</a:t>
            </a:r>
          </a:p>
        </p:txBody>
      </p:sp>
      <p:sp>
        <p:nvSpPr>
          <p:cNvPr id="4" name="Slide Number Placeholder 3"/>
          <p:cNvSpPr>
            <a:spLocks noGrp="1"/>
          </p:cNvSpPr>
          <p:nvPr>
            <p:ph type="sldNum" sz="quarter" idx="10"/>
          </p:nvPr>
        </p:nvSpPr>
        <p:spPr/>
        <p:txBody>
          <a:bodyPr/>
          <a:lstStyle/>
          <a:p>
            <a:fld id="{DE8B670A-044F-4F06-B932-1189279908F2}"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1292849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Provide a brief summary of how to use the Windows PowerShell command-line interface to manage Office 365, and compare it with using the Office 365 admin center.</a:t>
            </a:r>
          </a:p>
        </p:txBody>
      </p:sp>
      <p:sp>
        <p:nvSpPr>
          <p:cNvPr id="4" name="Slide Number Placeholder 3"/>
          <p:cNvSpPr>
            <a:spLocks noGrp="1"/>
          </p:cNvSpPr>
          <p:nvPr>
            <p:ph type="sldNum" sz="quarter" idx="10"/>
          </p:nvPr>
        </p:nvSpPr>
        <p:spPr/>
        <p:txBody>
          <a:bodyPr/>
          <a:lstStyle/>
          <a:p>
            <a:fld id="{DE8B670A-044F-4F06-B932-1189279908F2}"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1014989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Demonstrate commands and examples of managing user accounts by using Windows PowerShell.</a:t>
            </a:r>
          </a:p>
        </p:txBody>
      </p:sp>
      <p:sp>
        <p:nvSpPr>
          <p:cNvPr id="4" name="Slide Number Placeholder 3"/>
          <p:cNvSpPr>
            <a:spLocks noGrp="1"/>
          </p:cNvSpPr>
          <p:nvPr>
            <p:ph type="sldNum" sz="quarter" idx="10"/>
          </p:nvPr>
        </p:nvSpPr>
        <p:spPr/>
        <p:txBody>
          <a:bodyPr/>
          <a:lstStyle/>
          <a:p>
            <a:fld id="{DE8B670A-044F-4F06-B932-1189279908F2}" type="slidenum">
              <a:rPr lang="en-IN" smtClean="0"/>
              <a:t>24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2128967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Demonstrate commands and examples of managing group accounts by using Windows PowerShell.</a:t>
            </a:r>
          </a:p>
        </p:txBody>
      </p:sp>
      <p:sp>
        <p:nvSpPr>
          <p:cNvPr id="4" name="Slide Number Placeholder 3"/>
          <p:cNvSpPr>
            <a:spLocks noGrp="1"/>
          </p:cNvSpPr>
          <p:nvPr>
            <p:ph type="sldNum" sz="quarter" idx="10"/>
          </p:nvPr>
        </p:nvSpPr>
        <p:spPr/>
        <p:txBody>
          <a:bodyPr/>
          <a:lstStyle/>
          <a:p>
            <a:fld id="{DE8B670A-044F-4F06-B932-1189279908F2}" type="slidenum">
              <a:rPr lang="en-IN" smtClean="0"/>
              <a:t>25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755025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Demonstrate how to i</a:t>
            </a:r>
            <a:r>
              <a:rPr lang="en-IN" sz="1000" dirty="0">
                <a:solidFill>
                  <a:srgbClr val="000000"/>
                </a:solidFill>
                <a:latin typeface="Arial"/>
                <a:ea typeface="Calibri"/>
                <a:cs typeface="Times New Roman"/>
              </a:rPr>
              <a:t>mport users and groups by Using Windows PowerShell.</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E8B670A-044F-4F06-B932-1189279908F2}"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4002011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Demonstrate the scripts that the topic content discussed. </a:t>
            </a:r>
          </a:p>
        </p:txBody>
      </p:sp>
      <p:sp>
        <p:nvSpPr>
          <p:cNvPr id="4" name="Slide Number Placeholder 3"/>
          <p:cNvSpPr>
            <a:spLocks noGrp="1"/>
          </p:cNvSpPr>
          <p:nvPr>
            <p:ph type="sldNum" sz="quarter" idx="10"/>
          </p:nvPr>
        </p:nvSpPr>
        <p:spPr/>
        <p:txBody>
          <a:bodyPr/>
          <a:lstStyle/>
          <a:p>
            <a:fld id="{DE8B670A-044F-4F06-B932-1189279908F2}" type="slidenum">
              <a:rPr lang="en-IN" smtClean="0"/>
              <a:t>27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2958496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Demonstrate how to configure password policies by using Windows PowerShell. </a:t>
            </a:r>
          </a:p>
        </p:txBody>
      </p:sp>
      <p:sp>
        <p:nvSpPr>
          <p:cNvPr id="4" name="Slide Number Placeholder 3"/>
          <p:cNvSpPr>
            <a:spLocks noGrp="1"/>
          </p:cNvSpPr>
          <p:nvPr>
            <p:ph type="sldNum" sz="quarter" idx="10"/>
          </p:nvPr>
        </p:nvSpPr>
        <p:spPr/>
        <p:txBody>
          <a:bodyPr/>
          <a:lstStyle/>
          <a:p>
            <a:fld id="{DE8B670A-044F-4F06-B932-1189279908F2}" type="slidenum">
              <a:rPr lang="en-IN" smtClean="0"/>
              <a:t>28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3262613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the discussion to draw out students’ thoughts on using Windows PowerShell to administer users and groups in Office 365 tenant compared to the Office 365 admin center.</a:t>
            </a:r>
          </a:p>
        </p:txBody>
      </p:sp>
      <p:sp>
        <p:nvSpPr>
          <p:cNvPr id="4" name="Slide Number Placeholder 3"/>
          <p:cNvSpPr>
            <a:spLocks noGrp="1"/>
          </p:cNvSpPr>
          <p:nvPr>
            <p:ph type="sldNum" sz="quarter" idx="10"/>
          </p:nvPr>
        </p:nvSpPr>
        <p:spPr/>
        <p:txBody>
          <a:bodyPr/>
          <a:lstStyle/>
          <a:p>
            <a:fld id="{DE8B670A-044F-4F06-B932-1189279908F2}" type="slidenum">
              <a:rPr lang="en-IN" smtClean="0"/>
              <a:t>29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816378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introduce the lesson topics to students.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types of user accounts are available in Office 365?</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The following types of user accounts are available in Office 365:</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Cloud identities—when using these, you </a:t>
            </a:r>
            <a:r>
              <a:rPr lang="en-US" sz="1000" dirty="0">
                <a:solidFill>
                  <a:srgbClr val="000000"/>
                </a:solidFill>
                <a:effectLst/>
                <a:latin typeface="Arial"/>
                <a:ea typeface="Times New Roman"/>
                <a:cs typeface="Times New Roman"/>
              </a:rPr>
              <a:t>create and manage</a:t>
            </a:r>
            <a:r>
              <a:rPr lang="en-US" sz="1000" dirty="0">
                <a:effectLst/>
                <a:latin typeface="Arial"/>
                <a:ea typeface="Times New Roman"/>
                <a:cs typeface="Times New Roman"/>
              </a:rPr>
              <a:t> </a:t>
            </a:r>
            <a:r>
              <a:rPr lang="en-US" sz="1000" dirty="0">
                <a:solidFill>
                  <a:srgbClr val="000000"/>
                </a:solidFill>
                <a:effectLst/>
                <a:latin typeface="Arial"/>
                <a:ea typeface="Times New Roman"/>
                <a:cs typeface="Times New Roman"/>
              </a:rPr>
              <a:t>users in Office 365 only.</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Directory synchronized identities by using an on-premises directory service to synchronize with Office 365.</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Federated identities by using Active Directory Federation Services (AD FS).</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E8B670A-044F-4F06-B932-1189279908F2}" type="slidenum">
              <a:rPr lang="en-IN" smtClean="0"/>
              <a:t>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1456412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introduce the lesson topics to students.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are the administrator roles that you can assign in Office 365?</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The administrator roles that you can assign: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Global administrator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Billing administrator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Password administrator­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Service administrator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User management administrator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Exchange Online administrator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Skype for Business Online administrator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SharePoint Online administrator</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E8B670A-044F-4F06-B932-1189279908F2}" type="slidenum">
              <a:rPr lang="en-IN" smtClean="0"/>
              <a:t>30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2791792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Office 365 administrator roles. Highlight that Windows PowerShell administrator names are different from Office 365 administrator names.</a:t>
            </a:r>
          </a:p>
        </p:txBody>
      </p:sp>
      <p:sp>
        <p:nvSpPr>
          <p:cNvPr id="4" name="Slide Number Placeholder 3"/>
          <p:cNvSpPr>
            <a:spLocks noGrp="1"/>
          </p:cNvSpPr>
          <p:nvPr>
            <p:ph type="sldNum" sz="quarter" idx="10"/>
          </p:nvPr>
        </p:nvSpPr>
        <p:spPr/>
        <p:txBody>
          <a:bodyPr/>
          <a:lstStyle/>
          <a:p>
            <a:fld id="{DE8B670A-044F-4F06-B932-1189279908F2}" type="slidenum">
              <a:rPr lang="en-IN" smtClean="0"/>
              <a:t>31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2189915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effectLst/>
                <a:latin typeface="Arial"/>
                <a:ea typeface="Times New Roman"/>
                <a:cs typeface="Times New Roman"/>
              </a:rPr>
              <a:t>Show how to assign administrator roles, including how to assign roles by using Windows PowerShell.</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E8B670A-044F-4F06-B932-1189279908F2}" type="slidenum">
              <a:rPr lang="en-IN" smtClean="0"/>
              <a:t>32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2022013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best practices for delegating administration.</a:t>
            </a:r>
          </a:p>
        </p:txBody>
      </p:sp>
      <p:sp>
        <p:nvSpPr>
          <p:cNvPr id="4" name="Slide Number Placeholder 3"/>
          <p:cNvSpPr>
            <a:spLocks noGrp="1"/>
          </p:cNvSpPr>
          <p:nvPr>
            <p:ph type="sldNum" sz="quarter" idx="10"/>
          </p:nvPr>
        </p:nvSpPr>
        <p:spPr/>
        <p:txBody>
          <a:bodyPr/>
          <a:lstStyle/>
          <a:p>
            <a:fld id="{DE8B670A-044F-4F06-B932-1189279908F2}" type="slidenum">
              <a:rPr lang="en-IN" smtClean="0"/>
              <a:t>33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3414905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solidFill>
                  <a:srgbClr val="000000"/>
                </a:solidFill>
                <a:latin typeface="Arial"/>
                <a:ea typeface="Calibri"/>
                <a:cs typeface="Times New Roman"/>
              </a:rPr>
              <a:t>Exercise 1: Managing Office 365 groups</a:t>
            </a:r>
          </a:p>
          <a:p>
            <a:pPr>
              <a:lnSpc>
                <a:spcPct val="115000"/>
              </a:lnSpc>
              <a:spcAft>
                <a:spcPts val="1000"/>
              </a:spcAft>
            </a:pPr>
            <a:r>
              <a:rPr lang="en-IN" sz="1000" dirty="0">
                <a:latin typeface="Arial"/>
                <a:ea typeface="Calibri"/>
                <a:cs typeface="Times New Roman"/>
              </a:rPr>
              <a:t>Your organization has a policy that groups rather than individual user accounts must be in use to assign permissions. Ensure that you can manage groups in the Office 365 admin center.</a:t>
            </a:r>
          </a:p>
          <a:p>
            <a:pPr>
              <a:lnSpc>
                <a:spcPct val="115000"/>
              </a:lnSpc>
              <a:spcAft>
                <a:spcPts val="1000"/>
              </a:spcAft>
            </a:pPr>
            <a:r>
              <a:rPr lang="en-IN" sz="1000" b="1" dirty="0">
                <a:latin typeface="Arial"/>
                <a:ea typeface="Calibri"/>
                <a:cs typeface="Times New Roman"/>
              </a:rPr>
              <a:t>Exercise 2: </a:t>
            </a:r>
            <a:r>
              <a:rPr lang="en-IN" sz="1000" b="1" dirty="0">
                <a:solidFill>
                  <a:srgbClr val="000000"/>
                </a:solidFill>
                <a:latin typeface="Arial"/>
                <a:ea typeface="Calibri"/>
                <a:cs typeface="Times New Roman"/>
              </a:rPr>
              <a:t>Managing Office 365 users and groups by using Windows PowerShell</a:t>
            </a:r>
          </a:p>
          <a:p>
            <a:pPr>
              <a:lnSpc>
                <a:spcPct val="115000"/>
              </a:lnSpc>
              <a:spcAft>
                <a:spcPts val="1000"/>
              </a:spcAft>
            </a:pPr>
            <a:r>
              <a:rPr lang="en-IN" sz="1000" dirty="0">
                <a:latin typeface="Arial"/>
                <a:ea typeface="Calibri"/>
                <a:cs typeface="Times New Roman"/>
              </a:rPr>
              <a:t>If the pilot project is a success, you expect that you will need to manage hundreds of user and group accounts. To manage these efficiently, you will need to use Windows PowerShell. In preparation for this, you need to familiarize yourself with managing users and groups by using Windows PowerShell.</a:t>
            </a:r>
          </a:p>
          <a:p>
            <a:pPr>
              <a:lnSpc>
                <a:spcPct val="115000"/>
              </a:lnSpc>
              <a:spcAft>
                <a:spcPts val="1000"/>
              </a:spcAft>
            </a:pPr>
            <a:r>
              <a:rPr lang="en-IN" sz="1000" b="1" dirty="0">
                <a:latin typeface="Arial"/>
                <a:ea typeface="Calibri"/>
                <a:cs typeface="Times New Roman"/>
              </a:rPr>
              <a:t>Exercise 3: Configuring delegated administrators</a:t>
            </a:r>
          </a:p>
          <a:p>
            <a:pPr>
              <a:lnSpc>
                <a:spcPct val="115000"/>
              </a:lnSpc>
              <a:spcAft>
                <a:spcPts val="1000"/>
              </a:spcAft>
            </a:pPr>
            <a:r>
              <a:rPr lang="en-IN" sz="1000" dirty="0">
                <a:latin typeface="Arial"/>
                <a:ea typeface="Calibri"/>
                <a:cs typeface="Times New Roman"/>
              </a:rPr>
              <a:t>Members of the pilot project team have different responsibilities during the pilot. To ensure that team members have only the permissions that they require to perform various tasks in Office 365, you are going to assign different administrator roles to different users.</a:t>
            </a:r>
          </a:p>
        </p:txBody>
      </p:sp>
      <p:sp>
        <p:nvSpPr>
          <p:cNvPr id="4" name="Slide Number Placeholder 3"/>
          <p:cNvSpPr>
            <a:spLocks noGrp="1"/>
          </p:cNvSpPr>
          <p:nvPr>
            <p:ph type="sldNum" sz="quarter" idx="10"/>
          </p:nvPr>
        </p:nvSpPr>
        <p:spPr/>
        <p:txBody>
          <a:bodyPr/>
          <a:lstStyle/>
          <a:p>
            <a:fld id="{DE8B670A-044F-4F06-B932-1189279908F2}" type="slidenum">
              <a:rPr lang="en-IN" smtClean="0"/>
              <a:t>34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437806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DE8B670A-044F-4F06-B932-1189279908F2}" type="slidenum">
              <a:rPr lang="en-IN" smtClean="0"/>
              <a:t>35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55486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How would you design your group structure to minimize adding and removing people from groups?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solidFill>
                  <a:srgbClr val="000000"/>
                </a:solidFill>
                <a:latin typeface="Arial"/>
                <a:ea typeface="Calibri"/>
                <a:cs typeface="Times New Roman"/>
              </a:rPr>
              <a:t>Use nested groups and assign permissions to the group rather than to individual users.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should you do before you can use Windows PowerShell to administer users and groups in </a:t>
            </a:r>
            <a:br>
              <a:rPr lang="en-IN" sz="1000" dirty="0">
                <a:latin typeface="Arial"/>
                <a:ea typeface="Calibri"/>
                <a:cs typeface="Times New Roman"/>
              </a:rPr>
            </a:br>
            <a:r>
              <a:rPr lang="en-IN" sz="1000" dirty="0">
                <a:latin typeface="Arial"/>
                <a:ea typeface="Calibri"/>
                <a:cs typeface="Times New Roman"/>
              </a:rPr>
              <a:t>Office 365?</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Run Azure AD module for Windows PowerShell with administrative rights, and then run the </a:t>
            </a:r>
            <a:r>
              <a:rPr lang="en-IN" sz="1000" b="1" dirty="0">
                <a:latin typeface="Arial"/>
                <a:ea typeface="Calibri"/>
                <a:cs typeface="Times New Roman"/>
              </a:rPr>
              <a:t>Connect-msol</a:t>
            </a:r>
            <a:r>
              <a:rPr lang="en-IN" sz="1000" dirty="0">
                <a:latin typeface="Arial"/>
                <a:ea typeface="Calibri"/>
                <a:cs typeface="Times New Roman"/>
              </a:rPr>
              <a:t> command. Provide the credentials of an account that has global admin or user management admin rights.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Why would you create multiple administrative roles in Office 365 by using role-based access control (RBAC)?</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RBAC provides predefined permissions assigned to different users or groups. By using RBAC, you can separate administrative tasks for different administrators according to organizational security and business requirements. For example, some administrators are responsible for managing user and group accounts, and other administrators are responsible for assigning appropriate Office 365 licenses to users.</a:t>
            </a:r>
          </a:p>
        </p:txBody>
      </p:sp>
      <p:sp>
        <p:nvSpPr>
          <p:cNvPr id="4" name="Slide Number Placeholder 3"/>
          <p:cNvSpPr>
            <a:spLocks noGrp="1"/>
          </p:cNvSpPr>
          <p:nvPr>
            <p:ph type="sldNum" sz="quarter" idx="10"/>
          </p:nvPr>
        </p:nvSpPr>
        <p:spPr/>
        <p:txBody>
          <a:bodyPr/>
          <a:lstStyle/>
          <a:p>
            <a:fld id="{DE8B670A-044F-4F06-B932-1189279908F2}" type="slidenum">
              <a:rPr lang="en-IN" smtClean="0"/>
              <a:t>36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13937766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is the most efficient way of creating user accounts if your organization decides to migrate to Office 365?</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Answers will vary depending on the type of identities that you use in an organization. The types of identities include: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Cloud identities</a:t>
            </a:r>
            <a:r>
              <a:rPr lang="en-US" sz="1000" i="1" dirty="0">
                <a:effectLst/>
                <a:latin typeface="Arial"/>
                <a:ea typeface="Times New Roman"/>
                <a:cs typeface="Times New Roman"/>
              </a:rPr>
              <a:t>. </a:t>
            </a:r>
            <a:r>
              <a:rPr lang="en-US" sz="1000" dirty="0">
                <a:effectLst/>
                <a:latin typeface="Arial"/>
                <a:ea typeface="Times New Roman"/>
                <a:cs typeface="Times New Roman"/>
              </a:rPr>
              <a:t>An administrator exports user accounts from the Active Directory site and performs bulk import into Office 365.</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Directory synchronized identities by using an on-premises directory service to synchronize with Office 365.</a:t>
            </a:r>
            <a:r>
              <a:rPr lang="en-US" sz="1000" dirty="0">
                <a:solidFill>
                  <a:srgbClr val="000000"/>
                </a:solidFill>
                <a:effectLst/>
                <a:latin typeface="Arial"/>
                <a:ea typeface="Times New Roman"/>
                <a:cs typeface="Times New Roman"/>
              </a:rPr>
              <a:t>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Federated identities by using AD FS.</a:t>
            </a:r>
            <a:r>
              <a:rPr lang="en-US" sz="1000" i="1" dirty="0">
                <a:effectLst/>
                <a:latin typeface="Arial"/>
                <a:ea typeface="Times New Roman"/>
                <a:cs typeface="Times New Roman"/>
              </a:rPr>
              <a:t> </a:t>
            </a:r>
            <a:r>
              <a:rPr lang="en-US" sz="1000" dirty="0">
                <a:solidFill>
                  <a:srgbClr val="000000"/>
                </a:solidFill>
                <a:effectLst/>
                <a:latin typeface="Arial"/>
                <a:ea typeface="Times New Roman"/>
                <a:cs typeface="Times New Roman"/>
              </a:rPr>
              <a:t>When using federated identities, administrators manage users on-premises and synchronize on-premises directory objects with Office 365. The process where users sign in only once is referred to as single sign-on (SSO).</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How will you configure Office 365 password policies in your organization, and will you use multi-factor authentication?</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Answers might vary, but possible answers might include:</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Some organizations configure a longer period before passwords expire, and some organizations shorten the period because of security restrictions.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Some organizations want to strengthen security and enable multi-factor authentication.</a:t>
            </a:r>
            <a:endParaRPr lang="en-IN" sz="1000" dirty="0">
              <a:effectLst/>
              <a:latin typeface="Arial"/>
              <a:ea typeface="Times New Roman"/>
              <a:cs typeface="Times New Roman"/>
            </a:endParaRPr>
          </a:p>
          <a:p>
            <a:pPr>
              <a:lnSpc>
                <a:spcPct val="115000"/>
              </a:lnSpc>
              <a:spcAft>
                <a:spcPts val="1000"/>
              </a:spcAft>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E8B670A-044F-4F06-B932-1189279908F2}"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7487392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Why is it more convenient to assign permissions to security groups than to users?</a:t>
            </a:r>
          </a:p>
          <a:p>
            <a:pPr lvl="0">
              <a:lnSpc>
                <a:spcPct val="115000"/>
              </a:lnSpc>
              <a:spcAft>
                <a:spcPts val="1000"/>
              </a:spcAft>
            </a:pPr>
            <a:r>
              <a:rPr lang="en-IN" sz="1000" b="1" dirty="0">
                <a:solidFill>
                  <a:prstClr val="black"/>
                </a:solidFill>
                <a:latin typeface="Arial"/>
                <a:ea typeface="Calibri"/>
                <a:cs typeface="Times New Roman"/>
              </a:rPr>
              <a:t>Answer</a:t>
            </a:r>
            <a:endParaRPr lang="en-IN" sz="1000" dirty="0">
              <a:solidFill>
                <a:prstClr val="black"/>
              </a:solidFill>
              <a:latin typeface="Arial"/>
              <a:ea typeface="Calibri"/>
              <a:cs typeface="Times New Roman"/>
            </a:endParaRPr>
          </a:p>
          <a:p>
            <a:pPr lvl="0">
              <a:lnSpc>
                <a:spcPct val="115000"/>
              </a:lnSpc>
              <a:spcAft>
                <a:spcPts val="1000"/>
              </a:spcAft>
            </a:pPr>
            <a:r>
              <a:rPr lang="en-IN" sz="1000" dirty="0">
                <a:solidFill>
                  <a:prstClr val="black"/>
                </a:solidFill>
                <a:latin typeface="Arial"/>
                <a:ea typeface="Calibri"/>
                <a:cs typeface="Times New Roman"/>
              </a:rPr>
              <a:t>Assigning permissions to security groups helps makes administering security for resources easier and more efficient. When you assign permissions to groups, administrators control group membership only to provide users with appropriate permission levels. For example, if a user needs a permission level, the administrator includes that user as a member of the appropriate group that has preassigned permissions. Removing the user from the group removes permissions from the user that were assigned because of a group membership.</a:t>
            </a:r>
          </a:p>
          <a:p>
            <a:pPr lvl="0">
              <a:lnSpc>
                <a:spcPct val="115000"/>
              </a:lnSpc>
              <a:spcAft>
                <a:spcPts val="1000"/>
              </a:spcAft>
            </a:pPr>
            <a:r>
              <a:rPr lang="en-IN" sz="1000" b="1" dirty="0">
                <a:solidFill>
                  <a:prstClr val="black"/>
                </a:solidFill>
                <a:latin typeface="Arial"/>
                <a:ea typeface="Calibri"/>
                <a:cs typeface="Times New Roman"/>
              </a:rPr>
              <a:t>Question</a:t>
            </a:r>
            <a:endParaRPr lang="en-IN" sz="1000" dirty="0">
              <a:solidFill>
                <a:prstClr val="black"/>
              </a:solidFill>
              <a:latin typeface="Arial"/>
              <a:ea typeface="Calibri"/>
              <a:cs typeface="Times New Roman"/>
            </a:endParaRPr>
          </a:p>
          <a:p>
            <a:pPr lvl="0">
              <a:lnSpc>
                <a:spcPct val="115000"/>
              </a:lnSpc>
              <a:spcAft>
                <a:spcPts val="1000"/>
              </a:spcAft>
            </a:pPr>
            <a:r>
              <a:rPr lang="en-IN" sz="1000" dirty="0">
                <a:solidFill>
                  <a:prstClr val="black"/>
                </a:solidFill>
                <a:latin typeface="Arial"/>
                <a:ea typeface="Calibri"/>
                <a:cs typeface="Times New Roman"/>
              </a:rPr>
              <a:t>In which management scenarios will you use Office 365 with Windows PowerShell rather than the </a:t>
            </a:r>
            <a:br>
              <a:rPr lang="en-IN" sz="1000" dirty="0">
                <a:solidFill>
                  <a:prstClr val="black"/>
                </a:solidFill>
                <a:latin typeface="Arial"/>
                <a:ea typeface="Calibri"/>
                <a:cs typeface="Times New Roman"/>
              </a:rPr>
            </a:br>
            <a:r>
              <a:rPr lang="en-IN" sz="1000" dirty="0">
                <a:solidFill>
                  <a:prstClr val="black"/>
                </a:solidFill>
                <a:latin typeface="Arial"/>
                <a:ea typeface="Calibri"/>
                <a:cs typeface="Times New Roman"/>
              </a:rPr>
              <a:t>Office 365 admin center?</a:t>
            </a:r>
          </a:p>
          <a:p>
            <a:pPr lvl="0">
              <a:lnSpc>
                <a:spcPct val="115000"/>
              </a:lnSpc>
              <a:spcAft>
                <a:spcPts val="1000"/>
              </a:spcAft>
            </a:pPr>
            <a:r>
              <a:rPr lang="en-IN" sz="1000" b="1" dirty="0">
                <a:solidFill>
                  <a:prstClr val="black"/>
                </a:solidFill>
                <a:latin typeface="Arial"/>
                <a:ea typeface="Calibri"/>
                <a:cs typeface="Times New Roman"/>
              </a:rPr>
              <a:t>Answer</a:t>
            </a:r>
            <a:endParaRPr lang="en-IN" sz="1000" dirty="0">
              <a:solidFill>
                <a:prstClr val="black"/>
              </a:solidFill>
              <a:latin typeface="Arial"/>
              <a:ea typeface="Calibri"/>
              <a:cs typeface="Times New Roman"/>
            </a:endParaRPr>
          </a:p>
          <a:p>
            <a:pPr lvl="0">
              <a:lnSpc>
                <a:spcPct val="115000"/>
              </a:lnSpc>
              <a:spcAft>
                <a:spcPts val="1000"/>
              </a:spcAft>
            </a:pPr>
            <a:r>
              <a:rPr lang="en-IN" sz="1000" dirty="0">
                <a:solidFill>
                  <a:prstClr val="black"/>
                </a:solidFill>
                <a:latin typeface="Arial"/>
                <a:ea typeface="Calibri"/>
                <a:cs typeface="Times New Roman"/>
              </a:rPr>
              <a:t>Use Windows PowerShell in scenarios where bulk object management is necessary, whereas, if you need to configure a single setting, the Office 365 admin center is more convenient.</a:t>
            </a:r>
          </a:p>
          <a:p>
            <a:pPr lvl="0">
              <a:lnSpc>
                <a:spcPct val="115000"/>
              </a:lnSpc>
              <a:spcAft>
                <a:spcPts val="1000"/>
              </a:spcAft>
            </a:pPr>
            <a:r>
              <a:rPr lang="en-IN" sz="1000" b="1" dirty="0">
                <a:solidFill>
                  <a:prstClr val="black"/>
                </a:solidFill>
                <a:latin typeface="Arial"/>
                <a:ea typeface="Calibri"/>
                <a:cs typeface="Times New Roman"/>
              </a:rPr>
              <a:t>Question</a:t>
            </a:r>
            <a:endParaRPr lang="en-IN" sz="1000" dirty="0">
              <a:solidFill>
                <a:prstClr val="black"/>
              </a:solidFill>
              <a:latin typeface="Arial"/>
              <a:ea typeface="Calibri"/>
              <a:cs typeface="Times New Roman"/>
            </a:endParaRPr>
          </a:p>
          <a:p>
            <a:pPr lvl="0">
              <a:lnSpc>
                <a:spcPct val="115000"/>
              </a:lnSpc>
              <a:spcAft>
                <a:spcPts val="1000"/>
              </a:spcAft>
            </a:pPr>
            <a:r>
              <a:rPr lang="en-IN" sz="1000" dirty="0">
                <a:solidFill>
                  <a:prstClr val="black"/>
                </a:solidFill>
                <a:latin typeface="Arial"/>
                <a:ea typeface="Calibri"/>
                <a:cs typeface="Times New Roman"/>
              </a:rPr>
              <a:t>In which scenarios will you use RBAC in Office 365?</a:t>
            </a:r>
          </a:p>
          <a:p>
            <a:pPr lvl="0">
              <a:lnSpc>
                <a:spcPct val="115000"/>
              </a:lnSpc>
              <a:spcAft>
                <a:spcPts val="1000"/>
              </a:spcAft>
            </a:pPr>
            <a:r>
              <a:rPr lang="en-IN" sz="1000" b="1" dirty="0">
                <a:solidFill>
                  <a:prstClr val="black"/>
                </a:solidFill>
                <a:latin typeface="Arial"/>
                <a:ea typeface="Calibri"/>
                <a:cs typeface="Times New Roman"/>
              </a:rPr>
              <a:t>Answer</a:t>
            </a:r>
            <a:endParaRPr lang="en-IN"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Times New Roman"/>
                <a:cs typeface="Times New Roman"/>
              </a:rPr>
              <a:t>Use RBAC in enterprise organizations where multiple administrator teams have responsibilities for different aspects of Office 365 administration, such as managing users, groups, subscriptions, and passwords. Smaller organizations might not use RBAC because only a few administrators are responsible for all types of administrative tasks.</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E8B670A-044F-4F06-B932-1189279908F2}" type="slidenum">
              <a:rPr lang="en-IN" smtClean="0"/>
              <a:t>38</a:t>
            </a:fld>
            <a:endParaRPr lang="en-IN"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7" name="Rectangle 6"/>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13954252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Times New Roman"/>
                <a:cs typeface="Times New Roman"/>
              </a:rPr>
              <a:t>Best Practices </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Always perform detailed planning for user and group management, and check the plan in a test Office 365 tenant before deploying in production.</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Plan and test user administrative tasks to improve user management efficiency and to eliminate errors in the production environment, especially when running Windows PowerShell scripts.</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Plan for multi-factor authentication to help administrators choose the authentication method that suits their organizational security requirements.</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Plan administrative roles to distribute administrative tasks according to organizational security and business requirements.</a:t>
            </a:r>
            <a:endParaRPr lang="en-IN" dirty="0"/>
          </a:p>
        </p:txBody>
      </p:sp>
      <p:sp>
        <p:nvSpPr>
          <p:cNvPr id="4" name="Slide Number Placeholder 3"/>
          <p:cNvSpPr>
            <a:spLocks noGrp="1"/>
          </p:cNvSpPr>
          <p:nvPr>
            <p:ph type="sldNum" sz="quarter" idx="10"/>
          </p:nvPr>
        </p:nvSpPr>
        <p:spPr/>
        <p:txBody>
          <a:bodyPr/>
          <a:lstStyle/>
          <a:p>
            <a:fld id="{DE8B670A-044F-4F06-B932-1189279908F2}"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237813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describe the concept of cloud, synchronized, and federated identities. Do not go into detail on synchronized and federated identities, because this course will cover them later.</a:t>
            </a:r>
          </a:p>
        </p:txBody>
      </p:sp>
      <p:sp>
        <p:nvSpPr>
          <p:cNvPr id="4" name="Slide Number Placeholder 3"/>
          <p:cNvSpPr>
            <a:spLocks noGrp="1"/>
          </p:cNvSpPr>
          <p:nvPr>
            <p:ph type="sldNum" sz="quarter" idx="10"/>
          </p:nvPr>
        </p:nvSpPr>
        <p:spPr/>
        <p:txBody>
          <a:bodyPr/>
          <a:lstStyle/>
          <a:p>
            <a:fld id="{DE8B670A-044F-4F06-B932-1189279908F2}" type="slidenum">
              <a:rPr lang="en-IN" smtClean="0"/>
              <a:t>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133247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how to create user accounts by using Office 365 admin center and with bulk import.</a:t>
            </a:r>
          </a:p>
        </p:txBody>
      </p:sp>
      <p:sp>
        <p:nvSpPr>
          <p:cNvPr id="4" name="Slide Number Placeholder 3"/>
          <p:cNvSpPr>
            <a:spLocks noGrp="1"/>
          </p:cNvSpPr>
          <p:nvPr>
            <p:ph type="sldNum" sz="quarter" idx="10"/>
          </p:nvPr>
        </p:nvSpPr>
        <p:spPr/>
        <p:txBody>
          <a:bodyPr/>
          <a:lstStyle/>
          <a:p>
            <a:fld id="{DE8B670A-044F-4F06-B932-1189279908F2}"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282775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how to assign licenses to users and the implications of choosing different license subscriptions.</a:t>
            </a:r>
          </a:p>
        </p:txBody>
      </p:sp>
      <p:sp>
        <p:nvSpPr>
          <p:cNvPr id="4" name="Slide Number Placeholder 3"/>
          <p:cNvSpPr>
            <a:spLocks noGrp="1"/>
          </p:cNvSpPr>
          <p:nvPr>
            <p:ph type="sldNum" sz="quarter" idx="10"/>
          </p:nvPr>
        </p:nvSpPr>
        <p:spPr/>
        <p:txBody>
          <a:bodyPr/>
          <a:lstStyle/>
          <a:p>
            <a:fld id="{DE8B670A-044F-4F06-B932-1189279908F2}"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3646819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how to modify user accounts after creation, including managing multiple recipients.</a:t>
            </a:r>
          </a:p>
        </p:txBody>
      </p:sp>
      <p:sp>
        <p:nvSpPr>
          <p:cNvPr id="4" name="Slide Number Placeholder 3"/>
          <p:cNvSpPr>
            <a:spLocks noGrp="1"/>
          </p:cNvSpPr>
          <p:nvPr>
            <p:ph type="sldNum" sz="quarter" idx="10"/>
          </p:nvPr>
        </p:nvSpPr>
        <p:spPr/>
        <p:txBody>
          <a:bodyPr/>
          <a:lstStyle/>
          <a:p>
            <a:fld id="{DE8B670A-044F-4F06-B932-1189279908F2}"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2033145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how to delete and restore user accounts and how this affects users.</a:t>
            </a:r>
          </a:p>
        </p:txBody>
      </p:sp>
      <p:sp>
        <p:nvSpPr>
          <p:cNvPr id="4" name="Slide Number Placeholder 3"/>
          <p:cNvSpPr>
            <a:spLocks noGrp="1"/>
          </p:cNvSpPr>
          <p:nvPr>
            <p:ph type="sldNum" sz="quarter" idx="10"/>
          </p:nvPr>
        </p:nvSpPr>
        <p:spPr/>
        <p:txBody>
          <a:bodyPr/>
          <a:lstStyle/>
          <a:p>
            <a:fld id="{DE8B670A-044F-4F06-B932-1189279908F2}"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Tree>
    <p:extLst>
      <p:ext uri="{BB962C8B-B14F-4D97-AF65-F5344CB8AC3E}">
        <p14:creationId xmlns:p14="http://schemas.microsoft.com/office/powerpoint/2010/main" val="167093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Briefly introduce the lesson topics to students.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password policy options are available in Office 365?</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The following password policy options are available in Office 365:</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Password expiration policy:</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Specify the number of days until the password expires.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Specify the number of days for the user notification warning about the password expiration.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Resetting user passwords: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 new temporary password for users.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Resetting admin passwords: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You can ask another administrator to reset it for you.</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Reset it yourself.</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E8B670A-044F-4F06-B932-1189279908F2}"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2004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Managing Office 365 users and groups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90588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9277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dirty="0"/>
              <a:t>Module 2</a:t>
            </a:r>
          </a:p>
        </p:txBody>
      </p:sp>
      <p:sp>
        <p:nvSpPr>
          <p:cNvPr id="3" name="Subtitle 2"/>
          <p:cNvSpPr>
            <a:spLocks noGrp="1"/>
          </p:cNvSpPr>
          <p:nvPr>
            <p:ph type="subTitle" sz="quarter" idx="1"/>
          </p:nvPr>
        </p:nvSpPr>
        <p:spPr/>
        <p:txBody>
          <a:bodyPr/>
          <a:lstStyle/>
          <a:p>
            <a:r>
              <a:rPr lang="en-IN" dirty="0"/>
              <a:t>Managing Office 365 users and groups
</a:t>
            </a:r>
          </a:p>
        </p:txBody>
      </p:sp>
    </p:spTree>
    <p:extLst>
      <p:ext uri="{BB962C8B-B14F-4D97-AF65-F5344CB8AC3E}">
        <p14:creationId xmlns:p14="http://schemas.microsoft.com/office/powerpoint/2010/main" val="3515410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0469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47e1f22-c3ef-4bb1-ac04-0e109567ac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Password policy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dirty="0"/>
              <a:t>Password expiration policy:</a:t>
            </a:r>
          </a:p>
          <a:p>
            <a:pPr lvl="1">
              <a:spcAft>
                <a:spcPts val="600"/>
              </a:spcAft>
            </a:pPr>
            <a:r>
              <a:rPr lang="en-US" dirty="0"/>
              <a:t>Specify the number of days for the password expiration</a:t>
            </a:r>
          </a:p>
          <a:p>
            <a:pPr lvl="1">
              <a:spcAft>
                <a:spcPts val="600"/>
              </a:spcAft>
            </a:pPr>
            <a:r>
              <a:rPr lang="en-US" dirty="0"/>
              <a:t>Specify the number of days for the password expiration user notification warning</a:t>
            </a:r>
            <a:br>
              <a:rPr lang="en-US" dirty="0"/>
            </a:br>
            <a:endParaRPr lang="en-US" dirty="0"/>
          </a:p>
          <a:p>
            <a:pPr>
              <a:spcAft>
                <a:spcPts val="600"/>
              </a:spcAft>
            </a:pPr>
            <a:r>
              <a:rPr lang="en-US" dirty="0"/>
              <a:t>Resetting user passwords:</a:t>
            </a:r>
          </a:p>
          <a:p>
            <a:pPr lvl="1">
              <a:spcAft>
                <a:spcPts val="600"/>
              </a:spcAft>
            </a:pPr>
            <a:r>
              <a:rPr lang="en-US" dirty="0"/>
              <a:t>Create a new temporary password for users</a:t>
            </a:r>
            <a:br>
              <a:rPr lang="en-US" dirty="0"/>
            </a:br>
            <a:endParaRPr lang="en-US" dirty="0"/>
          </a:p>
          <a:p>
            <a:pPr>
              <a:spcAft>
                <a:spcPts val="600"/>
              </a:spcAft>
            </a:pPr>
            <a:r>
              <a:rPr lang="en-US" dirty="0"/>
              <a:t>Resetting admin passwords:</a:t>
            </a:r>
          </a:p>
          <a:p>
            <a:pPr lvl="1">
              <a:spcAft>
                <a:spcPts val="600"/>
              </a:spcAft>
            </a:pPr>
            <a:r>
              <a:rPr lang="en-US" dirty="0"/>
              <a:t>You can ask another administrator to reset it for you </a:t>
            </a:r>
          </a:p>
          <a:p>
            <a:pPr lvl="1">
              <a:spcAft>
                <a:spcPts val="600"/>
              </a:spcAft>
            </a:pPr>
            <a:r>
              <a:rPr lang="en-US" dirty="0"/>
              <a:t>Reset it yourself</a:t>
            </a:r>
          </a:p>
        </p:txBody>
      </p:sp>
    </p:spTree>
    <p:extLst>
      <p:ext uri="{BB962C8B-B14F-4D97-AF65-F5344CB8AC3E}">
        <p14:creationId xmlns:p14="http://schemas.microsoft.com/office/powerpoint/2010/main" val="278508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b03e34c-1a9c-4fd6-86ab-05a18b4a27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Self-service password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5567866"/>
              </p:ext>
            </p:extLst>
          </p:nvPr>
        </p:nvGraphicFramePr>
        <p:xfrm>
          <a:off x="446698" y="1050100"/>
          <a:ext cx="8143335" cy="5089586"/>
        </p:xfrm>
        <a:graphic>
          <a:graphicData uri="http://schemas.openxmlformats.org/drawingml/2006/table">
            <a:tbl>
              <a:tblPr firstRow="1">
                <a:tableStyleId>{93296810-A885-4BE3-A3E7-6D5BEEA58F35}</a:tableStyleId>
              </a:tblPr>
              <a:tblGrid>
                <a:gridCol w="2753702">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875033">
                  <a:extLst>
                    <a:ext uri="{9D8B030D-6E8A-4147-A177-3AD203B41FA5}">
                      <a16:colId xmlns:a16="http://schemas.microsoft.com/office/drawing/2014/main" val="20002"/>
                    </a:ext>
                  </a:extLst>
                </a:gridCol>
              </a:tblGrid>
              <a:tr h="853067">
                <a:tc>
                  <a:txBody>
                    <a:bodyPr/>
                    <a:lstStyle/>
                    <a:p>
                      <a:r>
                        <a:rPr lang="en-US" sz="2000" b="1" dirty="0">
                          <a:solidFill>
                            <a:schemeClr val="tx1"/>
                          </a:solidFill>
                          <a:latin typeface="Segoe UI" pitchFamily="34" charset="0"/>
                          <a:cs typeface="Segoe UI" pitchFamily="34" charset="0"/>
                        </a:rPr>
                        <a:t>Subscription</a:t>
                      </a:r>
                      <a:endParaRPr lang="en-US" sz="2000" dirty="0">
                        <a:solidFill>
                          <a:schemeClr val="tx1"/>
                        </a:solidFill>
                        <a:latin typeface="Segoe UI" pitchFamily="34" charset="0"/>
                        <a:cs typeface="Segoe UI" pitchFamily="34" charset="0"/>
                      </a:endParaRPr>
                    </a:p>
                  </a:txBody>
                  <a:tcPr anchor="ctr"/>
                </a:tc>
                <a:tc>
                  <a:txBody>
                    <a:bodyPr/>
                    <a:lstStyle/>
                    <a:p>
                      <a:r>
                        <a:rPr lang="en-US" sz="2000" b="1" dirty="0">
                          <a:solidFill>
                            <a:schemeClr val="tx1"/>
                          </a:solidFill>
                          <a:latin typeface="Segoe UI" pitchFamily="34" charset="0"/>
                          <a:cs typeface="Segoe UI" pitchFamily="34" charset="0"/>
                        </a:rPr>
                        <a:t>User type</a:t>
                      </a:r>
                      <a:endParaRPr lang="en-US" sz="2000" dirty="0">
                        <a:solidFill>
                          <a:schemeClr val="tx1"/>
                        </a:solidFill>
                        <a:latin typeface="Segoe UI" pitchFamily="34" charset="0"/>
                        <a:cs typeface="Segoe UI" pitchFamily="34" charset="0"/>
                      </a:endParaRPr>
                    </a:p>
                  </a:txBody>
                  <a:tcPr anchor="ctr"/>
                </a:tc>
                <a:tc>
                  <a:txBody>
                    <a:bodyPr/>
                    <a:lstStyle/>
                    <a:p>
                      <a:r>
                        <a:rPr lang="en-US" sz="2000" b="1" dirty="0">
                          <a:solidFill>
                            <a:schemeClr val="tx1"/>
                          </a:solidFill>
                          <a:latin typeface="Segoe UI" pitchFamily="34" charset="0"/>
                          <a:cs typeface="Segoe UI" pitchFamily="34" charset="0"/>
                        </a:rPr>
                        <a:t>Password reset</a:t>
                      </a:r>
                      <a:endParaRPr lang="en-US" sz="2000" dirty="0">
                        <a:solidFill>
                          <a:schemeClr val="tx1"/>
                        </a:solidFill>
                        <a:latin typeface="Segoe UI" pitchFamily="34" charset="0"/>
                        <a:cs typeface="Segoe UI" pitchFamily="34" charset="0"/>
                      </a:endParaRPr>
                    </a:p>
                  </a:txBody>
                  <a:tcPr anchor="ctr"/>
                </a:tc>
                <a:extLst>
                  <a:ext uri="{0D108BD9-81ED-4DB2-BD59-A6C34878D82A}">
                    <a16:rowId xmlns:a16="http://schemas.microsoft.com/office/drawing/2014/main" val="10000"/>
                  </a:ext>
                </a:extLst>
              </a:tr>
              <a:tr h="853067">
                <a:tc rowSpan="2">
                  <a:txBody>
                    <a:bodyPr/>
                    <a:lstStyle/>
                    <a:p>
                      <a:r>
                        <a:rPr lang="en-US" sz="2000" b="0" i="0" dirty="0">
                          <a:solidFill>
                            <a:schemeClr val="tx1"/>
                          </a:solidFill>
                          <a:latin typeface="Segoe UI" pitchFamily="34" charset="0"/>
                          <a:cs typeface="Segoe UI" pitchFamily="34" charset="0"/>
                        </a:rPr>
                        <a:t>Office 365</a:t>
                      </a:r>
                    </a:p>
                  </a:txBody>
                  <a:tcPr anchor="ctr"/>
                </a:tc>
                <a:tc>
                  <a:txBody>
                    <a:bodyPr/>
                    <a:lstStyle/>
                    <a:p>
                      <a:r>
                        <a:rPr lang="en-US" sz="2000" dirty="0">
                          <a:solidFill>
                            <a:schemeClr val="tx1"/>
                          </a:solidFill>
                          <a:latin typeface="Segoe UI" pitchFamily="34" charset="0"/>
                          <a:cs typeface="Segoe UI" pitchFamily="34" charset="0"/>
                        </a:rPr>
                        <a:t>Cloud user</a:t>
                      </a:r>
                    </a:p>
                  </a:txBody>
                  <a:tcPr anchor="ctr"/>
                </a:tc>
                <a:tc>
                  <a:txBody>
                    <a:bodyPr/>
                    <a:lstStyle/>
                    <a:p>
                      <a:r>
                        <a:rPr lang="en-US" sz="2000" dirty="0">
                          <a:solidFill>
                            <a:schemeClr val="tx1"/>
                          </a:solidFill>
                          <a:latin typeface="Segoe UI" pitchFamily="34" charset="0"/>
                          <a:cs typeface="Segoe UI" pitchFamily="34" charset="0"/>
                        </a:rPr>
                        <a:t>User uses self-service password reset </a:t>
                      </a:r>
                    </a:p>
                  </a:txBody>
                  <a:tcPr anchor="ctr"/>
                </a:tc>
                <a:extLst>
                  <a:ext uri="{0D108BD9-81ED-4DB2-BD59-A6C34878D82A}">
                    <a16:rowId xmlns:a16="http://schemas.microsoft.com/office/drawing/2014/main" val="10001"/>
                  </a:ext>
                </a:extLst>
              </a:tr>
              <a:tr h="853067">
                <a:tc vMerge="1">
                  <a:txBody>
                    <a:bodyPr/>
                    <a:lstStyle/>
                    <a:p>
                      <a:endParaRPr lang="en-US" sz="2000" b="0" i="0" dirty="0">
                        <a:solidFill>
                          <a:schemeClr val="tx1"/>
                        </a:solidFill>
                        <a:latin typeface="Segoe UI" pitchFamily="34" charset="0"/>
                        <a:cs typeface="Segoe UI" pitchFamily="34" charset="0"/>
                      </a:endParaRPr>
                    </a:p>
                  </a:txBody>
                  <a:tcPr anchor="ctr"/>
                </a:tc>
                <a:tc>
                  <a:txBody>
                    <a:bodyPr/>
                    <a:lstStyle/>
                    <a:p>
                      <a:r>
                        <a:rPr lang="en-US" sz="2000" dirty="0">
                          <a:solidFill>
                            <a:schemeClr val="tx1"/>
                          </a:solidFill>
                          <a:latin typeface="Segoe UI" pitchFamily="34" charset="0"/>
                          <a:cs typeface="Segoe UI" pitchFamily="34" charset="0"/>
                        </a:rPr>
                        <a:t>Synchronized </a:t>
                      </a:r>
                      <a:br>
                        <a:rPr lang="en-US" sz="2000" dirty="0">
                          <a:solidFill>
                            <a:schemeClr val="tx1"/>
                          </a:solidFill>
                          <a:latin typeface="Segoe UI" pitchFamily="34" charset="0"/>
                          <a:cs typeface="Segoe UI" pitchFamily="34" charset="0"/>
                        </a:rPr>
                      </a:br>
                      <a:r>
                        <a:rPr lang="en-US" sz="2000" dirty="0">
                          <a:solidFill>
                            <a:schemeClr val="tx1"/>
                          </a:solidFill>
                          <a:latin typeface="Segoe UI" pitchFamily="34" charset="0"/>
                          <a:cs typeface="Segoe UI" pitchFamily="34" charset="0"/>
                        </a:rPr>
                        <a:t>on-premises user</a:t>
                      </a:r>
                    </a:p>
                  </a:txBody>
                  <a:tcPr anchor="ctr"/>
                </a:tc>
                <a:tc>
                  <a:txBody>
                    <a:bodyPr/>
                    <a:lstStyle/>
                    <a:p>
                      <a:r>
                        <a:rPr lang="en-US" sz="2000" dirty="0">
                          <a:solidFill>
                            <a:schemeClr val="tx1"/>
                          </a:solidFill>
                          <a:latin typeface="Segoe UI" pitchFamily="34" charset="0"/>
                          <a:cs typeface="Segoe UI" pitchFamily="34" charset="0"/>
                        </a:rPr>
                        <a:t>User must contact the tenant administrator</a:t>
                      </a:r>
                    </a:p>
                  </a:txBody>
                  <a:tcPr anchor="ctr"/>
                </a:tc>
                <a:extLst>
                  <a:ext uri="{0D108BD9-81ED-4DB2-BD59-A6C34878D82A}">
                    <a16:rowId xmlns:a16="http://schemas.microsoft.com/office/drawing/2014/main" val="10002"/>
                  </a:ext>
                </a:extLst>
              </a:tr>
              <a:tr h="1100167">
                <a:tc>
                  <a:txBody>
                    <a:bodyPr/>
                    <a:lstStyle/>
                    <a:p>
                      <a:r>
                        <a:rPr lang="en-US" sz="2000" b="0" i="0" dirty="0">
                          <a:solidFill>
                            <a:schemeClr val="tx1"/>
                          </a:solidFill>
                          <a:latin typeface="Segoe UI" pitchFamily="34" charset="0"/>
                          <a:cs typeface="Segoe UI" pitchFamily="34" charset="0"/>
                        </a:rPr>
                        <a:t>Azure AD Premium or EMS</a:t>
                      </a:r>
                    </a:p>
                  </a:txBody>
                  <a:tcPr anchor="ctr"/>
                </a:tc>
                <a:tc>
                  <a:txBody>
                    <a:bodyPr/>
                    <a:lstStyle/>
                    <a:p>
                      <a:r>
                        <a:rPr lang="en-US" sz="2000" dirty="0">
                          <a:solidFill>
                            <a:schemeClr val="tx1"/>
                          </a:solidFill>
                          <a:latin typeface="Segoe UI" pitchFamily="34" charset="0"/>
                          <a:cs typeface="Segoe UI" pitchFamily="34" charset="0"/>
                        </a:rPr>
                        <a:t>Cloud user or synchronized </a:t>
                      </a:r>
                      <a:br>
                        <a:rPr lang="en-US" sz="2000" dirty="0">
                          <a:solidFill>
                            <a:schemeClr val="tx1"/>
                          </a:solidFill>
                          <a:latin typeface="Segoe UI" pitchFamily="34" charset="0"/>
                          <a:cs typeface="Segoe UI" pitchFamily="34" charset="0"/>
                        </a:rPr>
                      </a:br>
                      <a:r>
                        <a:rPr lang="en-US" sz="2000" dirty="0">
                          <a:solidFill>
                            <a:schemeClr val="tx1"/>
                          </a:solidFill>
                          <a:latin typeface="Segoe UI" pitchFamily="34" charset="0"/>
                          <a:cs typeface="Segoe UI" pitchFamily="34" charset="0"/>
                        </a:rPr>
                        <a:t>on-premises user</a:t>
                      </a:r>
                    </a:p>
                  </a:txBody>
                  <a:tcPr anchor="ctr"/>
                </a:tc>
                <a:tc>
                  <a:txBody>
                    <a:bodyPr/>
                    <a:lstStyle/>
                    <a:p>
                      <a:r>
                        <a:rPr lang="en-US" sz="2000" dirty="0">
                          <a:solidFill>
                            <a:schemeClr val="tx1"/>
                          </a:solidFill>
                          <a:latin typeface="Segoe UI" pitchFamily="34" charset="0"/>
                          <a:cs typeface="Segoe UI" pitchFamily="34" charset="0"/>
                        </a:rPr>
                        <a:t>User uses</a:t>
                      </a:r>
                      <a:r>
                        <a:rPr lang="en-US" sz="2000" baseline="0" dirty="0">
                          <a:solidFill>
                            <a:schemeClr val="tx1"/>
                          </a:solidFill>
                          <a:latin typeface="Segoe UI" pitchFamily="34" charset="0"/>
                          <a:cs typeface="Segoe UI" pitchFamily="34" charset="0"/>
                        </a:rPr>
                        <a:t> s</a:t>
                      </a:r>
                      <a:r>
                        <a:rPr lang="en-US" sz="2000" dirty="0">
                          <a:solidFill>
                            <a:schemeClr val="tx1"/>
                          </a:solidFill>
                          <a:latin typeface="Segoe UI" pitchFamily="34" charset="0"/>
                          <a:cs typeface="Segoe UI" pitchFamily="34" charset="0"/>
                        </a:rPr>
                        <a:t>elf-service password reset</a:t>
                      </a:r>
                    </a:p>
                  </a:txBody>
                  <a:tcPr anchor="ctr"/>
                </a:tc>
                <a:extLst>
                  <a:ext uri="{0D108BD9-81ED-4DB2-BD59-A6C34878D82A}">
                    <a16:rowId xmlns:a16="http://schemas.microsoft.com/office/drawing/2014/main" val="10003"/>
                  </a:ext>
                </a:extLst>
              </a:tr>
              <a:tr h="1430218">
                <a:tc>
                  <a:txBody>
                    <a:bodyPr/>
                    <a:lstStyle/>
                    <a:p>
                      <a:r>
                        <a:rPr lang="en-US" sz="2000" b="0" i="0" dirty="0">
                          <a:solidFill>
                            <a:schemeClr val="tx1"/>
                          </a:solidFill>
                          <a:latin typeface="Segoe UI" pitchFamily="34" charset="0"/>
                          <a:cs typeface="Segoe UI" pitchFamily="34" charset="0"/>
                        </a:rPr>
                        <a:t>Office 365 and Azure AD Premium, or EMS</a:t>
                      </a:r>
                    </a:p>
                  </a:txBody>
                  <a:tcPr anchor="ctr"/>
                </a:tc>
                <a:tc>
                  <a:txBody>
                    <a:bodyPr/>
                    <a:lstStyle/>
                    <a:p>
                      <a:r>
                        <a:rPr lang="en-US" sz="2000" dirty="0">
                          <a:solidFill>
                            <a:schemeClr val="tx1"/>
                          </a:solidFill>
                          <a:latin typeface="Segoe UI" pitchFamily="34" charset="0"/>
                          <a:cs typeface="Segoe UI" pitchFamily="34" charset="0"/>
                        </a:rPr>
                        <a:t>Cloud user or synchronized </a:t>
                      </a:r>
                      <a:br>
                        <a:rPr lang="en-US" sz="2000" dirty="0">
                          <a:solidFill>
                            <a:schemeClr val="tx1"/>
                          </a:solidFill>
                          <a:latin typeface="Segoe UI" pitchFamily="34" charset="0"/>
                          <a:cs typeface="Segoe UI" pitchFamily="34" charset="0"/>
                        </a:rPr>
                      </a:br>
                      <a:r>
                        <a:rPr lang="en-US" sz="2000" dirty="0">
                          <a:solidFill>
                            <a:schemeClr val="tx1"/>
                          </a:solidFill>
                          <a:latin typeface="Segoe UI" pitchFamily="34" charset="0"/>
                          <a:cs typeface="Segoe UI" pitchFamily="34" charset="0"/>
                        </a:rPr>
                        <a:t>on-premises user</a:t>
                      </a:r>
                    </a:p>
                  </a:txBody>
                  <a:tcPr anchor="ctr"/>
                </a:tc>
                <a:tc>
                  <a:txBody>
                    <a:bodyPr/>
                    <a:lstStyle/>
                    <a:p>
                      <a:r>
                        <a:rPr lang="en-US" sz="2000" dirty="0">
                          <a:solidFill>
                            <a:schemeClr val="tx1"/>
                          </a:solidFill>
                          <a:latin typeface="Segoe UI" pitchFamily="34" charset="0"/>
                          <a:cs typeface="Segoe UI" pitchFamily="34" charset="0"/>
                        </a:rPr>
                        <a:t>User uses self-service password reset</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205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2fa40b0-03c3-4471-a8ef-e972088a79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Multi-factor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tenant administrator enables multi-factor authentication</a:t>
            </a:r>
          </a:p>
          <a:p>
            <a:r>
              <a:rPr lang="en-US" dirty="0"/>
              <a:t>Enable multi-factor authentication for each user</a:t>
            </a:r>
          </a:p>
          <a:p>
            <a:r>
              <a:rPr lang="en-US" dirty="0"/>
              <a:t>Multi-factor authentication options in Office 365 include:</a:t>
            </a:r>
          </a:p>
          <a:p>
            <a:pPr lvl="1"/>
            <a:r>
              <a:rPr lang="en-US" dirty="0"/>
              <a:t>Call my mobile phone</a:t>
            </a:r>
          </a:p>
          <a:p>
            <a:pPr lvl="1"/>
            <a:r>
              <a:rPr lang="en-US" dirty="0"/>
              <a:t>Text code to my mobile phone</a:t>
            </a:r>
          </a:p>
          <a:p>
            <a:pPr lvl="1"/>
            <a:r>
              <a:rPr lang="en-US" dirty="0"/>
              <a:t>Call my office phone</a:t>
            </a:r>
          </a:p>
          <a:p>
            <a:pPr lvl="1"/>
            <a:r>
              <a:rPr lang="en-US" dirty="0"/>
              <a:t>Notify me through app</a:t>
            </a:r>
          </a:p>
          <a:p>
            <a:pPr lvl="1"/>
            <a:r>
              <a:rPr lang="en-US" dirty="0"/>
              <a:t>Show one-time code in app</a:t>
            </a:r>
          </a:p>
        </p:txBody>
      </p:sp>
    </p:spTree>
    <p:extLst>
      <p:ext uri="{BB962C8B-B14F-4D97-AF65-F5344CB8AC3E}">
        <p14:creationId xmlns:p14="http://schemas.microsoft.com/office/powerpoint/2010/main" val="147391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e6c2609c-5e1f-4b97-88c5-ded5795468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 password policies and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Correctly define the administrator roles </a:t>
            </a:r>
          </a:p>
          <a:p>
            <a:pPr lvl="0"/>
            <a:r>
              <a:rPr lang="en-US" dirty="0"/>
              <a:t>Document and standardize password policies </a:t>
            </a:r>
          </a:p>
          <a:p>
            <a:pPr lvl="0"/>
            <a:r>
              <a:rPr lang="en-US" dirty="0"/>
              <a:t>Enforce the use of strong passwords </a:t>
            </a:r>
          </a:p>
          <a:p>
            <a:pPr lvl="0"/>
            <a:r>
              <a:rPr lang="en-US" dirty="0"/>
              <a:t>Use multi-factor authentication</a:t>
            </a:r>
          </a:p>
          <a:p>
            <a:pPr lvl="0"/>
            <a:r>
              <a:rPr lang="en-US" dirty="0"/>
              <a:t>Ensure that users are educated on organizational security policies</a:t>
            </a:r>
          </a:p>
          <a:p>
            <a:endParaRPr lang="en-US" dirty="0"/>
          </a:p>
        </p:txBody>
      </p:sp>
    </p:spTree>
    <p:extLst>
      <p:ext uri="{BB962C8B-B14F-4D97-AF65-F5344CB8AC3E}">
        <p14:creationId xmlns:p14="http://schemas.microsoft.com/office/powerpoint/2010/main" val="164138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A: Managing Office 365 users and passwords</a:t>
            </a:r>
          </a:p>
        </p:txBody>
      </p:sp>
      <p:sp>
        <p:nvSpPr>
          <p:cNvPr id="3" name="Text Placeholder 2"/>
          <p:cNvSpPr>
            <a:spLocks noGrp="1"/>
          </p:cNvSpPr>
          <p:nvPr>
            <p:ph type="body" idx="1"/>
          </p:nvPr>
        </p:nvSpPr>
        <p:spPr/>
        <p:txBody>
          <a:bodyPr/>
          <a:lstStyle/>
          <a:p>
            <a:r>
              <a:rPr lang="en-IN" dirty="0"/>
              <a:t>Exercise 1: Managing Office 365 users and licenses by using the Office 365 admin center
Exercise 2: Managing Office 365 password policies</a:t>
            </a:r>
          </a:p>
        </p:txBody>
      </p:sp>
      <p:sp>
        <p:nvSpPr>
          <p:cNvPr id="4" name="TextBox 3"/>
          <p:cNvSpPr txBox="1"/>
          <p:nvPr/>
        </p:nvSpPr>
        <p:spPr>
          <a:xfrm>
            <a:off x="458788" y="3505200"/>
            <a:ext cx="8607356" cy="2646878"/>
          </a:xfrm>
          <a:prstGeom prst="rect">
            <a:avLst/>
          </a:prstGeom>
          <a:noFill/>
        </p:spPr>
        <p:txBody>
          <a:bodyPr vert="horz" wrap="none" rtlCol="0">
            <a:spAutoFit/>
          </a:bodyPr>
          <a:lstStyle/>
          <a:p>
            <a:r>
              <a:rPr lang="en-IN" sz="2800" dirty="0">
                <a:latin typeface="Segoe UI"/>
              </a:rPr>
              <a:t>Logon Information</a:t>
            </a:r>
          </a:p>
          <a:p>
            <a:r>
              <a:rPr lang="en-IN" sz="2200" dirty="0">
                <a:latin typeface="Segoe UI"/>
              </a:rPr>
              <a:t>Virtual machines: 		</a:t>
            </a:r>
            <a:r>
              <a:rPr lang="en-IN" sz="2200" b="1" dirty="0">
                <a:latin typeface="Segoe UI"/>
              </a:rPr>
              <a:t>20347A-LON-DC1</a:t>
            </a:r>
            <a:endParaRPr lang="en-IN" sz="2200" dirty="0">
              <a:latin typeface="Segoe UI"/>
            </a:endParaRPr>
          </a:p>
          <a:p>
            <a:r>
              <a:rPr lang="en-IN" sz="2200" b="1" dirty="0">
                <a:latin typeface="Segoe UI"/>
              </a:rPr>
              <a:t>				20347A-LON-CL1</a:t>
            </a:r>
            <a:endParaRPr lang="en-IN" sz="2200" dirty="0">
              <a:latin typeface="Segoe UI"/>
            </a:endParaRPr>
          </a:p>
          <a:p>
            <a:r>
              <a:rPr lang="en-IN" sz="2200" dirty="0">
                <a:latin typeface="Segoe UI"/>
              </a:rPr>
              <a:t>User names: 			</a:t>
            </a:r>
            <a:r>
              <a:rPr lang="en-IN" sz="2200" b="1" dirty="0" err="1">
                <a:latin typeface="Segoe UI"/>
              </a:rPr>
              <a:t>Adatum</a:t>
            </a:r>
            <a:r>
              <a:rPr lang="en-IN" sz="2200" b="1" dirty="0">
                <a:latin typeface="Segoe UI"/>
              </a:rPr>
              <a:t>\Administrator </a:t>
            </a:r>
            <a:r>
              <a:rPr lang="en-IN" sz="2200" dirty="0">
                <a:latin typeface="Segoe UI"/>
              </a:rPr>
              <a:t>for LON-DC1</a:t>
            </a:r>
          </a:p>
          <a:p>
            <a:r>
              <a:rPr lang="en-IN" sz="2200" b="1" dirty="0">
                <a:solidFill>
                  <a:srgbClr val="000000"/>
                </a:solidFill>
                <a:latin typeface="Segoe UI"/>
              </a:rPr>
              <a:t>				</a:t>
            </a:r>
            <a:r>
              <a:rPr lang="en-IN" sz="2200" b="1" dirty="0" err="1">
                <a:solidFill>
                  <a:srgbClr val="000000"/>
                </a:solidFill>
                <a:latin typeface="Segoe UI"/>
              </a:rPr>
              <a:t>Adatum</a:t>
            </a:r>
            <a:r>
              <a:rPr lang="en-IN" sz="2200" b="1" dirty="0">
                <a:solidFill>
                  <a:srgbClr val="000000"/>
                </a:solidFill>
                <a:latin typeface="Segoe UI"/>
              </a:rPr>
              <a:t>\Holly </a:t>
            </a:r>
            <a:r>
              <a:rPr lang="en-IN" sz="2200" dirty="0">
                <a:solidFill>
                  <a:srgbClr val="000000"/>
                </a:solidFill>
                <a:latin typeface="Segoe UI"/>
              </a:rPr>
              <a:t>for LON-CL1</a:t>
            </a:r>
          </a:p>
          <a:p>
            <a:r>
              <a:rPr lang="en-IN" sz="2200" dirty="0">
                <a:latin typeface="Segoe UI"/>
              </a:rPr>
              <a:t>Password: 			</a:t>
            </a:r>
            <a:r>
              <a:rPr lang="en-IN" sz="2200" b="1" dirty="0">
                <a:latin typeface="Segoe UI"/>
              </a:rPr>
              <a:t>Pa$$w0rd</a:t>
            </a:r>
            <a:endParaRPr lang="en-IN" sz="2200" dirty="0">
              <a:latin typeface="Segoe UI"/>
            </a:endParaRPr>
          </a:p>
          <a:p>
            <a:endParaRPr lang="en-IN" sz="28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35 minutes</a:t>
            </a:r>
          </a:p>
        </p:txBody>
      </p:sp>
    </p:spTree>
    <p:extLst>
      <p:ext uri="{BB962C8B-B14F-4D97-AF65-F5344CB8AC3E}">
        <p14:creationId xmlns:p14="http://schemas.microsoft.com/office/powerpoint/2010/main" val="378835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35401474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pPr>
            <a:r>
              <a:rPr lang="en-IN" sz="2800" dirty="0">
                <a:effectLst/>
                <a:latin typeface="Segoe UI"/>
                <a:ea typeface="Calibri"/>
                <a:cs typeface="Times New Roman"/>
              </a:rPr>
              <a:t>After configuring an Office 365 tenant and preparing it for pilot deployment, you are now ready to start creating user and group accounts in Office 365. You and your team need to be familiar with how to configure these accounts by using the Office 365 admin center because this will be your primary tool for managing the environment after the deployment is fully functional. Additionally, you need to make sure that the password policy for Office 365 users matches the password policy for on-premises users.</a:t>
            </a:r>
            <a:endParaRPr lang="en-IN" sz="2800" dirty="0">
              <a:latin typeface="Segoe UI"/>
            </a:endParaRPr>
          </a:p>
        </p:txBody>
      </p:sp>
    </p:spTree>
    <p:extLst>
      <p:ext uri="{BB962C8B-B14F-4D97-AF65-F5344CB8AC3E}">
        <p14:creationId xmlns:p14="http://schemas.microsoft.com/office/powerpoint/2010/main" val="3863773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After creating a user account, what account settings are available for you to edit in the Active Users window of the Office 365 admin center?
What password policy settings are available in Office 365?</a:t>
            </a:r>
          </a:p>
        </p:txBody>
      </p:sp>
    </p:spTree>
    <p:extLst>
      <p:ext uri="{BB962C8B-B14F-4D97-AF65-F5344CB8AC3E}">
        <p14:creationId xmlns:p14="http://schemas.microsoft.com/office/powerpoint/2010/main" val="4190828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21625" cy="740664"/>
          </a:xfrm>
        </p:spPr>
        <p:txBody>
          <a:bodyPr/>
          <a:lstStyle/>
          <a:p>
            <a:r>
              <a:rPr lang="en-IN" dirty="0"/>
              <a:t>Lesson 3: Managing security groups in Office 365</a:t>
            </a:r>
          </a:p>
        </p:txBody>
      </p:sp>
      <p:sp>
        <p:nvSpPr>
          <p:cNvPr id="3" name="Text Placeholder 2"/>
          <p:cNvSpPr>
            <a:spLocks noGrp="1"/>
          </p:cNvSpPr>
          <p:nvPr>
            <p:ph type="body" idx="1"/>
          </p:nvPr>
        </p:nvSpPr>
        <p:spPr/>
        <p:txBody>
          <a:bodyPr/>
          <a:lstStyle/>
          <a:p>
            <a:r>
              <a:rPr lang="en-IN" dirty="0"/>
              <a:t>Overview of groups in Office 365
Creating and configuring groups
Deleting groups</a:t>
            </a:r>
          </a:p>
        </p:txBody>
      </p:sp>
    </p:spTree>
    <p:extLst>
      <p:ext uri="{BB962C8B-B14F-4D97-AF65-F5344CB8AC3E}">
        <p14:creationId xmlns:p14="http://schemas.microsoft.com/office/powerpoint/2010/main" val="3280644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groups in Office 365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dirty="0"/>
              <a:t>Exchange Online groups:</a:t>
            </a:r>
          </a:p>
          <a:p>
            <a:pPr lvl="1">
              <a:spcAft>
                <a:spcPts val="600"/>
              </a:spcAft>
            </a:pPr>
            <a:r>
              <a:rPr lang="en-US" dirty="0"/>
              <a:t>Distribution groups</a:t>
            </a:r>
          </a:p>
          <a:p>
            <a:pPr lvl="1">
              <a:spcAft>
                <a:spcPts val="600"/>
              </a:spcAft>
            </a:pPr>
            <a:r>
              <a:rPr lang="en-US" dirty="0"/>
              <a:t>Mail-enabled security groups</a:t>
            </a:r>
          </a:p>
          <a:p>
            <a:pPr lvl="1">
              <a:spcAft>
                <a:spcPts val="600"/>
              </a:spcAft>
            </a:pPr>
            <a:r>
              <a:rPr lang="en-US" dirty="0"/>
              <a:t>Dynamic distribution groups</a:t>
            </a:r>
            <a:br>
              <a:rPr lang="en-US" dirty="0"/>
            </a:br>
            <a:endParaRPr lang="en-US" dirty="0"/>
          </a:p>
          <a:p>
            <a:pPr>
              <a:spcAft>
                <a:spcPts val="600"/>
              </a:spcAft>
            </a:pPr>
            <a:r>
              <a:rPr lang="en-US" dirty="0"/>
              <a:t>SharePoint Online groups:</a:t>
            </a:r>
          </a:p>
          <a:p>
            <a:pPr lvl="1">
              <a:spcAft>
                <a:spcPts val="600"/>
              </a:spcAft>
            </a:pPr>
            <a:r>
              <a:rPr lang="en-US" dirty="0"/>
              <a:t>Collections of users with the same permission level</a:t>
            </a:r>
          </a:p>
          <a:p>
            <a:pPr lvl="1">
              <a:spcAft>
                <a:spcPts val="600"/>
              </a:spcAft>
            </a:pPr>
            <a:r>
              <a:rPr lang="en-US" dirty="0"/>
              <a:t>Typically contains Office 365 security groups </a:t>
            </a:r>
            <a:br>
              <a:rPr lang="en-US" dirty="0"/>
            </a:br>
            <a:endParaRPr lang="en-US" dirty="0"/>
          </a:p>
          <a:p>
            <a:pPr>
              <a:spcAft>
                <a:spcPts val="600"/>
              </a:spcAft>
            </a:pPr>
            <a:r>
              <a:rPr lang="en-US" dirty="0"/>
              <a:t>Default SharePoint Online groups depend on the site template that is used</a:t>
            </a:r>
          </a:p>
          <a:p>
            <a:pPr marL="0" indent="0">
              <a:lnSpc>
                <a:spcPct val="150000"/>
              </a:lnSpc>
              <a:buNone/>
            </a:pPr>
            <a:endParaRPr lang="en-US" dirty="0"/>
          </a:p>
        </p:txBody>
      </p:sp>
    </p:spTree>
    <p:extLst>
      <p:ext uri="{BB962C8B-B14F-4D97-AF65-F5344CB8AC3E}">
        <p14:creationId xmlns:p14="http://schemas.microsoft.com/office/powerpoint/2010/main" val="274138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Managing user accounts and licenses
Managing passwords and authentication
Managing security groups in Office 365
Managing Office 365 users and groups with Windows PowerShell
Configuring administrative access</a:t>
            </a:r>
          </a:p>
        </p:txBody>
      </p:sp>
    </p:spTree>
    <p:extLst>
      <p:ext uri="{BB962C8B-B14F-4D97-AF65-F5344CB8AC3E}">
        <p14:creationId xmlns:p14="http://schemas.microsoft.com/office/powerpoint/2010/main" val="1312712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and configuring groups</a:t>
            </a:r>
          </a:p>
        </p:txBody>
      </p:sp>
      <p:sp>
        <p:nvSpPr>
          <p:cNvPr id="4" name="Content Placeholder 2"/>
          <p:cNvSpPr>
            <a:spLocks noGrp="1"/>
          </p:cNvSpPr>
          <p:nvPr/>
        </p:nvSpPr>
        <p:spPr bwMode="auto">
          <a:xfrm>
            <a:off x="458787" y="1021214"/>
            <a:ext cx="8463539" cy="56428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dirty="0"/>
              <a:t>Office 365 security groups are not mail-enabled; m</a:t>
            </a:r>
            <a:r>
              <a:rPr lang="en-US" sz="2600" dirty="0"/>
              <a:t>ail-enabled groups do not appear in the Office 365 admin center</a:t>
            </a:r>
            <a:br>
              <a:rPr lang="en-US" dirty="0"/>
            </a:br>
            <a:endParaRPr lang="en-US" dirty="0"/>
          </a:p>
          <a:p>
            <a:pPr>
              <a:spcAft>
                <a:spcPts val="600"/>
              </a:spcAft>
            </a:pPr>
            <a:r>
              <a:rPr lang="en-US" dirty="0"/>
              <a:t>Use security groups to grant permissions to sites and resources in SharePoint Online</a:t>
            </a:r>
            <a:br>
              <a:rPr lang="en-US" dirty="0"/>
            </a:br>
            <a:endParaRPr lang="en-US" dirty="0"/>
          </a:p>
          <a:p>
            <a:pPr>
              <a:spcAft>
                <a:spcPts val="600"/>
              </a:spcAft>
            </a:pPr>
            <a:r>
              <a:rPr lang="en-US" dirty="0"/>
              <a:t>Create groups with Office 365 admin center or through the </a:t>
            </a:r>
            <a:r>
              <a:rPr lang="en-US" b="1" dirty="0"/>
              <a:t>New-MsolGroup </a:t>
            </a:r>
            <a:r>
              <a:rPr lang="en-US" dirty="0"/>
              <a:t>cmdlet in Windows PowerShell</a:t>
            </a:r>
            <a:br>
              <a:rPr lang="en-US" i="1" dirty="0"/>
            </a:br>
            <a:endParaRPr lang="en-US" i="1" dirty="0"/>
          </a:p>
          <a:p>
            <a:pPr>
              <a:spcAft>
                <a:spcPts val="600"/>
              </a:spcAft>
            </a:pPr>
            <a:r>
              <a:rPr lang="en-US" dirty="0"/>
              <a:t>Nest security groups to improve organization</a:t>
            </a:r>
          </a:p>
          <a:p>
            <a:pPr>
              <a:lnSpc>
                <a:spcPct val="150000"/>
              </a:lnSpc>
            </a:pPr>
            <a:endParaRPr lang="en-US" dirty="0"/>
          </a:p>
        </p:txBody>
      </p:sp>
    </p:spTree>
    <p:extLst>
      <p:ext uri="{BB962C8B-B14F-4D97-AF65-F5344CB8AC3E}">
        <p14:creationId xmlns:p14="http://schemas.microsoft.com/office/powerpoint/2010/main" val="1604717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Deleting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dirty="0"/>
              <a:t>Deleted security groups are permanently deleted:</a:t>
            </a:r>
          </a:p>
          <a:p>
            <a:pPr lvl="1">
              <a:spcAft>
                <a:spcPts val="600"/>
              </a:spcAft>
            </a:pPr>
            <a:r>
              <a:rPr lang="en-US" dirty="0"/>
              <a:t>Its members remain intact</a:t>
            </a:r>
            <a:br>
              <a:rPr lang="en-US" dirty="0"/>
            </a:br>
            <a:endParaRPr lang="en-US" dirty="0"/>
          </a:p>
          <a:p>
            <a:pPr>
              <a:spcAft>
                <a:spcPts val="600"/>
              </a:spcAft>
            </a:pPr>
            <a:r>
              <a:rPr lang="en-US" dirty="0"/>
              <a:t>Delete security groups by using:</a:t>
            </a:r>
          </a:p>
          <a:p>
            <a:pPr lvl="1">
              <a:spcAft>
                <a:spcPts val="600"/>
              </a:spcAft>
            </a:pPr>
            <a:r>
              <a:rPr lang="en-US" dirty="0"/>
              <a:t>Office 365 admin center</a:t>
            </a:r>
          </a:p>
          <a:p>
            <a:pPr lvl="1">
              <a:spcAft>
                <a:spcPts val="600"/>
              </a:spcAft>
            </a:pPr>
            <a:r>
              <a:rPr lang="en-US" dirty="0"/>
              <a:t>Windows PowerShell </a:t>
            </a:r>
            <a:r>
              <a:rPr lang="en-US" b="1" dirty="0"/>
              <a:t>Remove-MsolGroup </a:t>
            </a:r>
            <a:r>
              <a:rPr lang="en-US" dirty="0"/>
              <a:t>cmdlet</a:t>
            </a:r>
          </a:p>
        </p:txBody>
      </p:sp>
    </p:spTree>
    <p:extLst>
      <p:ext uri="{BB962C8B-B14F-4D97-AF65-F5344CB8AC3E}">
        <p14:creationId xmlns:p14="http://schemas.microsoft.com/office/powerpoint/2010/main" val="165228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4: Managing Office 365 users and groups with Windows PowerShell</a:t>
            </a:r>
          </a:p>
        </p:txBody>
      </p:sp>
      <p:sp>
        <p:nvSpPr>
          <p:cNvPr id="3" name="Text Placeholder 2"/>
          <p:cNvSpPr>
            <a:spLocks noGrp="1"/>
          </p:cNvSpPr>
          <p:nvPr>
            <p:ph type="body" idx="1"/>
          </p:nvPr>
        </p:nvSpPr>
        <p:spPr/>
        <p:txBody>
          <a:bodyPr/>
          <a:lstStyle/>
          <a:p>
            <a:r>
              <a:rPr lang="en-IN" sz="2400" dirty="0"/>
              <a:t>Overview of managing Office 365 by using Windows PowerShell
Managing users and licenses by using Windows PowerShell
Managing groups by using Windows PowerShell
Importing users and groups by using Windows PowerShell
Managing users and groups by using Windows PowerShell scripts
Configuring password policies by using Windows PowerShell
Discussion: Office 365 admin center vs. Windows PowerShell</a:t>
            </a:r>
          </a:p>
        </p:txBody>
      </p:sp>
    </p:spTree>
    <p:extLst>
      <p:ext uri="{BB962C8B-B14F-4D97-AF65-F5344CB8AC3E}">
        <p14:creationId xmlns:p14="http://schemas.microsoft.com/office/powerpoint/2010/main" val="2963478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a86769f-cceb-4687-bb65-4066ccda88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managing Office 365 by using Windows PowerShell</a:t>
            </a:r>
          </a:p>
        </p:txBody>
      </p:sp>
      <p:sp>
        <p:nvSpPr>
          <p:cNvPr id="4" name="Content Placeholder 2"/>
          <p:cNvSpPr>
            <a:spLocks noGrp="1"/>
          </p:cNvSpPr>
          <p:nvPr/>
        </p:nvSpPr>
        <p:spPr bwMode="auto">
          <a:xfrm>
            <a:off x="458787" y="1021215"/>
            <a:ext cx="837392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0"/>
              </a:spcAft>
            </a:pPr>
            <a:r>
              <a:rPr lang="en-US" sz="2400" dirty="0"/>
              <a:t>Azure AD module for Windows PowerShell connects to Office 365 to perform common and repetitive administrative tasks</a:t>
            </a:r>
            <a:br>
              <a:rPr lang="en-US" sz="2400" dirty="0"/>
            </a:br>
            <a:endParaRPr lang="en-US" sz="2400" dirty="0"/>
          </a:p>
          <a:p>
            <a:pPr>
              <a:spcAft>
                <a:spcPts val="0"/>
              </a:spcAft>
            </a:pPr>
            <a:r>
              <a:rPr lang="en-US" sz="2400" dirty="0"/>
              <a:t>Ensure that your environment meets requirements before installing the Azure AD module for Windows PowerShell </a:t>
            </a:r>
            <a:br>
              <a:rPr lang="en-US" sz="2400" dirty="0"/>
            </a:br>
            <a:endParaRPr lang="en-US" sz="2400" dirty="0"/>
          </a:p>
          <a:p>
            <a:pPr>
              <a:spcAft>
                <a:spcPts val="0"/>
              </a:spcAft>
            </a:pPr>
            <a:r>
              <a:rPr lang="en-US" sz="2400" dirty="0"/>
              <a:t>To use the Azure AD module for Windows PowerShell to manage Office 365:</a:t>
            </a:r>
          </a:p>
          <a:p>
            <a:pPr marL="746125" lvl="1" indent="-457200">
              <a:spcAft>
                <a:spcPts val="600"/>
              </a:spcAft>
              <a:buFont typeface="+mj-lt"/>
              <a:buAutoNum type="arabicPeriod"/>
            </a:pPr>
            <a:r>
              <a:rPr lang="en-US" dirty="0"/>
              <a:t>Install the module</a:t>
            </a:r>
          </a:p>
          <a:p>
            <a:pPr marL="746125" lvl="1" indent="-457200">
              <a:spcAft>
                <a:spcPts val="600"/>
              </a:spcAft>
              <a:buFont typeface="+mj-lt"/>
              <a:buAutoNum type="arabicPeriod"/>
            </a:pPr>
            <a:r>
              <a:rPr lang="en-US" dirty="0"/>
              <a:t>Connect to the service</a:t>
            </a:r>
          </a:p>
          <a:p>
            <a:pPr marL="746125" lvl="1" indent="-457200">
              <a:spcAft>
                <a:spcPts val="600"/>
              </a:spcAft>
              <a:buFont typeface="+mj-lt"/>
              <a:buAutoNum type="arabicPeriod"/>
            </a:pPr>
            <a:r>
              <a:rPr lang="en-US" dirty="0"/>
              <a:t>Get help</a:t>
            </a:r>
          </a:p>
        </p:txBody>
      </p:sp>
    </p:spTree>
    <p:extLst>
      <p:ext uri="{BB962C8B-B14F-4D97-AF65-F5344CB8AC3E}">
        <p14:creationId xmlns:p14="http://schemas.microsoft.com/office/powerpoint/2010/main" val="2853029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users and licenses by using Windows PowerShell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sz="2100" dirty="0"/>
              <a:t>To add users and licenses, use the </a:t>
            </a:r>
            <a:r>
              <a:rPr lang="en-US" sz="2100" b="1" dirty="0"/>
              <a:t>New-MsolUser </a:t>
            </a:r>
            <a:r>
              <a:rPr lang="en-US" sz="2100" dirty="0"/>
              <a:t>cmdlet:</a:t>
            </a:r>
          </a:p>
          <a:p>
            <a:pPr lvl="1">
              <a:spcAft>
                <a:spcPts val="600"/>
              </a:spcAft>
            </a:pPr>
            <a:r>
              <a:rPr lang="en-US" sz="2100" dirty="0"/>
              <a:t>Use the </a:t>
            </a:r>
            <a:r>
              <a:rPr lang="en-US" sz="2100" b="1" dirty="0"/>
              <a:t>-LicenseAssignment </a:t>
            </a:r>
            <a:r>
              <a:rPr lang="en-US" sz="2100" dirty="0"/>
              <a:t>switch to assign licenses</a:t>
            </a:r>
            <a:br>
              <a:rPr lang="en-US" sz="2100" dirty="0"/>
            </a:br>
            <a:endParaRPr lang="en-US" sz="2100" dirty="0"/>
          </a:p>
          <a:p>
            <a:pPr>
              <a:spcAft>
                <a:spcPts val="600"/>
              </a:spcAft>
            </a:pPr>
            <a:r>
              <a:rPr lang="en-US" sz="2100" dirty="0"/>
              <a:t>To manage licenses, use the </a:t>
            </a:r>
            <a:r>
              <a:rPr lang="en-US" sz="2100" b="1" dirty="0"/>
              <a:t>Set-MsolUserLicense </a:t>
            </a:r>
            <a:r>
              <a:rPr lang="en-US" sz="2100" dirty="0"/>
              <a:t>cmdlet:</a:t>
            </a:r>
          </a:p>
          <a:p>
            <a:pPr lvl="1">
              <a:spcAft>
                <a:spcPts val="600"/>
              </a:spcAft>
            </a:pPr>
            <a:r>
              <a:rPr lang="en-US" sz="2100" dirty="0"/>
              <a:t>Use scripts to bulk update licenses</a:t>
            </a:r>
          </a:p>
          <a:p>
            <a:pPr lvl="1">
              <a:spcAft>
                <a:spcPts val="600"/>
              </a:spcAft>
            </a:pPr>
            <a:r>
              <a:rPr lang="en-US" sz="2100" dirty="0"/>
              <a:t>Use the </a:t>
            </a:r>
            <a:r>
              <a:rPr lang="en-US" sz="2100" b="1" dirty="0"/>
              <a:t>-LicenseOptions </a:t>
            </a:r>
            <a:r>
              <a:rPr lang="en-US" sz="2100" dirty="0"/>
              <a:t>switch to assign a subset of licenses</a:t>
            </a:r>
            <a:br>
              <a:rPr lang="en-US" sz="2100" dirty="0"/>
            </a:br>
            <a:endParaRPr lang="en-US" sz="2100" dirty="0"/>
          </a:p>
          <a:p>
            <a:pPr>
              <a:spcAft>
                <a:spcPts val="600"/>
              </a:spcAft>
            </a:pPr>
            <a:r>
              <a:rPr lang="en-US" sz="2100" dirty="0"/>
              <a:t>To delete users, use the </a:t>
            </a:r>
            <a:r>
              <a:rPr lang="en-US" sz="2100" b="1" dirty="0"/>
              <a:t>Remove-MsolUser </a:t>
            </a:r>
            <a:r>
              <a:rPr lang="en-US" sz="2100" dirty="0"/>
              <a:t>cmdlet:</a:t>
            </a:r>
          </a:p>
          <a:p>
            <a:pPr lvl="1">
              <a:spcAft>
                <a:spcPts val="600"/>
              </a:spcAft>
            </a:pPr>
            <a:r>
              <a:rPr lang="en-US" sz="2100" dirty="0"/>
              <a:t>In a soft delete, a user account remains in the recycle bin for 30 days</a:t>
            </a:r>
          </a:p>
          <a:p>
            <a:pPr lvl="1">
              <a:spcAft>
                <a:spcPts val="600"/>
              </a:spcAft>
            </a:pPr>
            <a:r>
              <a:rPr lang="en-US" sz="2100" dirty="0"/>
              <a:t>In a hard delete, a user account is permanently deleted from the recycle bin</a:t>
            </a:r>
            <a:br>
              <a:rPr lang="en-US" sz="2100" dirty="0"/>
            </a:br>
            <a:endParaRPr lang="en-US" sz="2100" dirty="0"/>
          </a:p>
          <a:p>
            <a:pPr>
              <a:spcBef>
                <a:spcPts val="0"/>
              </a:spcBef>
              <a:spcAft>
                <a:spcPts val="600"/>
              </a:spcAft>
            </a:pPr>
            <a:r>
              <a:rPr lang="en-US" sz="2100" dirty="0"/>
              <a:t>To restore users, use the </a:t>
            </a:r>
            <a:r>
              <a:rPr lang="en-US" sz="2100" b="1" dirty="0"/>
              <a:t>Restore-MsolUser </a:t>
            </a:r>
            <a:r>
              <a:rPr lang="en-US" sz="2100" dirty="0"/>
              <a:t>cmdlet within 30 days</a:t>
            </a:r>
          </a:p>
        </p:txBody>
      </p:sp>
    </p:spTree>
    <p:extLst>
      <p:ext uri="{BB962C8B-B14F-4D97-AF65-F5344CB8AC3E}">
        <p14:creationId xmlns:p14="http://schemas.microsoft.com/office/powerpoint/2010/main" val="2730531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groups by using Windows PowerShell</a:t>
            </a:r>
          </a:p>
        </p:txBody>
      </p:sp>
      <p:sp>
        <p:nvSpPr>
          <p:cNvPr id="4" name="Content Placeholder 3"/>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816510605"/>
              </p:ext>
            </p:extLst>
          </p:nvPr>
        </p:nvGraphicFramePr>
        <p:xfrm>
          <a:off x="685798" y="1133231"/>
          <a:ext cx="8153402" cy="4367237"/>
        </p:xfrm>
        <a:graphic>
          <a:graphicData uri="http://schemas.openxmlformats.org/drawingml/2006/table">
            <a:tbl>
              <a:tblPr firstRow="1" bandRow="1">
                <a:tableStyleId>{21E4AEA4-8DFA-4A89-87EB-49C32662AFE0}</a:tableStyleId>
              </a:tblPr>
              <a:tblGrid>
                <a:gridCol w="3048002">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572477">
                <a:tc>
                  <a:txBody>
                    <a:bodyPr/>
                    <a:lstStyle/>
                    <a:p>
                      <a:r>
                        <a:rPr lang="en-US" sz="2400" dirty="0">
                          <a:solidFill>
                            <a:schemeClr val="tx1"/>
                          </a:solidFill>
                          <a:latin typeface="Segoe UI" pitchFamily="34" charset="0"/>
                          <a:cs typeface="Segoe UI" pitchFamily="34" charset="0"/>
                        </a:rPr>
                        <a:t>Task</a:t>
                      </a:r>
                      <a:endParaRPr lang="en-IN" sz="2400" dirty="0">
                        <a:solidFill>
                          <a:schemeClr val="tx1"/>
                        </a:solidFill>
                        <a:latin typeface="Segoe UI" pitchFamily="34" charset="0"/>
                        <a:cs typeface="Segoe UI" pitchFamily="34" charset="0"/>
                      </a:endParaRPr>
                    </a:p>
                  </a:txBody>
                  <a:tcPr/>
                </a:tc>
                <a:tc>
                  <a:txBody>
                    <a:bodyPr/>
                    <a:lstStyle/>
                    <a:p>
                      <a:r>
                        <a:rPr lang="en-US" sz="2400" b="1" dirty="0">
                          <a:solidFill>
                            <a:schemeClr val="tx1"/>
                          </a:solidFill>
                          <a:latin typeface="Segoe UI" pitchFamily="34" charset="0"/>
                          <a:cs typeface="Segoe UI" pitchFamily="34" charset="0"/>
                        </a:rPr>
                        <a:t>Cmdlet</a:t>
                      </a:r>
                      <a:endParaRPr lang="en-IN" sz="2400" b="1"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0"/>
                  </a:ext>
                </a:extLst>
              </a:tr>
              <a:tr h="783492">
                <a:tc>
                  <a:txBody>
                    <a:bodyPr/>
                    <a:lstStyle/>
                    <a:p>
                      <a:r>
                        <a:rPr lang="en-US" sz="2400" dirty="0">
                          <a:latin typeface="Segoe UI" pitchFamily="34" charset="0"/>
                          <a:cs typeface="Segoe UI" pitchFamily="34" charset="0"/>
                        </a:rPr>
                        <a:t>Create security groups</a:t>
                      </a:r>
                      <a:endParaRPr lang="en-IN" sz="2400" dirty="0">
                        <a:latin typeface="Segoe UI" pitchFamily="34" charset="0"/>
                        <a:cs typeface="Segoe UI" pitchFamily="34" charset="0"/>
                      </a:endParaRPr>
                    </a:p>
                  </a:txBody>
                  <a:tcPr/>
                </a:tc>
                <a:tc>
                  <a:txBody>
                    <a:bodyPr/>
                    <a:lstStyle/>
                    <a:p>
                      <a:pPr marL="342900" indent="-342900">
                        <a:buFont typeface="Arial" pitchFamily="34" charset="0"/>
                        <a:buChar char="•"/>
                      </a:pPr>
                      <a:r>
                        <a:rPr lang="en-US" sz="2400" b="1" dirty="0">
                          <a:latin typeface="Segoe UI" pitchFamily="34" charset="0"/>
                          <a:cs typeface="Segoe UI" pitchFamily="34" charset="0"/>
                        </a:rPr>
                        <a:t>New-MsolGroup</a:t>
                      </a:r>
                      <a:endParaRPr lang="en-IN" sz="2400" b="1" dirty="0">
                        <a:latin typeface="Segoe UI" pitchFamily="34" charset="0"/>
                        <a:cs typeface="Segoe UI" pitchFamily="34" charset="0"/>
                      </a:endParaRPr>
                    </a:p>
                  </a:txBody>
                  <a:tcPr/>
                </a:tc>
                <a:extLst>
                  <a:ext uri="{0D108BD9-81ED-4DB2-BD59-A6C34878D82A}">
                    <a16:rowId xmlns:a16="http://schemas.microsoft.com/office/drawing/2014/main" val="10001"/>
                  </a:ext>
                </a:extLst>
              </a:tr>
              <a:tr h="7479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Segoe UI" pitchFamily="34" charset="0"/>
                          <a:cs typeface="Segoe UI" pitchFamily="34" charset="0"/>
                        </a:rPr>
                        <a:t>Delete security groups</a:t>
                      </a:r>
                      <a:endParaRPr lang="en-IN" sz="2400" dirty="0">
                        <a:latin typeface="Segoe UI" pitchFamily="34" charset="0"/>
                        <a:cs typeface="Segoe UI" pitchFamily="34" charset="0"/>
                      </a:endParaRPr>
                    </a:p>
                  </a:txBody>
                  <a:tcPr/>
                </a:tc>
                <a:tc>
                  <a:txBody>
                    <a:bodyPr/>
                    <a:lstStyle/>
                    <a:p>
                      <a:pPr marL="342900" indent="-342900">
                        <a:buFont typeface="Arial" pitchFamily="34" charset="0"/>
                        <a:buChar char="•"/>
                      </a:pPr>
                      <a:r>
                        <a:rPr lang="en-US" sz="2400" b="1" dirty="0">
                          <a:latin typeface="Segoe UI" pitchFamily="34" charset="0"/>
                          <a:cs typeface="Segoe UI" pitchFamily="34" charset="0"/>
                        </a:rPr>
                        <a:t>Remove-MsolGroup</a:t>
                      </a:r>
                      <a:endParaRPr lang="en-IN" sz="2400" b="1" dirty="0">
                        <a:latin typeface="Segoe UI" pitchFamily="34" charset="0"/>
                        <a:cs typeface="Segoe UI" pitchFamily="34"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Segoe UI" pitchFamily="34" charset="0"/>
                          <a:cs typeface="Segoe UI" pitchFamily="34" charset="0"/>
                        </a:rPr>
                        <a:t>Add users and remove users from a security group</a:t>
                      </a:r>
                    </a:p>
                    <a:p>
                      <a:endParaRPr lang="en-US" sz="2400" dirty="0">
                        <a:latin typeface="Segoe UI" pitchFamily="34" charset="0"/>
                        <a:cs typeface="Segoe UI" pitchFamily="34" charset="0"/>
                      </a:endParaRPr>
                    </a:p>
                    <a:p>
                      <a:endParaRPr lang="en-IN" sz="2400" dirty="0">
                        <a:latin typeface="Segoe UI" pitchFamily="34" charset="0"/>
                        <a:cs typeface="Segoe UI" pitchFamily="34" charset="0"/>
                      </a:endParaRPr>
                    </a:p>
                  </a:txBody>
                  <a:tcPr/>
                </a:tc>
                <a:tc>
                  <a:txBody>
                    <a:bodyPr/>
                    <a:lstStyle/>
                    <a:p>
                      <a:pPr marL="342900" lvl="0" indent="-342900">
                        <a:spcAft>
                          <a:spcPts val="600"/>
                        </a:spcAft>
                        <a:buFont typeface="Arial" pitchFamily="34" charset="0"/>
                        <a:buChar char="•"/>
                      </a:pPr>
                      <a:r>
                        <a:rPr lang="en-US" sz="2400" b="1" dirty="0">
                          <a:latin typeface="Segoe UI" pitchFamily="34" charset="0"/>
                          <a:cs typeface="Segoe UI" pitchFamily="34" charset="0"/>
                        </a:rPr>
                        <a:t>Get-MsolUser </a:t>
                      </a:r>
                      <a:r>
                        <a:rPr lang="en-US" sz="2400" b="0" dirty="0">
                          <a:latin typeface="Segoe UI" pitchFamily="34" charset="0"/>
                          <a:cs typeface="Segoe UI" pitchFamily="34" charset="0"/>
                        </a:rPr>
                        <a:t>(to retrieve ObjectId)</a:t>
                      </a:r>
                    </a:p>
                    <a:p>
                      <a:pPr marL="342900" lvl="0" indent="-342900">
                        <a:spcAft>
                          <a:spcPts val="600"/>
                        </a:spcAft>
                        <a:buFont typeface="Arial" pitchFamily="34" charset="0"/>
                        <a:buChar char="•"/>
                      </a:pPr>
                      <a:r>
                        <a:rPr lang="en-US" sz="2400" b="1" dirty="0">
                          <a:latin typeface="Segoe UI" pitchFamily="34" charset="0"/>
                          <a:cs typeface="Segoe UI" pitchFamily="34" charset="0"/>
                        </a:rPr>
                        <a:t>Add-MsolGroupMember</a:t>
                      </a:r>
                    </a:p>
                    <a:p>
                      <a:pPr marL="342900" lvl="0" indent="-342900">
                        <a:spcAft>
                          <a:spcPts val="600"/>
                        </a:spcAft>
                        <a:buFont typeface="Arial" pitchFamily="34" charset="0"/>
                        <a:buChar char="•"/>
                      </a:pPr>
                      <a:r>
                        <a:rPr lang="en-US" sz="2400" b="1" dirty="0">
                          <a:latin typeface="Segoe UI" pitchFamily="34" charset="0"/>
                          <a:cs typeface="Segoe UI" pitchFamily="34" charset="0"/>
                        </a:rPr>
                        <a:t>Remove-MsolGroupMember</a:t>
                      </a:r>
                    </a:p>
                    <a:p>
                      <a:endParaRPr lang="en-IN" sz="2400" b="1" dirty="0">
                        <a:latin typeface="Segoe UI" pitchFamily="34" charset="0"/>
                        <a:cs typeface="Segoe UI"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881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883dff19-e2e6-4763-b63d-5b5c8873e2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Importing users and groups by using Windows PowerShell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dirty="0"/>
              <a:t>Use the </a:t>
            </a:r>
            <a:r>
              <a:rPr lang="en-US" b="1" dirty="0"/>
              <a:t>Import-Csv</a:t>
            </a:r>
            <a:r>
              <a:rPr lang="en-US" dirty="0"/>
              <a:t> cmdlet with a CSV file to import users or groups</a:t>
            </a:r>
          </a:p>
          <a:p>
            <a:pPr>
              <a:spcAft>
                <a:spcPts val="600"/>
              </a:spcAft>
            </a:pPr>
            <a:r>
              <a:rPr lang="en-US" dirty="0"/>
              <a:t>The CSV file includes user or group objects and their properties</a:t>
            </a:r>
          </a:p>
          <a:p>
            <a:pPr>
              <a:spcAft>
                <a:spcPts val="600"/>
              </a:spcAft>
            </a:pPr>
            <a:r>
              <a:rPr lang="en-US" dirty="0"/>
              <a:t>The </a:t>
            </a:r>
            <a:r>
              <a:rPr lang="en-US" b="1" dirty="0"/>
              <a:t>New-MsolUser</a:t>
            </a:r>
            <a:r>
              <a:rPr lang="en-US" dirty="0"/>
              <a:t> cmdlet creates user objects based on the information from the CSV file</a:t>
            </a:r>
          </a:p>
          <a:p>
            <a:pPr>
              <a:spcAft>
                <a:spcPts val="600"/>
              </a:spcAft>
            </a:pPr>
            <a:r>
              <a:rPr lang="en-US" dirty="0"/>
              <a:t>The </a:t>
            </a:r>
            <a:r>
              <a:rPr lang="en-US" b="1" dirty="0"/>
              <a:t>New-MsolGroup</a:t>
            </a:r>
            <a:r>
              <a:rPr lang="en-US" dirty="0"/>
              <a:t> cmdlet creates group objects based on the information from the CSV file</a:t>
            </a:r>
          </a:p>
          <a:p>
            <a:endParaRPr lang="en-US" dirty="0"/>
          </a:p>
        </p:txBody>
      </p:sp>
    </p:spTree>
    <p:extLst>
      <p:ext uri="{BB962C8B-B14F-4D97-AF65-F5344CB8AC3E}">
        <p14:creationId xmlns:p14="http://schemas.microsoft.com/office/powerpoint/2010/main" val="3407938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fdf028e0-0498-4ad5-bacb-c0beccd5f4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users and groups by using Windows PowerShell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dirty="0"/>
              <a:t>Use a Windows PowerShell script to manage multiple users and groups</a:t>
            </a:r>
          </a:p>
          <a:p>
            <a:pPr>
              <a:spcAft>
                <a:spcPts val="600"/>
              </a:spcAft>
            </a:pPr>
            <a:r>
              <a:rPr lang="en-US" dirty="0"/>
              <a:t>Windows PowerShell scripts might include the following cmdlets:</a:t>
            </a:r>
          </a:p>
          <a:p>
            <a:pPr lvl="1">
              <a:spcAft>
                <a:spcPts val="600"/>
              </a:spcAft>
            </a:pPr>
            <a:r>
              <a:rPr lang="en-US" b="1" dirty="0"/>
              <a:t>Import-Module </a:t>
            </a:r>
            <a:r>
              <a:rPr lang="en-US" dirty="0"/>
              <a:t>to import a specific module, such as the Exchange Online module</a:t>
            </a:r>
          </a:p>
          <a:p>
            <a:pPr lvl="1">
              <a:spcAft>
                <a:spcPts val="600"/>
              </a:spcAft>
            </a:pPr>
            <a:r>
              <a:rPr lang="en-US" b="1" dirty="0"/>
              <a:t>Import-Session </a:t>
            </a:r>
            <a:r>
              <a:rPr lang="en-US" dirty="0"/>
              <a:t>to import the Office 365 session in the current shell</a:t>
            </a:r>
            <a:endParaRPr lang="en-US" b="1" dirty="0"/>
          </a:p>
          <a:p>
            <a:pPr lvl="1">
              <a:spcAft>
                <a:spcPts val="600"/>
              </a:spcAft>
            </a:pPr>
            <a:r>
              <a:rPr lang="en-US" b="1" dirty="0"/>
              <a:t>Set-MsolUser </a:t>
            </a:r>
            <a:r>
              <a:rPr lang="en-US" dirty="0"/>
              <a:t>to configure users</a:t>
            </a:r>
            <a:endParaRPr lang="en-US" b="1" dirty="0"/>
          </a:p>
          <a:p>
            <a:pPr lvl="1">
              <a:spcAft>
                <a:spcPts val="600"/>
              </a:spcAft>
            </a:pPr>
            <a:r>
              <a:rPr lang="en-US" b="1" dirty="0"/>
              <a:t>Set-MsolUserLicense</a:t>
            </a:r>
            <a:r>
              <a:rPr lang="en-US" dirty="0"/>
              <a:t> to configure user licenses</a:t>
            </a:r>
          </a:p>
          <a:p>
            <a:pPr lvl="1">
              <a:spcAft>
                <a:spcPts val="600"/>
              </a:spcAft>
            </a:pPr>
            <a:r>
              <a:rPr lang="en-US" b="1" dirty="0"/>
              <a:t>Set-MsolGroup </a:t>
            </a:r>
            <a:r>
              <a:rPr lang="en-US" dirty="0"/>
              <a:t>to configure groups</a:t>
            </a:r>
          </a:p>
        </p:txBody>
      </p:sp>
    </p:spTree>
    <p:extLst>
      <p:ext uri="{BB962C8B-B14F-4D97-AF65-F5344CB8AC3E}">
        <p14:creationId xmlns:p14="http://schemas.microsoft.com/office/powerpoint/2010/main" val="1299362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f70c9381-11e4-48be-a2be-3cbc9fcf4f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Configuring password policies by using Windows PowerShell</a:t>
            </a:r>
          </a:p>
        </p:txBody>
      </p:sp>
      <p:sp>
        <p:nvSpPr>
          <p:cNvPr id="4" name="Content Placeholder 2"/>
          <p:cNvSpPr>
            <a:spLocks noGrp="1"/>
          </p:cNvSpPr>
          <p:nvPr/>
        </p:nvSpPr>
        <p:spPr bwMode="auto">
          <a:xfrm>
            <a:off x="458788" y="1021214"/>
            <a:ext cx="8119156" cy="57496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GB" sz="2400" dirty="0"/>
              <a:t>Change and reset user passwords</a:t>
            </a:r>
            <a:br>
              <a:rPr lang="en-GB" sz="2400" dirty="0"/>
            </a:br>
            <a:endParaRPr lang="en-GB" sz="1200" dirty="0"/>
          </a:p>
          <a:p>
            <a:pPr>
              <a:spcAft>
                <a:spcPts val="600"/>
              </a:spcAft>
            </a:pPr>
            <a:r>
              <a:rPr lang="en-GB" sz="2400" dirty="0"/>
              <a:t>Set tenant password policies:</a:t>
            </a:r>
          </a:p>
          <a:p>
            <a:pPr lvl="1">
              <a:spcAft>
                <a:spcPts val="600"/>
              </a:spcAft>
            </a:pPr>
            <a:r>
              <a:rPr lang="en-GB" sz="2000" dirty="0"/>
              <a:t>Password expiration</a:t>
            </a:r>
          </a:p>
          <a:p>
            <a:pPr lvl="1">
              <a:spcAft>
                <a:spcPts val="600"/>
              </a:spcAft>
            </a:pPr>
            <a:r>
              <a:rPr lang="en-GB" sz="2000" dirty="0"/>
              <a:t>Password expiration notification warning</a:t>
            </a:r>
            <a:br>
              <a:rPr lang="en-GB" sz="2000" dirty="0"/>
            </a:br>
            <a:endParaRPr lang="en-GB" sz="1200" dirty="0"/>
          </a:p>
          <a:p>
            <a:pPr>
              <a:spcAft>
                <a:spcPts val="600"/>
              </a:spcAft>
            </a:pPr>
            <a:r>
              <a:rPr lang="en-GB" sz="2400" dirty="0"/>
              <a:t>Configure user passwords to never expire</a:t>
            </a:r>
            <a:br>
              <a:rPr lang="en-GB" sz="2400" dirty="0"/>
            </a:br>
            <a:endParaRPr lang="en-GB" sz="1200" dirty="0"/>
          </a:p>
          <a:p>
            <a:pPr>
              <a:spcAft>
                <a:spcPts val="600"/>
              </a:spcAft>
            </a:pPr>
            <a:r>
              <a:rPr lang="en-GB" sz="2400" dirty="0"/>
              <a:t>Remove the </a:t>
            </a:r>
            <a:r>
              <a:rPr lang="en-US" sz="2400" dirty="0"/>
              <a:t>Password Never Expires</a:t>
            </a:r>
            <a:r>
              <a:rPr lang="en-GB" sz="2400" b="1" dirty="0"/>
              <a:t> </a:t>
            </a:r>
            <a:r>
              <a:rPr lang="en-GB" sz="2400" dirty="0"/>
              <a:t>setting</a:t>
            </a:r>
            <a:br>
              <a:rPr lang="en-GB" sz="2400" dirty="0"/>
            </a:br>
            <a:endParaRPr lang="en-GB" sz="1200" dirty="0"/>
          </a:p>
          <a:p>
            <a:pPr>
              <a:spcAft>
                <a:spcPts val="600"/>
              </a:spcAft>
            </a:pPr>
            <a:r>
              <a:rPr lang="en-GB" sz="2400" dirty="0"/>
              <a:t>View which user passwords are set to never expire:</a:t>
            </a:r>
          </a:p>
          <a:p>
            <a:pPr lvl="1">
              <a:spcAft>
                <a:spcPts val="600"/>
              </a:spcAft>
            </a:pPr>
            <a:r>
              <a:rPr lang="en-GB" sz="2000" dirty="0"/>
              <a:t>Applicable for a single user or all users</a:t>
            </a:r>
            <a:br>
              <a:rPr lang="en-GB" sz="2000" dirty="0"/>
            </a:br>
            <a:endParaRPr lang="en-GB" sz="1200" dirty="0"/>
          </a:p>
          <a:p>
            <a:pPr>
              <a:spcAft>
                <a:spcPts val="600"/>
              </a:spcAft>
            </a:pPr>
            <a:r>
              <a:rPr lang="en-GB" sz="2400" dirty="0"/>
              <a:t>Remove strong password complexity requirements on a per-user basis</a:t>
            </a:r>
            <a:endParaRPr lang="en-GB" sz="2000" dirty="0"/>
          </a:p>
          <a:p>
            <a:endParaRPr lang="en-US" dirty="0"/>
          </a:p>
        </p:txBody>
      </p:sp>
    </p:spTree>
    <p:extLst>
      <p:ext uri="{BB962C8B-B14F-4D97-AF65-F5344CB8AC3E}">
        <p14:creationId xmlns:p14="http://schemas.microsoft.com/office/powerpoint/2010/main" val="3081009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3438ce71-1bf8-4e5f-b511-a61c1316fd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 Office 365 admin center vs. Windows PowerShell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What are the benefits of managing Office 365 tenant with Office 365 admin center?</a:t>
            </a:r>
          </a:p>
          <a:p>
            <a:pPr lvl="0"/>
            <a:endParaRPr lang="en-IN" dirty="0"/>
          </a:p>
          <a:p>
            <a:pPr lvl="0"/>
            <a:r>
              <a:rPr lang="en-US" dirty="0"/>
              <a:t>In what scenario will you administer users and groups by using Office 365 admin center?</a:t>
            </a:r>
          </a:p>
          <a:p>
            <a:pPr lvl="0"/>
            <a:endParaRPr lang="en-IN" dirty="0"/>
          </a:p>
          <a:p>
            <a:pPr lvl="0"/>
            <a:r>
              <a:rPr lang="en-US" dirty="0"/>
              <a:t>What are the benefits of managing Office 365 tenant with Windows PowerShell?</a:t>
            </a:r>
            <a:endParaRPr lang="en-IN" dirty="0"/>
          </a:p>
          <a:p>
            <a:endParaRPr lang="en-US" dirty="0"/>
          </a:p>
        </p:txBody>
      </p:sp>
    </p:spTree>
    <p:extLst>
      <p:ext uri="{BB962C8B-B14F-4D97-AF65-F5344CB8AC3E}">
        <p14:creationId xmlns:p14="http://schemas.microsoft.com/office/powerpoint/2010/main" val="325940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Managing user accounts and licenses</a:t>
            </a:r>
          </a:p>
        </p:txBody>
      </p:sp>
      <p:sp>
        <p:nvSpPr>
          <p:cNvPr id="3" name="Text Placeholder 2"/>
          <p:cNvSpPr>
            <a:spLocks noGrp="1"/>
          </p:cNvSpPr>
          <p:nvPr>
            <p:ph type="body" idx="1"/>
          </p:nvPr>
        </p:nvSpPr>
        <p:spPr/>
        <p:txBody>
          <a:bodyPr/>
          <a:lstStyle/>
          <a:p>
            <a:r>
              <a:rPr lang="en-IN" dirty="0"/>
              <a:t>User account types
Creating user accounts
Managing user licenses
Managing user accounts
Deleting and recovering user accounts</a:t>
            </a:r>
          </a:p>
        </p:txBody>
      </p:sp>
    </p:spTree>
    <p:extLst>
      <p:ext uri="{BB962C8B-B14F-4D97-AF65-F5344CB8AC3E}">
        <p14:creationId xmlns:p14="http://schemas.microsoft.com/office/powerpoint/2010/main" val="2411726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e757b57b-8f67-44ac-9271-033b9c4cdc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5: Configuring administrative access</a:t>
            </a:r>
          </a:p>
        </p:txBody>
      </p:sp>
      <p:sp>
        <p:nvSpPr>
          <p:cNvPr id="3" name="Text Placeholder 2"/>
          <p:cNvSpPr>
            <a:spLocks noGrp="1"/>
          </p:cNvSpPr>
          <p:nvPr>
            <p:ph type="body" idx="1"/>
          </p:nvPr>
        </p:nvSpPr>
        <p:spPr/>
        <p:txBody>
          <a:bodyPr/>
          <a:lstStyle/>
          <a:p>
            <a:r>
              <a:rPr lang="en-IN" dirty="0"/>
              <a:t>Office 365 administrator roles
Assigning administrator roles
Planning delegated administration</a:t>
            </a:r>
          </a:p>
        </p:txBody>
      </p:sp>
    </p:spTree>
    <p:extLst>
      <p:ext uri="{BB962C8B-B14F-4D97-AF65-F5344CB8AC3E}">
        <p14:creationId xmlns:p14="http://schemas.microsoft.com/office/powerpoint/2010/main" val="2209518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4d0df6d2-4559-4d6b-8ae2-cbd7e09dce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Office 365 administrator roles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968212350"/>
              </p:ext>
            </p:extLst>
          </p:nvPr>
        </p:nvGraphicFramePr>
        <p:xfrm>
          <a:off x="228600" y="1020763"/>
          <a:ext cx="8648700" cy="5730240"/>
        </p:xfrm>
        <a:graphic>
          <a:graphicData uri="http://schemas.openxmlformats.org/drawingml/2006/table">
            <a:tbl>
              <a:tblPr firstRow="1" bandRow="1">
                <a:tableStyleId>{21E4AEA4-8DFA-4A89-87EB-49C32662AFE0}</a:tableStyleId>
              </a:tblPr>
              <a:tblGrid>
                <a:gridCol w="2428336">
                  <a:extLst>
                    <a:ext uri="{9D8B030D-6E8A-4147-A177-3AD203B41FA5}">
                      <a16:colId xmlns:a16="http://schemas.microsoft.com/office/drawing/2014/main" val="20000"/>
                    </a:ext>
                  </a:extLst>
                </a:gridCol>
                <a:gridCol w="1915064">
                  <a:extLst>
                    <a:ext uri="{9D8B030D-6E8A-4147-A177-3AD203B41FA5}">
                      <a16:colId xmlns:a16="http://schemas.microsoft.com/office/drawing/2014/main" val="20001"/>
                    </a:ext>
                  </a:extLst>
                </a:gridCol>
                <a:gridCol w="4305300">
                  <a:extLst>
                    <a:ext uri="{9D8B030D-6E8A-4147-A177-3AD203B41FA5}">
                      <a16:colId xmlns:a16="http://schemas.microsoft.com/office/drawing/2014/main" val="20002"/>
                    </a:ext>
                  </a:extLst>
                </a:gridCol>
              </a:tblGrid>
              <a:tr h="370840">
                <a:tc>
                  <a:txBody>
                    <a:bodyPr/>
                    <a:lstStyle/>
                    <a:p>
                      <a:r>
                        <a:rPr lang="en-GB" sz="2000" dirty="0">
                          <a:solidFill>
                            <a:schemeClr val="tx1"/>
                          </a:solidFill>
                          <a:latin typeface="Segoe UI" pitchFamily="34" charset="0"/>
                          <a:cs typeface="Segoe UI" pitchFamily="34" charset="0"/>
                        </a:rPr>
                        <a:t>Office 365 admin center role name</a:t>
                      </a:r>
                    </a:p>
                  </a:txBody>
                  <a:tcPr>
                    <a:solidFill>
                      <a:srgbClr val="0070C0"/>
                    </a:solidFill>
                  </a:tcPr>
                </a:tc>
                <a:tc>
                  <a:txBody>
                    <a:bodyPr/>
                    <a:lstStyle/>
                    <a:p>
                      <a:r>
                        <a:rPr lang="en-GB" sz="2000" dirty="0">
                          <a:solidFill>
                            <a:schemeClr val="tx1"/>
                          </a:solidFill>
                          <a:latin typeface="Segoe UI" pitchFamily="34" charset="0"/>
                          <a:cs typeface="Segoe UI" pitchFamily="34" charset="0"/>
                        </a:rPr>
                        <a:t>Windows PowerShell role name</a:t>
                      </a:r>
                    </a:p>
                  </a:txBody>
                  <a:tcPr>
                    <a:solidFill>
                      <a:srgbClr val="0070C0"/>
                    </a:solidFill>
                  </a:tcPr>
                </a:tc>
                <a:tc>
                  <a:txBody>
                    <a:bodyPr/>
                    <a:lstStyle/>
                    <a:p>
                      <a:r>
                        <a:rPr lang="en-GB" sz="2000" dirty="0">
                          <a:solidFill>
                            <a:schemeClr val="tx1"/>
                          </a:solidFill>
                          <a:latin typeface="Segoe UI" pitchFamily="34" charset="0"/>
                          <a:cs typeface="Segoe UI" pitchFamily="34" charset="0"/>
                        </a:rPr>
                        <a:t>Role tasks</a:t>
                      </a:r>
                    </a:p>
                  </a:txBody>
                  <a:tcPr>
                    <a:solidFill>
                      <a:srgbClr val="0070C0"/>
                    </a:solidFill>
                  </a:tcPr>
                </a:tc>
                <a:extLst>
                  <a:ext uri="{0D108BD9-81ED-4DB2-BD59-A6C34878D82A}">
                    <a16:rowId xmlns:a16="http://schemas.microsoft.com/office/drawing/2014/main" val="10000"/>
                  </a:ext>
                </a:extLst>
              </a:tr>
              <a:tr h="370840">
                <a:tc>
                  <a:txBody>
                    <a:bodyPr/>
                    <a:lstStyle/>
                    <a:p>
                      <a:r>
                        <a:rPr lang="en-GB" sz="2000" dirty="0">
                          <a:solidFill>
                            <a:schemeClr val="tx1"/>
                          </a:solidFill>
                          <a:latin typeface="Segoe UI" pitchFamily="34" charset="0"/>
                          <a:cs typeface="Segoe UI" pitchFamily="34" charset="0"/>
                        </a:rPr>
                        <a:t>Global administrator</a:t>
                      </a:r>
                    </a:p>
                  </a:txBody>
                  <a:tcPr/>
                </a:tc>
                <a:tc>
                  <a:txBody>
                    <a:bodyPr/>
                    <a:lstStyle/>
                    <a:p>
                      <a:r>
                        <a:rPr lang="en-GB" sz="2000" dirty="0">
                          <a:solidFill>
                            <a:schemeClr val="tx1"/>
                          </a:solidFill>
                          <a:latin typeface="Segoe UI" pitchFamily="34" charset="0"/>
                          <a:cs typeface="Segoe UI" pitchFamily="34" charset="0"/>
                        </a:rPr>
                        <a:t>Company administrator</a:t>
                      </a:r>
                    </a:p>
                  </a:txBody>
                  <a:tcPr/>
                </a:tc>
                <a:tc>
                  <a:txBody>
                    <a:bodyPr/>
                    <a:lstStyle/>
                    <a:p>
                      <a:r>
                        <a:rPr lang="en-GB" sz="2000" dirty="0">
                          <a:solidFill>
                            <a:schemeClr val="tx1"/>
                          </a:solidFill>
                          <a:latin typeface="Segoe UI" pitchFamily="34" charset="0"/>
                          <a:cs typeface="Segoe UI" pitchFamily="34" charset="0"/>
                        </a:rPr>
                        <a:t>Perform all administrative tasks</a:t>
                      </a:r>
                    </a:p>
                  </a:txBody>
                  <a:tcPr/>
                </a:tc>
                <a:extLst>
                  <a:ext uri="{0D108BD9-81ED-4DB2-BD59-A6C34878D82A}">
                    <a16:rowId xmlns:a16="http://schemas.microsoft.com/office/drawing/2014/main" val="10001"/>
                  </a:ext>
                </a:extLst>
              </a:tr>
              <a:tr h="370840">
                <a:tc>
                  <a:txBody>
                    <a:bodyPr/>
                    <a:lstStyle/>
                    <a:p>
                      <a:r>
                        <a:rPr lang="en-GB" sz="2000" dirty="0">
                          <a:solidFill>
                            <a:schemeClr val="tx1"/>
                          </a:solidFill>
                          <a:latin typeface="Segoe UI" pitchFamily="34" charset="0"/>
                          <a:cs typeface="Segoe UI" pitchFamily="34" charset="0"/>
                        </a:rPr>
                        <a:t>Billing administrator</a:t>
                      </a:r>
                    </a:p>
                  </a:txBody>
                  <a:tcPr/>
                </a:tc>
                <a:tc>
                  <a:txBody>
                    <a:bodyPr/>
                    <a:lstStyle/>
                    <a:p>
                      <a:r>
                        <a:rPr lang="en-GB" sz="2000" dirty="0">
                          <a:solidFill>
                            <a:schemeClr val="tx1"/>
                          </a:solidFill>
                          <a:latin typeface="Segoe UI" pitchFamily="34" charset="0"/>
                          <a:cs typeface="Segoe UI" pitchFamily="34" charset="0"/>
                        </a:rPr>
                        <a:t>Billing administrator</a:t>
                      </a:r>
                    </a:p>
                  </a:txBody>
                  <a:tcPr/>
                </a:tc>
                <a:tc>
                  <a:txBody>
                    <a:bodyPr/>
                    <a:lstStyle/>
                    <a:p>
                      <a:r>
                        <a:rPr lang="en-GB" sz="2000" dirty="0">
                          <a:solidFill>
                            <a:schemeClr val="tx1"/>
                          </a:solidFill>
                          <a:latin typeface="Segoe UI" pitchFamily="34" charset="0"/>
                          <a:cs typeface="Segoe UI" pitchFamily="34" charset="0"/>
                        </a:rPr>
                        <a:t>Make purchases, manage subscriptions, manage support tickets, and monitor service health</a:t>
                      </a:r>
                    </a:p>
                  </a:txBody>
                  <a:tcPr/>
                </a:tc>
                <a:extLst>
                  <a:ext uri="{0D108BD9-81ED-4DB2-BD59-A6C34878D82A}">
                    <a16:rowId xmlns:a16="http://schemas.microsoft.com/office/drawing/2014/main" val="10002"/>
                  </a:ext>
                </a:extLst>
              </a:tr>
              <a:tr h="370840">
                <a:tc>
                  <a:txBody>
                    <a:bodyPr/>
                    <a:lstStyle/>
                    <a:p>
                      <a:r>
                        <a:rPr lang="en-GB" sz="2000" dirty="0">
                          <a:solidFill>
                            <a:schemeClr val="tx1"/>
                          </a:solidFill>
                          <a:latin typeface="Segoe UI" pitchFamily="34" charset="0"/>
                          <a:cs typeface="Segoe UI" pitchFamily="34" charset="0"/>
                        </a:rPr>
                        <a:t>Password administrator</a:t>
                      </a:r>
                    </a:p>
                  </a:txBody>
                  <a:tcPr/>
                </a:tc>
                <a:tc>
                  <a:txBody>
                    <a:bodyPr/>
                    <a:lstStyle/>
                    <a:p>
                      <a:r>
                        <a:rPr lang="en-GB" sz="2000" dirty="0">
                          <a:solidFill>
                            <a:schemeClr val="tx1"/>
                          </a:solidFill>
                          <a:latin typeface="Segoe UI" pitchFamily="34" charset="0"/>
                          <a:cs typeface="Segoe UI" pitchFamily="34" charset="0"/>
                        </a:rPr>
                        <a:t>Helpdesk administrator</a:t>
                      </a:r>
                    </a:p>
                  </a:txBody>
                  <a:tcPr/>
                </a:tc>
                <a:tc>
                  <a:txBody>
                    <a:bodyPr/>
                    <a:lstStyle/>
                    <a:p>
                      <a:r>
                        <a:rPr lang="en-GB" sz="2000" dirty="0">
                          <a:solidFill>
                            <a:schemeClr val="tx1"/>
                          </a:solidFill>
                          <a:latin typeface="Segoe UI" pitchFamily="34" charset="0"/>
                          <a:cs typeface="Segoe UI" pitchFamily="34" charset="0"/>
                        </a:rPr>
                        <a:t>Change and reset passwords, manage service requests, and monitor service health</a:t>
                      </a:r>
                    </a:p>
                  </a:txBody>
                  <a:tcPr/>
                </a:tc>
                <a:extLst>
                  <a:ext uri="{0D108BD9-81ED-4DB2-BD59-A6C34878D82A}">
                    <a16:rowId xmlns:a16="http://schemas.microsoft.com/office/drawing/2014/main" val="10003"/>
                  </a:ext>
                </a:extLst>
              </a:tr>
              <a:tr h="370840">
                <a:tc>
                  <a:txBody>
                    <a:bodyPr/>
                    <a:lstStyle/>
                    <a:p>
                      <a:r>
                        <a:rPr lang="en-GB" sz="2000" dirty="0">
                          <a:solidFill>
                            <a:schemeClr val="tx1"/>
                          </a:solidFill>
                          <a:latin typeface="Segoe UI" pitchFamily="34" charset="0"/>
                          <a:cs typeface="Segoe UI" pitchFamily="34" charset="0"/>
                        </a:rPr>
                        <a:t>Service administrator</a:t>
                      </a:r>
                    </a:p>
                  </a:txBody>
                  <a:tcPr/>
                </a:tc>
                <a:tc>
                  <a:txBody>
                    <a:bodyPr/>
                    <a:lstStyle/>
                    <a:p>
                      <a:r>
                        <a:rPr lang="en-GB" sz="2000" dirty="0">
                          <a:solidFill>
                            <a:schemeClr val="tx1"/>
                          </a:solidFill>
                          <a:latin typeface="Segoe UI" pitchFamily="34" charset="0"/>
                          <a:cs typeface="Segoe UI" pitchFamily="34" charset="0"/>
                        </a:rPr>
                        <a:t>Service support administrator</a:t>
                      </a:r>
                    </a:p>
                  </a:txBody>
                  <a:tcPr/>
                </a:tc>
                <a:tc>
                  <a:txBody>
                    <a:bodyPr/>
                    <a:lstStyle/>
                    <a:p>
                      <a:r>
                        <a:rPr lang="en-GB" sz="2000" dirty="0">
                          <a:solidFill>
                            <a:schemeClr val="tx1"/>
                          </a:solidFill>
                          <a:latin typeface="Segoe UI" pitchFamily="34" charset="0"/>
                          <a:cs typeface="Segoe UI" pitchFamily="34" charset="0"/>
                        </a:rPr>
                        <a:t>Manage service requests and monitor service health</a:t>
                      </a:r>
                    </a:p>
                  </a:txBody>
                  <a:tcPr/>
                </a:tc>
                <a:extLst>
                  <a:ext uri="{0D108BD9-81ED-4DB2-BD59-A6C34878D82A}">
                    <a16:rowId xmlns:a16="http://schemas.microsoft.com/office/drawing/2014/main" val="10004"/>
                  </a:ext>
                </a:extLst>
              </a:tr>
              <a:tr h="370840">
                <a:tc>
                  <a:txBody>
                    <a:bodyPr/>
                    <a:lstStyle/>
                    <a:p>
                      <a:r>
                        <a:rPr lang="en-GB" sz="2000" dirty="0">
                          <a:solidFill>
                            <a:schemeClr val="tx1"/>
                          </a:solidFill>
                          <a:latin typeface="Segoe UI" pitchFamily="34" charset="0"/>
                          <a:cs typeface="Segoe UI" pitchFamily="34" charset="0"/>
                        </a:rPr>
                        <a:t>User</a:t>
                      </a:r>
                      <a:r>
                        <a:rPr lang="en-GB" sz="2000" baseline="0" dirty="0">
                          <a:solidFill>
                            <a:schemeClr val="tx1"/>
                          </a:solidFill>
                          <a:latin typeface="Segoe UI" pitchFamily="34" charset="0"/>
                          <a:cs typeface="Segoe UI" pitchFamily="34" charset="0"/>
                        </a:rPr>
                        <a:t> management administrator</a:t>
                      </a:r>
                      <a:endParaRPr lang="en-GB" sz="2000" dirty="0">
                        <a:solidFill>
                          <a:schemeClr val="tx1"/>
                        </a:solidFill>
                        <a:latin typeface="Segoe UI" pitchFamily="34" charset="0"/>
                        <a:cs typeface="Segoe UI" pitchFamily="34" charset="0"/>
                      </a:endParaRPr>
                    </a:p>
                  </a:txBody>
                  <a:tcPr/>
                </a:tc>
                <a:tc>
                  <a:txBody>
                    <a:bodyPr/>
                    <a:lstStyle/>
                    <a:p>
                      <a:r>
                        <a:rPr lang="en-GB" sz="2000" dirty="0">
                          <a:solidFill>
                            <a:schemeClr val="tx1"/>
                          </a:solidFill>
                          <a:latin typeface="Segoe UI" pitchFamily="34" charset="0"/>
                          <a:cs typeface="Segoe UI" pitchFamily="34" charset="0"/>
                        </a:rPr>
                        <a:t>User account administrator</a:t>
                      </a:r>
                    </a:p>
                  </a:txBody>
                  <a:tcPr/>
                </a:tc>
                <a:tc>
                  <a:txBody>
                    <a:bodyPr/>
                    <a:lstStyle/>
                    <a:p>
                      <a:r>
                        <a:rPr lang="en-GB" sz="2000" dirty="0">
                          <a:solidFill>
                            <a:schemeClr val="tx1"/>
                          </a:solidFill>
                          <a:latin typeface="Segoe UI" pitchFamily="34" charset="0"/>
                          <a:cs typeface="Segoe UI" pitchFamily="34" charset="0"/>
                        </a:rPr>
                        <a:t>Create and delete users and groups, reset passwords, manage service requests, and monitor service health</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10102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3ecd7389-96d5-4fb3-a969-c305f96bdb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Assigning administrator roles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sz="2400" dirty="0"/>
              <a:t>In the Office 365 admin center:</a:t>
            </a:r>
          </a:p>
          <a:p>
            <a:pPr marL="746125" lvl="1" indent="-457200">
              <a:spcAft>
                <a:spcPts val="600"/>
              </a:spcAft>
              <a:buFont typeface="+mj-lt"/>
              <a:buAutoNum type="arabicPeriod"/>
            </a:pPr>
            <a:r>
              <a:rPr lang="en-US" dirty="0"/>
              <a:t>Click Admin &gt; Office 365 &gt; Users</a:t>
            </a:r>
          </a:p>
          <a:p>
            <a:pPr marL="746125" lvl="1" indent="-457200">
              <a:spcAft>
                <a:spcPts val="600"/>
              </a:spcAft>
              <a:buFont typeface="+mj-lt"/>
              <a:buAutoNum type="arabicPeriod"/>
            </a:pPr>
            <a:r>
              <a:rPr lang="en-US" dirty="0"/>
              <a:t>Select a user</a:t>
            </a:r>
          </a:p>
          <a:p>
            <a:pPr marL="746125" lvl="1" indent="-457200">
              <a:spcAft>
                <a:spcPts val="600"/>
              </a:spcAft>
              <a:buFont typeface="+mj-lt"/>
              <a:buAutoNum type="arabicPeriod"/>
            </a:pPr>
            <a:r>
              <a:rPr lang="en-US" dirty="0"/>
              <a:t>Under Edit user roles,</a:t>
            </a:r>
            <a:r>
              <a:rPr lang="en-US" b="1" dirty="0"/>
              <a:t> </a:t>
            </a:r>
            <a:r>
              <a:rPr lang="en-US" dirty="0"/>
              <a:t>assign a role, and then provide an alternate email address </a:t>
            </a:r>
            <a:br>
              <a:rPr lang="en-US" dirty="0"/>
            </a:br>
            <a:endParaRPr lang="en-US" dirty="0"/>
          </a:p>
          <a:p>
            <a:pPr>
              <a:spcAft>
                <a:spcPts val="600"/>
              </a:spcAft>
            </a:pPr>
            <a:r>
              <a:rPr lang="en-US" sz="2400" dirty="0"/>
              <a:t>In Windows PowerShell, use the following commands:</a:t>
            </a:r>
          </a:p>
          <a:p>
            <a:pPr lvl="1">
              <a:spcAft>
                <a:spcPts val="600"/>
              </a:spcAft>
            </a:pPr>
            <a:r>
              <a:rPr lang="en-US" b="1" dirty="0"/>
              <a:t>Get-MsolRole</a:t>
            </a:r>
          </a:p>
          <a:p>
            <a:pPr lvl="1">
              <a:spcAft>
                <a:spcPts val="600"/>
              </a:spcAft>
            </a:pPr>
            <a:r>
              <a:rPr lang="en-US" b="1" dirty="0"/>
              <a:t>Get-MsolUserRole</a:t>
            </a:r>
          </a:p>
          <a:p>
            <a:pPr lvl="1">
              <a:spcAft>
                <a:spcPts val="600"/>
              </a:spcAft>
            </a:pPr>
            <a:r>
              <a:rPr lang="en-US" b="1" dirty="0"/>
              <a:t>Get-MsolUserRoleMember</a:t>
            </a:r>
          </a:p>
          <a:p>
            <a:pPr lvl="1">
              <a:spcAft>
                <a:spcPts val="600"/>
              </a:spcAft>
            </a:pPr>
            <a:r>
              <a:rPr lang="en-US" b="1" dirty="0"/>
              <a:t>Add-MsolRoleMember</a:t>
            </a:r>
          </a:p>
          <a:p>
            <a:pPr lvl="1">
              <a:spcAft>
                <a:spcPts val="600"/>
              </a:spcAft>
            </a:pPr>
            <a:r>
              <a:rPr lang="en-US" b="1" dirty="0"/>
              <a:t>Remove-MsolRoleMember</a:t>
            </a:r>
          </a:p>
        </p:txBody>
      </p:sp>
    </p:spTree>
    <p:extLst>
      <p:ext uri="{BB962C8B-B14F-4D97-AF65-F5344CB8AC3E}">
        <p14:creationId xmlns:p14="http://schemas.microsoft.com/office/powerpoint/2010/main" val="175942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4ce034aa-312a-4c3f-9861-3faa931e5d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 delegated administration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dirty="0"/>
              <a:t>Delegated administration process:</a:t>
            </a:r>
          </a:p>
          <a:p>
            <a:pPr marL="746125" lvl="1" indent="-457200">
              <a:spcAft>
                <a:spcPts val="600"/>
              </a:spcAft>
              <a:buFont typeface="+mj-lt"/>
              <a:buAutoNum type="arabicPeriod"/>
            </a:pPr>
            <a:r>
              <a:rPr lang="en-US" dirty="0"/>
              <a:t>Open the offer email message from the partner</a:t>
            </a:r>
          </a:p>
          <a:p>
            <a:pPr marL="746125" lvl="1" indent="-457200">
              <a:spcAft>
                <a:spcPts val="600"/>
              </a:spcAft>
              <a:buFont typeface="+mj-lt"/>
              <a:buAutoNum type="arabicPeriod"/>
            </a:pPr>
            <a:r>
              <a:rPr lang="en-US" dirty="0"/>
              <a:t>Navigate to the authorization page in Office 365</a:t>
            </a:r>
          </a:p>
          <a:p>
            <a:pPr marL="746125" lvl="1" indent="-457200">
              <a:spcAft>
                <a:spcPts val="600"/>
              </a:spcAft>
              <a:buFont typeface="+mj-lt"/>
              <a:buAutoNum type="arabicPeriod"/>
            </a:pPr>
            <a:r>
              <a:rPr lang="en-US" dirty="0"/>
              <a:t>Authorize the partner</a:t>
            </a:r>
          </a:p>
          <a:p>
            <a:pPr marL="746125" lvl="1" indent="-457200">
              <a:spcAft>
                <a:spcPts val="600"/>
              </a:spcAft>
              <a:buFont typeface="+mj-lt"/>
              <a:buAutoNum type="arabicPeriod"/>
            </a:pPr>
            <a:r>
              <a:rPr lang="en-US" dirty="0"/>
              <a:t>Create the trial or subscription account</a:t>
            </a:r>
            <a:br>
              <a:rPr lang="en-US" dirty="0"/>
            </a:br>
            <a:endParaRPr lang="en-US" dirty="0"/>
          </a:p>
          <a:p>
            <a:pPr>
              <a:spcAft>
                <a:spcPts val="600"/>
              </a:spcAft>
            </a:pPr>
            <a:r>
              <a:rPr lang="en-US" dirty="0"/>
              <a:t>Partner-assigned administration roles:</a:t>
            </a:r>
          </a:p>
          <a:p>
            <a:pPr lvl="1">
              <a:spcAft>
                <a:spcPts val="600"/>
              </a:spcAft>
            </a:pPr>
            <a:r>
              <a:rPr lang="en-US" dirty="0"/>
              <a:t>Full administration - same as global administrator</a:t>
            </a:r>
          </a:p>
          <a:p>
            <a:pPr lvl="1">
              <a:spcAft>
                <a:spcPts val="600"/>
              </a:spcAft>
            </a:pPr>
            <a:r>
              <a:rPr lang="en-US" dirty="0"/>
              <a:t>Limited administration - same as password administrator</a:t>
            </a:r>
          </a:p>
          <a:p>
            <a:pPr lvl="1">
              <a:spcAft>
                <a:spcPts val="600"/>
              </a:spcAft>
            </a:pPr>
            <a:endParaRPr lang="en-US" dirty="0"/>
          </a:p>
          <a:p>
            <a:endParaRPr lang="en-US" dirty="0"/>
          </a:p>
        </p:txBody>
      </p:sp>
    </p:spTree>
    <p:extLst>
      <p:ext uri="{BB962C8B-B14F-4D97-AF65-F5344CB8AC3E}">
        <p14:creationId xmlns:p14="http://schemas.microsoft.com/office/powerpoint/2010/main" val="3321709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326e98c7-4816-41fb-8920-6fbff4f995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B: Managing Office 365 groups and administration</a:t>
            </a:r>
          </a:p>
        </p:txBody>
      </p:sp>
      <p:sp>
        <p:nvSpPr>
          <p:cNvPr id="3" name="Text Placeholder 2"/>
          <p:cNvSpPr>
            <a:spLocks noGrp="1"/>
          </p:cNvSpPr>
          <p:nvPr>
            <p:ph type="body" idx="1"/>
          </p:nvPr>
        </p:nvSpPr>
        <p:spPr/>
        <p:txBody>
          <a:bodyPr/>
          <a:lstStyle/>
          <a:p>
            <a:r>
              <a:rPr lang="en-IN" dirty="0"/>
              <a:t>Exercise 1: Managing Office 365 groups
Exercise 2: Managing Office 365 users and groups by using Windows PowerShell
Exercise 3: Configuring delegated administrators</a:t>
            </a:r>
          </a:p>
        </p:txBody>
      </p:sp>
      <p:sp>
        <p:nvSpPr>
          <p:cNvPr id="4" name="TextBox 3"/>
          <p:cNvSpPr txBox="1"/>
          <p:nvPr/>
        </p:nvSpPr>
        <p:spPr>
          <a:xfrm>
            <a:off x="458788" y="3429000"/>
            <a:ext cx="8607356" cy="2646878"/>
          </a:xfrm>
          <a:prstGeom prst="rect">
            <a:avLst/>
          </a:prstGeom>
          <a:noFill/>
        </p:spPr>
        <p:txBody>
          <a:bodyPr vert="horz" wrap="none" rtlCol="0">
            <a:spAutoFit/>
          </a:bodyPr>
          <a:lstStyle/>
          <a:p>
            <a:r>
              <a:rPr lang="en-IN" sz="2800" dirty="0">
                <a:latin typeface="Segoe UI"/>
              </a:rPr>
              <a:t>Logon Information</a:t>
            </a:r>
          </a:p>
          <a:p>
            <a:r>
              <a:rPr lang="en-IN" sz="2200" dirty="0">
                <a:latin typeface="Segoe UI"/>
              </a:rPr>
              <a:t>Virtual machines: 		</a:t>
            </a:r>
            <a:r>
              <a:rPr lang="en-IN" sz="2200" b="1" dirty="0">
                <a:latin typeface="Segoe UI"/>
              </a:rPr>
              <a:t>20347A-LON-DC1</a:t>
            </a:r>
            <a:endParaRPr lang="en-IN" sz="2200" dirty="0">
              <a:latin typeface="Segoe UI"/>
            </a:endParaRPr>
          </a:p>
          <a:p>
            <a:r>
              <a:rPr lang="en-IN" sz="2200" b="1" dirty="0">
                <a:latin typeface="Segoe UI"/>
              </a:rPr>
              <a:t>				20347A-LON-CL1</a:t>
            </a:r>
            <a:endParaRPr lang="en-IN" sz="2200" dirty="0">
              <a:latin typeface="Segoe UI"/>
            </a:endParaRPr>
          </a:p>
          <a:p>
            <a:r>
              <a:rPr lang="en-IN" sz="2200" dirty="0">
                <a:latin typeface="Segoe UI"/>
              </a:rPr>
              <a:t>User names: 			</a:t>
            </a:r>
            <a:r>
              <a:rPr lang="en-IN" sz="2200" b="1" dirty="0" err="1">
                <a:latin typeface="Segoe UI"/>
              </a:rPr>
              <a:t>Adatum</a:t>
            </a:r>
            <a:r>
              <a:rPr lang="en-IN" sz="2200" b="1" dirty="0">
                <a:latin typeface="Segoe UI"/>
              </a:rPr>
              <a:t>\Administrator </a:t>
            </a:r>
            <a:r>
              <a:rPr lang="en-IN" sz="2200" dirty="0">
                <a:latin typeface="Segoe UI"/>
              </a:rPr>
              <a:t>for LON-DC1</a:t>
            </a:r>
          </a:p>
          <a:p>
            <a:r>
              <a:rPr lang="en-IN" sz="2200" dirty="0">
                <a:solidFill>
                  <a:srgbClr val="000000"/>
                </a:solidFill>
                <a:latin typeface="Segoe UI"/>
              </a:rPr>
              <a:t>				</a:t>
            </a:r>
            <a:r>
              <a:rPr lang="en-IN" sz="2200" b="1" dirty="0" err="1">
                <a:solidFill>
                  <a:srgbClr val="000000"/>
                </a:solidFill>
                <a:latin typeface="Segoe UI"/>
              </a:rPr>
              <a:t>Adatum</a:t>
            </a:r>
            <a:r>
              <a:rPr lang="en-IN" sz="2200" b="1" dirty="0">
                <a:solidFill>
                  <a:srgbClr val="000000"/>
                </a:solidFill>
                <a:latin typeface="Segoe UI"/>
              </a:rPr>
              <a:t>\Holly </a:t>
            </a:r>
            <a:r>
              <a:rPr lang="en-IN" sz="2200" dirty="0">
                <a:solidFill>
                  <a:srgbClr val="000000"/>
                </a:solidFill>
                <a:latin typeface="Segoe UI"/>
              </a:rPr>
              <a:t>for LON-CL1</a:t>
            </a:r>
          </a:p>
          <a:p>
            <a:r>
              <a:rPr lang="en-IN" sz="2200" dirty="0">
                <a:latin typeface="Segoe UI"/>
              </a:rPr>
              <a:t>Password: 			</a:t>
            </a:r>
            <a:r>
              <a:rPr lang="en-IN" sz="2200" b="1" dirty="0">
                <a:latin typeface="Segoe UI"/>
              </a:rPr>
              <a:t>Pa$$w0rd</a:t>
            </a:r>
            <a:endParaRPr lang="en-IN" sz="2200" dirty="0">
              <a:solidFill>
                <a:srgbClr val="000000"/>
              </a:solidFill>
              <a:latin typeface="Segoe UI"/>
            </a:endParaRPr>
          </a:p>
          <a:p>
            <a:endParaRPr lang="en-IN" sz="28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60 minutes</a:t>
            </a:r>
          </a:p>
        </p:txBody>
      </p:sp>
    </p:spTree>
    <p:extLst>
      <p:ext uri="{BB962C8B-B14F-4D97-AF65-F5344CB8AC3E}">
        <p14:creationId xmlns:p14="http://schemas.microsoft.com/office/powerpoint/2010/main" val="3141940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Lab Scenario15829420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IN" sz="2800" dirty="0">
                <a:effectLst/>
                <a:latin typeface="Segoe UI"/>
                <a:ea typeface="Calibri"/>
                <a:cs typeface="Times New Roman"/>
              </a:rPr>
              <a:t>In addition to creating user accounts, you also need to know how to create group accounts in Office 365. In this pilot project, you will use Windows PowerShell commands to manage users and groups. If the pilot is successful, you can manage several hundred users and groups, and Windows PowerShell will be a means to manage them efficiently. One of the goals in the pilot project is to test delegated administration in Office 365, so you also need to delegate password management and billing management to different users.</a:t>
            </a:r>
          </a:p>
        </p:txBody>
      </p:sp>
    </p:spTree>
    <p:extLst>
      <p:ext uri="{BB962C8B-B14F-4D97-AF65-F5344CB8AC3E}">
        <p14:creationId xmlns:p14="http://schemas.microsoft.com/office/powerpoint/2010/main" val="1554269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6c8ebca0-d179-4fb8-9db6-b297eed76e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How would you design your group structure to minimize adding and removing people from groups?
What should you do before you can use Windows PowerShell to administer users and groups in Office 365?
Why would you create multiple administrative roles in Office 365 by using RBAC?</a:t>
            </a:r>
          </a:p>
        </p:txBody>
      </p:sp>
    </p:spTree>
    <p:extLst>
      <p:ext uri="{BB962C8B-B14F-4D97-AF65-F5344CB8AC3E}">
        <p14:creationId xmlns:p14="http://schemas.microsoft.com/office/powerpoint/2010/main" val="3001854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Review and Takeaways</a:t>
            </a:r>
          </a:p>
        </p:txBody>
      </p:sp>
      <p:sp>
        <p:nvSpPr>
          <p:cNvPr id="3" name="Text Placeholder 2"/>
          <p:cNvSpPr>
            <a:spLocks noGrp="1"/>
          </p:cNvSpPr>
          <p:nvPr>
            <p:ph type="body" idx="1"/>
          </p:nvPr>
        </p:nvSpPr>
        <p:spPr/>
        <p:txBody>
          <a:bodyPr/>
          <a:lstStyle/>
          <a:p>
            <a:r>
              <a:rPr lang="en-IN" dirty="0"/>
              <a:t>Review Questions
Best Practices</a:t>
            </a:r>
          </a:p>
        </p:txBody>
      </p:sp>
    </p:spTree>
    <p:extLst>
      <p:ext uri="{BB962C8B-B14F-4D97-AF65-F5344CB8AC3E}">
        <p14:creationId xmlns:p14="http://schemas.microsoft.com/office/powerpoint/2010/main" val="1479644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98261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2782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3789154a-1366-4baf-ac1f-5cf9057e56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account types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Aft>
                <a:spcPts val="600"/>
              </a:spcAft>
              <a:buNone/>
            </a:pPr>
            <a:r>
              <a:rPr lang="en-US" sz="2600" dirty="0"/>
              <a:t>Three ways to create and manage users:</a:t>
            </a:r>
          </a:p>
          <a:p>
            <a:pPr lvl="1">
              <a:spcAft>
                <a:spcPts val="600"/>
              </a:spcAft>
            </a:pPr>
            <a:r>
              <a:rPr lang="en-US" sz="2600" dirty="0"/>
              <a:t>Cloud identities that use Office 365 only</a:t>
            </a:r>
          </a:p>
          <a:p>
            <a:pPr lvl="1">
              <a:spcAft>
                <a:spcPts val="600"/>
              </a:spcAft>
            </a:pPr>
            <a:r>
              <a:rPr lang="en-US" sz="2600" dirty="0"/>
              <a:t>Directory synchronized identities with Office 365</a:t>
            </a:r>
          </a:p>
          <a:p>
            <a:pPr lvl="1">
              <a:spcAft>
                <a:spcPts val="600"/>
              </a:spcAft>
            </a:pPr>
            <a:r>
              <a:rPr lang="en-US" sz="2600" dirty="0"/>
              <a:t>Federated identities by using AD FS</a:t>
            </a:r>
          </a:p>
        </p:txBody>
      </p:sp>
    </p:spTree>
    <p:extLst>
      <p:ext uri="{BB962C8B-B14F-4D97-AF65-F5344CB8AC3E}">
        <p14:creationId xmlns:p14="http://schemas.microsoft.com/office/powerpoint/2010/main" val="253973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user accounts</a:t>
            </a:r>
          </a:p>
        </p:txBody>
      </p:sp>
      <p:sp>
        <p:nvSpPr>
          <p:cNvPr id="4" name="Content Placeholder 2"/>
          <p:cNvSpPr>
            <a:spLocks noGrp="1"/>
          </p:cNvSpPr>
          <p:nvPr/>
        </p:nvSpPr>
        <p:spPr bwMode="auto">
          <a:xfrm>
            <a:off x="458788" y="1021215"/>
            <a:ext cx="8119156" cy="56439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Aft>
                <a:spcPts val="600"/>
              </a:spcAft>
              <a:buNone/>
            </a:pPr>
            <a:r>
              <a:rPr lang="en-US" sz="2600" dirty="0"/>
              <a:t>User provisioning options include:</a:t>
            </a:r>
          </a:p>
          <a:p>
            <a:pPr lvl="1">
              <a:spcAft>
                <a:spcPts val="600"/>
              </a:spcAft>
            </a:pPr>
            <a:r>
              <a:rPr lang="en-US" sz="2600" dirty="0"/>
              <a:t>Office 365 admin center</a:t>
            </a:r>
          </a:p>
          <a:p>
            <a:pPr lvl="1">
              <a:spcAft>
                <a:spcPts val="600"/>
              </a:spcAft>
            </a:pPr>
            <a:r>
              <a:rPr lang="en-US" sz="2600" dirty="0"/>
              <a:t>Bulk add</a:t>
            </a:r>
          </a:p>
          <a:p>
            <a:pPr lvl="1">
              <a:spcAft>
                <a:spcPts val="600"/>
              </a:spcAft>
            </a:pPr>
            <a:r>
              <a:rPr lang="en-US" sz="2600" dirty="0"/>
              <a:t>Windows PowerShell</a:t>
            </a:r>
          </a:p>
          <a:p>
            <a:pPr lvl="1">
              <a:spcAft>
                <a:spcPts val="600"/>
              </a:spcAft>
            </a:pPr>
            <a:r>
              <a:rPr lang="en-US" sz="2600" dirty="0"/>
              <a:t>Directory synchronization</a:t>
            </a:r>
          </a:p>
        </p:txBody>
      </p:sp>
    </p:spTree>
    <p:extLst>
      <p:ext uri="{BB962C8B-B14F-4D97-AF65-F5344CB8AC3E}">
        <p14:creationId xmlns:p14="http://schemas.microsoft.com/office/powerpoint/2010/main" val="178658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user licenses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dirty="0"/>
              <a:t>While assigning Office 365 service licenses to users, you can:</a:t>
            </a:r>
          </a:p>
          <a:p>
            <a:pPr lvl="1">
              <a:spcAft>
                <a:spcPts val="600"/>
              </a:spcAft>
            </a:pPr>
            <a:r>
              <a:rPr lang="en-US" sz="2800" dirty="0"/>
              <a:t>Replace existing licenses</a:t>
            </a:r>
          </a:p>
          <a:p>
            <a:pPr lvl="1">
              <a:spcAft>
                <a:spcPts val="600"/>
              </a:spcAft>
            </a:pPr>
            <a:r>
              <a:rPr lang="en-US" sz="2800" dirty="0"/>
              <a:t>Add to existing licenses</a:t>
            </a:r>
            <a:br>
              <a:rPr lang="en-US" sz="2800" dirty="0"/>
            </a:br>
            <a:endParaRPr lang="en-US" sz="2800" dirty="0"/>
          </a:p>
          <a:p>
            <a:pPr>
              <a:spcAft>
                <a:spcPts val="600"/>
              </a:spcAft>
            </a:pPr>
            <a:r>
              <a:rPr lang="en-US" dirty="0"/>
              <a:t>You can view license information such as:</a:t>
            </a:r>
          </a:p>
          <a:p>
            <a:pPr lvl="1">
              <a:spcAft>
                <a:spcPts val="600"/>
              </a:spcAft>
            </a:pPr>
            <a:r>
              <a:rPr lang="en-US" sz="2800" dirty="0"/>
              <a:t>Number of used licenses</a:t>
            </a:r>
          </a:p>
          <a:p>
            <a:pPr lvl="1">
              <a:spcAft>
                <a:spcPts val="600"/>
              </a:spcAft>
            </a:pPr>
            <a:r>
              <a:rPr lang="en-US" sz="2800" dirty="0"/>
              <a:t>Unlicensed users</a:t>
            </a:r>
          </a:p>
        </p:txBody>
      </p:sp>
    </p:spTree>
    <p:extLst>
      <p:ext uri="{BB962C8B-B14F-4D97-AF65-F5344CB8AC3E}">
        <p14:creationId xmlns:p14="http://schemas.microsoft.com/office/powerpoint/2010/main" val="396173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eb54ccc3-ccd2-41bf-87b8-77a84467e9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user accounts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sz="2200" dirty="0"/>
              <a:t>In Office 365 admin center, you can edit the following user settings:</a:t>
            </a:r>
          </a:p>
          <a:p>
            <a:pPr lvl="1">
              <a:spcBef>
                <a:spcPts val="0"/>
              </a:spcBef>
              <a:spcAft>
                <a:spcPts val="600"/>
              </a:spcAft>
            </a:pPr>
            <a:r>
              <a:rPr lang="en-US" sz="2000" dirty="0"/>
              <a:t>Contact information</a:t>
            </a:r>
          </a:p>
          <a:p>
            <a:pPr lvl="1">
              <a:spcBef>
                <a:spcPts val="0"/>
              </a:spcBef>
              <a:spcAft>
                <a:spcPts val="600"/>
              </a:spcAft>
            </a:pPr>
            <a:r>
              <a:rPr lang="en-US" sz="2000" dirty="0"/>
              <a:t>Email addresses</a:t>
            </a:r>
          </a:p>
          <a:p>
            <a:pPr lvl="1">
              <a:spcBef>
                <a:spcPts val="0"/>
              </a:spcBef>
              <a:spcAft>
                <a:spcPts val="600"/>
              </a:spcAft>
            </a:pPr>
            <a:r>
              <a:rPr lang="en-US" sz="2000" dirty="0"/>
              <a:t>Sign-in status</a:t>
            </a:r>
          </a:p>
          <a:p>
            <a:pPr lvl="1">
              <a:spcBef>
                <a:spcPts val="0"/>
              </a:spcBef>
              <a:spcAft>
                <a:spcPts val="600"/>
              </a:spcAft>
            </a:pPr>
            <a:r>
              <a:rPr lang="en-US" sz="2000" dirty="0"/>
              <a:t>Roles</a:t>
            </a:r>
          </a:p>
          <a:p>
            <a:pPr lvl="1">
              <a:spcBef>
                <a:spcPts val="0"/>
              </a:spcBef>
              <a:spcAft>
                <a:spcPts val="600"/>
              </a:spcAft>
            </a:pPr>
            <a:r>
              <a:rPr lang="en-US" sz="2000" dirty="0"/>
              <a:t>Product licenses</a:t>
            </a:r>
          </a:p>
          <a:p>
            <a:pPr lvl="1">
              <a:spcBef>
                <a:spcPts val="0"/>
              </a:spcBef>
              <a:spcAft>
                <a:spcPts val="600"/>
              </a:spcAft>
            </a:pPr>
            <a:r>
              <a:rPr lang="en-US" sz="2000" dirty="0"/>
              <a:t>Mailbox permissions</a:t>
            </a:r>
          </a:p>
          <a:p>
            <a:pPr>
              <a:spcAft>
                <a:spcPts val="600"/>
              </a:spcAft>
            </a:pPr>
            <a:r>
              <a:rPr lang="en-US" sz="2200" dirty="0"/>
              <a:t>Best practices to consider while creating and managing user accounts:</a:t>
            </a:r>
          </a:p>
          <a:p>
            <a:pPr lvl="1">
              <a:spcBef>
                <a:spcPts val="0"/>
              </a:spcBef>
              <a:spcAft>
                <a:spcPts val="600"/>
              </a:spcAft>
            </a:pPr>
            <a:r>
              <a:rPr lang="en-US" sz="2000" dirty="0"/>
              <a:t>Design a user account plan for the future</a:t>
            </a:r>
          </a:p>
          <a:p>
            <a:pPr lvl="1">
              <a:spcBef>
                <a:spcPts val="0"/>
              </a:spcBef>
              <a:spcAft>
                <a:spcPts val="600"/>
              </a:spcAft>
            </a:pPr>
            <a:r>
              <a:rPr lang="en-US" sz="2000" dirty="0"/>
              <a:t>Standardize user naming conventions</a:t>
            </a:r>
          </a:p>
          <a:p>
            <a:pPr lvl="1">
              <a:spcBef>
                <a:spcPts val="0"/>
              </a:spcBef>
              <a:spcAft>
                <a:spcPts val="600"/>
              </a:spcAft>
            </a:pPr>
            <a:r>
              <a:rPr lang="en-US" sz="2000" dirty="0"/>
              <a:t>Ensure accuracy when entering names</a:t>
            </a:r>
          </a:p>
          <a:p>
            <a:pPr lvl="1">
              <a:spcBef>
                <a:spcPts val="0"/>
              </a:spcBef>
              <a:spcAft>
                <a:spcPts val="600"/>
              </a:spcAft>
            </a:pPr>
            <a:r>
              <a:rPr lang="en-US" sz="2000" dirty="0"/>
              <a:t>Look for duplicate accounts when using directory synchronization</a:t>
            </a:r>
          </a:p>
          <a:p>
            <a:pPr lvl="1">
              <a:spcAft>
                <a:spcPts val="600"/>
              </a:spcAft>
            </a:pPr>
            <a:endParaRPr lang="en-US" sz="2200" dirty="0"/>
          </a:p>
          <a:p>
            <a:endParaRPr lang="en-US" sz="2200" dirty="0"/>
          </a:p>
        </p:txBody>
      </p:sp>
    </p:spTree>
    <p:extLst>
      <p:ext uri="{BB962C8B-B14F-4D97-AF65-F5344CB8AC3E}">
        <p14:creationId xmlns:p14="http://schemas.microsoft.com/office/powerpoint/2010/main" val="403495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Deleting and recovering user accounts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dirty="0"/>
              <a:t>Delete single or multiple users with:</a:t>
            </a:r>
          </a:p>
          <a:p>
            <a:pPr lvl="1">
              <a:spcAft>
                <a:spcPts val="600"/>
              </a:spcAft>
            </a:pPr>
            <a:r>
              <a:rPr lang="en-US" dirty="0"/>
              <a:t>Office 365 admin center</a:t>
            </a:r>
          </a:p>
          <a:p>
            <a:pPr lvl="1">
              <a:spcAft>
                <a:spcPts val="600"/>
              </a:spcAft>
            </a:pPr>
            <a:r>
              <a:rPr lang="en-US" dirty="0"/>
              <a:t>The </a:t>
            </a:r>
            <a:r>
              <a:rPr lang="en-US" b="1" dirty="0"/>
              <a:t>Remove-MsolUser </a:t>
            </a:r>
            <a:r>
              <a:rPr lang="en-US" dirty="0"/>
              <a:t>command in the Microsoft Azure Active Directory (Azure AD) module for Windows PowerShell</a:t>
            </a:r>
          </a:p>
          <a:p>
            <a:pPr>
              <a:spcAft>
                <a:spcPts val="600"/>
              </a:spcAft>
            </a:pPr>
            <a:r>
              <a:rPr lang="en-US" dirty="0"/>
              <a:t>Deleted users are inactive for 30 days </a:t>
            </a:r>
          </a:p>
          <a:p>
            <a:pPr>
              <a:spcAft>
                <a:spcPts val="600"/>
              </a:spcAft>
            </a:pPr>
            <a:r>
              <a:rPr lang="en-US" dirty="0"/>
              <a:t>Restore deleted users before the 30-day grace period with Office 365 admin center:</a:t>
            </a:r>
          </a:p>
          <a:p>
            <a:pPr lvl="1">
              <a:spcAft>
                <a:spcPts val="600"/>
              </a:spcAft>
            </a:pPr>
            <a:r>
              <a:rPr lang="en-US" dirty="0"/>
              <a:t>The </a:t>
            </a:r>
            <a:r>
              <a:rPr lang="en-US" b="1" dirty="0"/>
              <a:t>Restore-MsolUser </a:t>
            </a:r>
            <a:r>
              <a:rPr lang="en-US" dirty="0"/>
              <a:t>command in the Azure AD module for Windows PowerShell</a:t>
            </a:r>
            <a:endParaRPr lang="en-US" b="1" dirty="0"/>
          </a:p>
        </p:txBody>
      </p:sp>
    </p:spTree>
    <p:extLst>
      <p:ext uri="{BB962C8B-B14F-4D97-AF65-F5344CB8AC3E}">
        <p14:creationId xmlns:p14="http://schemas.microsoft.com/office/powerpoint/2010/main" val="119013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b569040-7437-4db9-8e77-45561dd88fc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IN" dirty="0"/>
              <a:t>Lesson 2: Managing passwords and authentication</a:t>
            </a:r>
          </a:p>
        </p:txBody>
      </p:sp>
      <p:sp>
        <p:nvSpPr>
          <p:cNvPr id="3" name="Text Placeholder 2"/>
          <p:cNvSpPr>
            <a:spLocks noGrp="1"/>
          </p:cNvSpPr>
          <p:nvPr>
            <p:ph type="body" idx="1"/>
          </p:nvPr>
        </p:nvSpPr>
        <p:spPr/>
        <p:txBody>
          <a:bodyPr/>
          <a:lstStyle/>
          <a:p>
            <a:r>
              <a:rPr lang="en-IN" dirty="0"/>
              <a:t>Password policy options
Self-service password management
Multi-factor authentication
Planning password policies and authentication</a:t>
            </a:r>
          </a:p>
        </p:txBody>
      </p:sp>
    </p:spTree>
    <p:extLst>
      <p:ext uri="{BB962C8B-B14F-4D97-AF65-F5344CB8AC3E}">
        <p14:creationId xmlns:p14="http://schemas.microsoft.com/office/powerpoint/2010/main" val="152901416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3264</Words>
  <Application>Microsoft Office PowerPoint</Application>
  <PresentationFormat>On-screen Show (4:3)</PresentationFormat>
  <Paragraphs>517</Paragraphs>
  <Slides>39</Slides>
  <Notes>39</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Times New Roman</vt:lpstr>
      <vt:lpstr>Courier New</vt:lpstr>
      <vt:lpstr>Arial</vt:lpstr>
      <vt:lpstr>Segoe UI</vt:lpstr>
      <vt:lpstr>Calibri</vt:lpstr>
      <vt:lpstr>Symbol</vt:lpstr>
      <vt:lpstr>Wingdings</vt:lpstr>
      <vt:lpstr>Verdana</vt:lpstr>
      <vt:lpstr>NG_MOC_Core_ModuleNew2</vt:lpstr>
      <vt:lpstr>Module 2</vt:lpstr>
      <vt:lpstr>Module Overview</vt:lpstr>
      <vt:lpstr>Lesson 1: Managing user accounts and licenses</vt:lpstr>
      <vt:lpstr>User account types</vt:lpstr>
      <vt:lpstr>Creating user accounts</vt:lpstr>
      <vt:lpstr>Managing user licenses</vt:lpstr>
      <vt:lpstr>Managing user accounts</vt:lpstr>
      <vt:lpstr>Deleting and recovering user accounts</vt:lpstr>
      <vt:lpstr>Lesson 2: Managing passwords and authentication</vt:lpstr>
      <vt:lpstr>PowerPoint Presentation</vt:lpstr>
      <vt:lpstr>Password policy options</vt:lpstr>
      <vt:lpstr>Self-service password management</vt:lpstr>
      <vt:lpstr>Multi-factor authentication</vt:lpstr>
      <vt:lpstr>Planning password policies and authentication</vt:lpstr>
      <vt:lpstr>Lab A: Managing Office 365 users and passwords</vt:lpstr>
      <vt:lpstr>Lab Scenario</vt:lpstr>
      <vt:lpstr>Lab Review</vt:lpstr>
      <vt:lpstr>Lesson 3: Managing security groups in Office 365</vt:lpstr>
      <vt:lpstr>Overview of groups in Office 365</vt:lpstr>
      <vt:lpstr>Creating and configuring groups</vt:lpstr>
      <vt:lpstr>Deleting groups</vt:lpstr>
      <vt:lpstr>Lesson 4: Managing Office 365 users and groups with Windows PowerShell</vt:lpstr>
      <vt:lpstr>Overview of managing Office 365 by using Windows PowerShell</vt:lpstr>
      <vt:lpstr>Managing users and licenses by using Windows PowerShell</vt:lpstr>
      <vt:lpstr>Managing groups by using Windows PowerShell</vt:lpstr>
      <vt:lpstr>Importing users and groups by using Windows PowerShell</vt:lpstr>
      <vt:lpstr>Managing users and groups by using Windows PowerShell scripts</vt:lpstr>
      <vt:lpstr>Configuring password policies by using Windows PowerShell</vt:lpstr>
      <vt:lpstr>Discussion: Office 365 admin center vs. Windows PowerShell</vt:lpstr>
      <vt:lpstr>Lesson 5: Configuring administrative access</vt:lpstr>
      <vt:lpstr>Office 365 administrator roles</vt:lpstr>
      <vt:lpstr>Assigning administrator roles</vt:lpstr>
      <vt:lpstr>Planning delegated administration</vt:lpstr>
      <vt:lpstr>Lab B: Managing Office 365 groups and administration</vt:lpstr>
      <vt:lpstr>Lab Scenario</vt:lpstr>
      <vt:lpstr>Lab Review</vt:lpstr>
      <vt:lpstr>Module Review and 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2016-04-15T06:07:14Z</dcterms:created>
  <dcterms:modified xsi:type="dcterms:W3CDTF">2016-04-15T06:07:43Z</dcterms:modified>
</cp:coreProperties>
</file>