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Segoe" panose="020B060402020202020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
      <p:font typeface="SimSun" panose="02010600030101010101" pitchFamily="2" charset="-122"/>
      <p:regular r:id="rId43"/>
    </p:embeddedFont>
    <p:embeddedFont>
      <p:font typeface="Segoe UI" panose="020B0502040204020203"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88" autoAdjust="0"/>
    <p:restoredTop sz="96136"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95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49879A-041F-44B7-82B6-504C2D2ACC2F}" type="datetimeFigureOut">
              <a:rPr lang="en-US" smtClean="0"/>
              <a:t>4/17/2016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75E4EC-E6F5-48BB-B1CF-460F29D534A5}" type="slidenum">
              <a:rPr lang="en-US" smtClean="0"/>
              <a:t>‹#›</a:t>
            </a:fld>
            <a:endParaRPr lang="en-US" dirty="0"/>
          </a:p>
        </p:txBody>
      </p:sp>
    </p:spTree>
    <p:extLst>
      <p:ext uri="{BB962C8B-B14F-4D97-AF65-F5344CB8AC3E}">
        <p14:creationId xmlns:p14="http://schemas.microsoft.com/office/powerpoint/2010/main" val="221769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Plan for the deployment of Microsoft Office 365 clients.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Plan for, and troubleshoot, connectivity for Office 365 clients.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connectivity for Office 365 clients.</a:t>
            </a: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 20347A_03.pptx.</a:t>
            </a:r>
          </a:p>
          <a:p>
            <a:pPr>
              <a:lnSpc>
                <a:spcPts val="1300"/>
              </a:lnSpc>
              <a:spcBef>
                <a:spcPts val="900"/>
              </a:spcBef>
              <a:spcAft>
                <a:spcPts val="300"/>
              </a:spcAft>
            </a:pPr>
            <a:r>
              <a:rPr lang="en-US" sz="1000" b="1" dirty="0">
                <a:effectLst/>
                <a:latin typeface="Arial"/>
                <a:ea typeface="Times New Roman"/>
                <a:cs typeface="Segoe UI"/>
              </a:rPr>
              <a:t>Preparation tasks</a:t>
            </a: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0875E4EC-E6F5-48BB-B1CF-460F29D534A5}"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52026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topics in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tools will you use for evaluating network connectivity for Office 365?</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Office 365 health, readiness, and connectivity checks; Microsoft Office 365 Best Practices Analyzer; and the Microsoft Office 365 Client Performance Analyzer tool.</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Autodiscover?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Autodiscover service in Office 365 provides configuration information that Outlook requires to create a client’s configuration profile. The Autodiscover service provides profile settings to Outlook 2007, Outlook 2010, Outlook 2013, Outlook 2016, and Lync and Skype for Business clients.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tools will you use to troubleshoot client connectivity with Office 365?</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will use the Microsoft Remote Connectivity Analyzer tool and the Office 365 Client Performance Analyzer tool.</a:t>
            </a:r>
          </a:p>
        </p:txBody>
      </p:sp>
      <p:sp>
        <p:nvSpPr>
          <p:cNvPr id="4" name="Slide Number Placeholder 3"/>
          <p:cNvSpPr>
            <a:spLocks noGrp="1"/>
          </p:cNvSpPr>
          <p:nvPr>
            <p:ph type="sldNum" sz="quarter" idx="10"/>
          </p:nvPr>
        </p:nvSpPr>
        <p:spPr/>
        <p:txBody>
          <a:bodyPr/>
          <a:lstStyle/>
          <a:p>
            <a:fld id="{0875E4EC-E6F5-48BB-B1CF-460F29D534A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312667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network, proxy server, and firewall considerations for configuring client connectivity.</a:t>
            </a:r>
          </a:p>
        </p:txBody>
      </p:sp>
      <p:sp>
        <p:nvSpPr>
          <p:cNvPr id="4" name="Slide Number Placeholder 3"/>
          <p:cNvSpPr>
            <a:spLocks noGrp="1"/>
          </p:cNvSpPr>
          <p:nvPr>
            <p:ph type="sldNum" sz="quarter" idx="10"/>
          </p:nvPr>
        </p:nvSpPr>
        <p:spPr/>
        <p:txBody>
          <a:bodyPr/>
          <a:lstStyle/>
          <a:p>
            <a:fld id="{0875E4EC-E6F5-48BB-B1CF-460F29D534A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2080789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bandwidth requirements for Office 365 deployments. Discuss the factors that you need to address before a deployment, including how to determine whether an organization’s network has enough capacity to handle Office 365, and if any upgrades are necessary. Remind students that this list is not exhaustive, and that they might need to consider other factors specific to their organization or environment. </a:t>
            </a:r>
          </a:p>
        </p:txBody>
      </p:sp>
      <p:sp>
        <p:nvSpPr>
          <p:cNvPr id="4" name="Slide Number Placeholder 3"/>
          <p:cNvSpPr>
            <a:spLocks noGrp="1"/>
          </p:cNvSpPr>
          <p:nvPr>
            <p:ph type="sldNum" sz="quarter" idx="10"/>
          </p:nvPr>
        </p:nvSpPr>
        <p:spPr/>
        <p:txBody>
          <a:bodyPr/>
          <a:lstStyle/>
          <a:p>
            <a:fld id="{0875E4EC-E6F5-48BB-B1CF-460F29D534A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4079452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and demonstrate each of the connectivity planning tools.</a:t>
            </a:r>
          </a:p>
        </p:txBody>
      </p:sp>
      <p:sp>
        <p:nvSpPr>
          <p:cNvPr id="4" name="Slide Number Placeholder 3"/>
          <p:cNvSpPr>
            <a:spLocks noGrp="1"/>
          </p:cNvSpPr>
          <p:nvPr>
            <p:ph type="sldNum" sz="quarter" idx="10"/>
          </p:nvPr>
        </p:nvSpPr>
        <p:spPr/>
        <p:txBody>
          <a:bodyPr/>
          <a:lstStyle/>
          <a:p>
            <a:fld id="{0875E4EC-E6F5-48BB-B1CF-460F29D534A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2192491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Autodiscover feature.</a:t>
            </a:r>
          </a:p>
        </p:txBody>
      </p:sp>
      <p:sp>
        <p:nvSpPr>
          <p:cNvPr id="4" name="Slide Number Placeholder 3"/>
          <p:cNvSpPr>
            <a:spLocks noGrp="1"/>
          </p:cNvSpPr>
          <p:nvPr>
            <p:ph type="sldNum" sz="quarter" idx="10"/>
          </p:nvPr>
        </p:nvSpPr>
        <p:spPr/>
        <p:txBody>
          <a:bodyPr/>
          <a:lstStyle/>
          <a:p>
            <a:fld id="{0875E4EC-E6F5-48BB-B1CF-460F29D534A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2245195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 </a:t>
            </a:r>
          </a:p>
          <a:p>
            <a:pPr>
              <a:lnSpc>
                <a:spcPct val="115000"/>
              </a:lnSpc>
              <a:spcAft>
                <a:spcPts val="1000"/>
              </a:spcAft>
            </a:pPr>
            <a:r>
              <a:rPr lang="en-US" sz="1000" dirty="0">
                <a:latin typeface="Arial"/>
                <a:ea typeface="Calibri"/>
                <a:cs typeface="Times New Roman"/>
              </a:rPr>
              <a:t>This slide describes how Outlook proceeds through the Autodiscover process.</a:t>
            </a:r>
          </a:p>
        </p:txBody>
      </p:sp>
      <p:sp>
        <p:nvSpPr>
          <p:cNvPr id="4" name="Slide Number Placeholder 3"/>
          <p:cNvSpPr>
            <a:spLocks noGrp="1"/>
          </p:cNvSpPr>
          <p:nvPr>
            <p:ph type="sldNum" sz="quarter" idx="10"/>
          </p:nvPr>
        </p:nvSpPr>
        <p:spPr/>
        <p:txBody>
          <a:bodyPr/>
          <a:lstStyle/>
          <a:p>
            <a:fld id="{0875E4EC-E6F5-48BB-B1CF-460F29D534A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285710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slide describes how Skype for Business clients proceed through the Autodiscover process.</a:t>
            </a:r>
          </a:p>
        </p:txBody>
      </p:sp>
      <p:sp>
        <p:nvSpPr>
          <p:cNvPr id="4" name="Slide Number Placeholder 3"/>
          <p:cNvSpPr>
            <a:spLocks noGrp="1"/>
          </p:cNvSpPr>
          <p:nvPr>
            <p:ph type="sldNum" sz="quarter" idx="10"/>
          </p:nvPr>
        </p:nvSpPr>
        <p:spPr/>
        <p:txBody>
          <a:bodyPr/>
          <a:lstStyle/>
          <a:p>
            <a:fld id="{0875E4EC-E6F5-48BB-B1CF-460F29D534A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1342661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Summarize the Domain Name System (DNS) records required for Outlook and Skype for Business.</a:t>
            </a:r>
          </a:p>
        </p:txBody>
      </p:sp>
      <p:sp>
        <p:nvSpPr>
          <p:cNvPr id="4" name="Slide Number Placeholder 3"/>
          <p:cNvSpPr>
            <a:spLocks noGrp="1"/>
          </p:cNvSpPr>
          <p:nvPr>
            <p:ph type="sldNum" sz="quarter" idx="10"/>
          </p:nvPr>
        </p:nvSpPr>
        <p:spPr/>
        <p:txBody>
          <a:bodyPr/>
          <a:lstStyle/>
          <a:p>
            <a:fld id="{0875E4EC-E6F5-48BB-B1CF-460F29D534A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1469515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Microsoft Remote Connectivity Analyzer tool, the Microsoft Connectivity Analyzer Tool, and the Microsoft Office 365 Support and Recovery Assistant tool.</a:t>
            </a:r>
          </a:p>
        </p:txBody>
      </p:sp>
      <p:sp>
        <p:nvSpPr>
          <p:cNvPr id="4" name="Slide Number Placeholder 3"/>
          <p:cNvSpPr>
            <a:spLocks noGrp="1"/>
          </p:cNvSpPr>
          <p:nvPr>
            <p:ph type="sldNum" sz="quarter" idx="10"/>
          </p:nvPr>
        </p:nvSpPr>
        <p:spPr/>
        <p:txBody>
          <a:bodyPr/>
          <a:lstStyle/>
          <a:p>
            <a:fld id="{0875E4EC-E6F5-48BB-B1CF-460F29D534A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3583656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topics in this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Outlook uses which protocols to connect to Office 365?</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Outlook can connect to Office 365 by using either MAPI over HTTP or Outlook Anywhere (RPC over HTTP).</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steps should you perform to enable MDM in Office 365?</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enable MDM in Office 365, you must perform the following steps:</a:t>
            </a:r>
          </a:p>
          <a:p>
            <a:pPr marL="342900" indent="-342900">
              <a:lnSpc>
                <a:spcPct val="115000"/>
              </a:lnSpc>
              <a:spcAft>
                <a:spcPts val="995"/>
              </a:spcAft>
              <a:buFont typeface="+mj-lt"/>
              <a:buAutoNum type="arabicPeriod"/>
              <a:tabLst>
                <a:tab pos="457200" algn="l"/>
              </a:tabLst>
            </a:pPr>
            <a:r>
              <a:rPr lang="en-US" sz="1000" dirty="0">
                <a:latin typeface="Arial"/>
                <a:ea typeface="Calibri"/>
                <a:cs typeface="Times New Roman"/>
              </a:rPr>
              <a:t>Activate MDM in Office 365. </a:t>
            </a:r>
          </a:p>
          <a:p>
            <a:pPr marL="342900" indent="-342900">
              <a:lnSpc>
                <a:spcPct val="115000"/>
              </a:lnSpc>
              <a:spcAft>
                <a:spcPts val="995"/>
              </a:spcAft>
              <a:buFont typeface="+mj-lt"/>
              <a:buAutoNum type="arabicPeriod"/>
              <a:tabLst>
                <a:tab pos="457200" algn="l"/>
              </a:tabLst>
            </a:pPr>
            <a:r>
              <a:rPr lang="en-US" sz="1000" dirty="0">
                <a:latin typeface="Arial"/>
                <a:ea typeface="Calibri"/>
                <a:cs typeface="Times New Roman"/>
              </a:rPr>
              <a:t>Set up MDM for Office 365. </a:t>
            </a:r>
          </a:p>
          <a:p>
            <a:pPr marL="342900" indent="-342900">
              <a:lnSpc>
                <a:spcPct val="115000"/>
              </a:lnSpc>
              <a:spcAft>
                <a:spcPts val="995"/>
              </a:spcAft>
              <a:buFont typeface="+mj-lt"/>
              <a:buAutoNum type="arabicPeriod"/>
              <a:tabLst>
                <a:tab pos="457200" algn="l"/>
              </a:tabLst>
            </a:pPr>
            <a:r>
              <a:rPr lang="en-US" sz="1000" dirty="0">
                <a:latin typeface="Arial"/>
                <a:ea typeface="Calibri"/>
                <a:cs typeface="Times New Roman"/>
              </a:rPr>
              <a:t>Set up device security policies. </a:t>
            </a:r>
          </a:p>
          <a:p>
            <a:pPr marL="342900" indent="-342900">
              <a:lnSpc>
                <a:spcPct val="115000"/>
              </a:lnSpc>
              <a:spcAft>
                <a:spcPts val="995"/>
              </a:spcAft>
              <a:buFont typeface="+mj-lt"/>
              <a:buAutoNum type="arabicPeriod"/>
              <a:tabLst>
                <a:tab pos="457200" algn="l"/>
              </a:tabLst>
            </a:pPr>
            <a:r>
              <a:rPr lang="en-US" sz="1000" dirty="0">
                <a:latin typeface="Arial"/>
                <a:ea typeface="Calibri"/>
                <a:cs typeface="Times New Roman"/>
              </a:rPr>
              <a:t>Enroll users. </a:t>
            </a:r>
          </a:p>
          <a:p>
            <a:pPr marL="342900" indent="-342900">
              <a:lnSpc>
                <a:spcPct val="115000"/>
              </a:lnSpc>
              <a:spcAft>
                <a:spcPts val="995"/>
              </a:spcAft>
              <a:buFont typeface="+mj-lt"/>
              <a:buAutoNum type="arabicPeriod"/>
              <a:tabLst>
                <a:tab pos="457200" algn="l"/>
              </a:tabLst>
            </a:pPr>
            <a:r>
              <a:rPr lang="en-US" sz="1000" dirty="0">
                <a:latin typeface="Arial"/>
                <a:ea typeface="Calibri"/>
                <a:cs typeface="Times New Roman"/>
              </a:rPr>
              <a:t>Manage devices.</a:t>
            </a:r>
          </a:p>
        </p:txBody>
      </p:sp>
      <p:sp>
        <p:nvSpPr>
          <p:cNvPr id="4" name="Slide Number Placeholder 3"/>
          <p:cNvSpPr>
            <a:spLocks noGrp="1"/>
          </p:cNvSpPr>
          <p:nvPr>
            <p:ph type="sldNum" sz="quarter" idx="10"/>
          </p:nvPr>
        </p:nvSpPr>
        <p:spPr/>
        <p:txBody>
          <a:bodyPr/>
          <a:lstStyle/>
          <a:p>
            <a:fld id="{0875E4EC-E6F5-48BB-B1CF-460F29D534A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3445934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this module’s lessons to students.</a:t>
            </a:r>
          </a:p>
        </p:txBody>
      </p:sp>
      <p:sp>
        <p:nvSpPr>
          <p:cNvPr id="4" name="Slide Number Placeholder 3"/>
          <p:cNvSpPr>
            <a:spLocks noGrp="1"/>
          </p:cNvSpPr>
          <p:nvPr>
            <p:ph type="sldNum" sz="quarter" idx="10"/>
          </p:nvPr>
        </p:nvSpPr>
        <p:spPr/>
        <p:txBody>
          <a:bodyPr/>
          <a:lstStyle/>
          <a:p>
            <a:fld id="{0875E4EC-E6F5-48BB-B1CF-460F29D534A5}"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1556870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configuration and network protocols that Outlook supports when connecting to Office 365.</a:t>
            </a:r>
          </a:p>
        </p:txBody>
      </p:sp>
      <p:sp>
        <p:nvSpPr>
          <p:cNvPr id="4" name="Slide Number Placeholder 3"/>
          <p:cNvSpPr>
            <a:spLocks noGrp="1"/>
          </p:cNvSpPr>
          <p:nvPr>
            <p:ph type="sldNum" sz="quarter" idx="10"/>
          </p:nvPr>
        </p:nvSpPr>
        <p:spPr/>
        <p:txBody>
          <a:bodyPr/>
          <a:lstStyle/>
          <a:p>
            <a:fld id="{0875E4EC-E6F5-48BB-B1CF-460F29D534A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708528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Many organizations might install the Skype for Business client as part of the Microsoft upgrade process, so you should explain how to configure it manually.</a:t>
            </a:r>
          </a:p>
        </p:txBody>
      </p:sp>
      <p:sp>
        <p:nvSpPr>
          <p:cNvPr id="4" name="Slide Number Placeholder 3"/>
          <p:cNvSpPr>
            <a:spLocks noGrp="1"/>
          </p:cNvSpPr>
          <p:nvPr>
            <p:ph type="sldNum" sz="quarter" idx="10"/>
          </p:nvPr>
        </p:nvSpPr>
        <p:spPr/>
        <p:txBody>
          <a:bodyPr/>
          <a:lstStyle/>
          <a:p>
            <a:fld id="{0875E4EC-E6F5-48BB-B1CF-460F29D534A5}"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3991460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Office Online features, and provide a comparison between Office Online apps and Office apps.</a:t>
            </a:r>
          </a:p>
        </p:txBody>
      </p:sp>
      <p:sp>
        <p:nvSpPr>
          <p:cNvPr id="4" name="Slide Number Placeholder 3"/>
          <p:cNvSpPr>
            <a:spLocks noGrp="1"/>
          </p:cNvSpPr>
          <p:nvPr>
            <p:ph type="sldNum" sz="quarter" idx="10"/>
          </p:nvPr>
        </p:nvSpPr>
        <p:spPr/>
        <p:txBody>
          <a:bodyPr/>
          <a:lstStyle/>
          <a:p>
            <a:fld id="{0875E4EC-E6F5-48BB-B1CF-460F29D534A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330662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OneDrive for Business client configuration.</a:t>
            </a:r>
          </a:p>
        </p:txBody>
      </p:sp>
      <p:sp>
        <p:nvSpPr>
          <p:cNvPr id="4" name="Slide Number Placeholder 3"/>
          <p:cNvSpPr>
            <a:spLocks noGrp="1"/>
          </p:cNvSpPr>
          <p:nvPr>
            <p:ph type="sldNum" sz="quarter" idx="10"/>
          </p:nvPr>
        </p:nvSpPr>
        <p:spPr/>
        <p:txBody>
          <a:bodyPr/>
          <a:lstStyle/>
          <a:p>
            <a:fld id="{0875E4EC-E6F5-48BB-B1CF-460F29D534A5}"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3435726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Office 365 mobile device management (MDM) tasks.</a:t>
            </a:r>
          </a:p>
        </p:txBody>
      </p:sp>
      <p:sp>
        <p:nvSpPr>
          <p:cNvPr id="4" name="Slide Number Placeholder 3"/>
          <p:cNvSpPr>
            <a:spLocks noGrp="1"/>
          </p:cNvSpPr>
          <p:nvPr>
            <p:ph type="sldNum" sz="quarter" idx="10"/>
          </p:nvPr>
        </p:nvSpPr>
        <p:spPr/>
        <p:txBody>
          <a:bodyPr/>
          <a:lstStyle/>
          <a:p>
            <a:fld id="{0875E4EC-E6F5-48BB-B1CF-460F29D534A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3032534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Configuring DNS records for Office 365 clients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All users in the pilot group at A. Datum are going to use the custom domain name in their email address and sign-in credentials. You want to ensure that these users can sign in and that clients are configured automatically, so you must configure the DNS records that the custom domain requires.</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The purpose of this exercise is for students to practice configuring the DNS settings that are required for Office 365 client connectivity.</a:t>
            </a:r>
          </a:p>
          <a:p>
            <a:pPr>
              <a:lnSpc>
                <a:spcPct val="115000"/>
              </a:lnSpc>
              <a:spcAft>
                <a:spcPts val="1000"/>
              </a:spcAft>
            </a:pPr>
            <a:r>
              <a:rPr lang="en-US" sz="1000" b="1" dirty="0">
                <a:solidFill>
                  <a:srgbClr val="000000"/>
                </a:solidFill>
                <a:latin typeface="Arial"/>
                <a:ea typeface="Calibri"/>
                <a:cs typeface="Times New Roman"/>
              </a:rPr>
              <a:t>Exercise 2: Running the Office 365 connectivity analyzer tools</a:t>
            </a:r>
          </a:p>
          <a:p>
            <a:pPr>
              <a:lnSpc>
                <a:spcPct val="115000"/>
              </a:lnSpc>
              <a:spcAft>
                <a:spcPts val="1000"/>
              </a:spcAft>
            </a:pPr>
            <a:r>
              <a:rPr lang="en-US" sz="1000" dirty="0">
                <a:latin typeface="Arial"/>
                <a:ea typeface="Calibri"/>
                <a:cs typeface="Times New Roman"/>
              </a:rPr>
              <a:t>Before you connect any clients to Office 365, you must ensure that the environment’s configuration is correct. To do this, you will run the Office 365 connectivity analyzer tools.</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In this exercise, students practice how to run the Microsoft Connectivity Analyzer tool and the Office 365 Client Performance Analyzer tool. It is important that students are comfortable with these tools, because they will be using them in a production environment.</a:t>
            </a:r>
          </a:p>
          <a:p>
            <a:pPr>
              <a:lnSpc>
                <a:spcPct val="115000"/>
              </a:lnSpc>
              <a:spcAft>
                <a:spcPts val="1000"/>
              </a:spcAft>
            </a:pPr>
            <a:r>
              <a:rPr lang="en-US" sz="1000" b="1" dirty="0">
                <a:latin typeface="Arial"/>
                <a:ea typeface="Calibri"/>
                <a:cs typeface="Times New Roman"/>
              </a:rPr>
              <a:t>Exercise 3: Connecting Office 2016 clients</a:t>
            </a:r>
          </a:p>
          <a:p>
            <a:pPr>
              <a:lnSpc>
                <a:spcPct val="115000"/>
              </a:lnSpc>
              <a:spcAft>
                <a:spcPts val="1000"/>
              </a:spcAft>
            </a:pPr>
            <a:r>
              <a:rPr lang="en-US" sz="1000" dirty="0">
                <a:latin typeface="Arial"/>
                <a:ea typeface="Calibri"/>
                <a:cs typeface="Times New Roman"/>
              </a:rPr>
              <a:t>The final step is to ensure that the Office 2016 clients can connect to Office 365.</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Inform students that you also can perform these steps in a production environment, to verify an organization’s Office 365 deployment.</a:t>
            </a:r>
          </a:p>
        </p:txBody>
      </p:sp>
      <p:sp>
        <p:nvSpPr>
          <p:cNvPr id="4" name="Slide Number Placeholder 3"/>
          <p:cNvSpPr>
            <a:spLocks noGrp="1"/>
          </p:cNvSpPr>
          <p:nvPr>
            <p:ph type="sldNum" sz="quarter" idx="10"/>
          </p:nvPr>
        </p:nvSpPr>
        <p:spPr/>
        <p:txBody>
          <a:bodyPr/>
          <a:lstStyle/>
          <a:p>
            <a:fld id="{0875E4EC-E6F5-48BB-B1CF-460F29D534A5}"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974207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0875E4EC-E6F5-48BB-B1CF-460F29D534A5}"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3621303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do you need to edit the DNS configuration, and add the canonical name (CNAME), service (SRV), and MX records?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add the CNAME and SRV records to configure the Autodiscover service, and then after you configure the CNAME and SRV records, Outlook and Skype for Business clients are able to connect to Exchange Online and Skype for Business Online services in Office 365. You also configure the MX record so that external email servers can locate and send email to Exchange Online in Office 365.</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verify that the Autodiscover service in Office 365 is properly configured?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Remote Connectivity Analyzer to simulate client connections. Open Outlook and Skype for Business clients, and then verify that the clients can connect to Exchange Online and Skype for Business Online services in Office 365.</a:t>
            </a:r>
          </a:p>
        </p:txBody>
      </p:sp>
      <p:sp>
        <p:nvSpPr>
          <p:cNvPr id="4" name="Slide Number Placeholder 3"/>
          <p:cNvSpPr>
            <a:spLocks noGrp="1"/>
          </p:cNvSpPr>
          <p:nvPr>
            <p:ph type="sldNum" sz="quarter" idx="10"/>
          </p:nvPr>
        </p:nvSpPr>
        <p:spPr/>
        <p:txBody>
          <a:bodyPr/>
          <a:lstStyle/>
          <a:p>
            <a:fld id="{0875E4EC-E6F5-48BB-B1CF-460F29D534A5}"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2588597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nSpc>
                <a:spcPct val="115000"/>
              </a:lnSpc>
              <a:spcBef>
                <a:spcPts val="0"/>
              </a:spcBef>
              <a:spcAft>
                <a:spcPts val="995"/>
              </a:spcAft>
              <a:buFont typeface="Symbol"/>
              <a:buNone/>
            </a:pPr>
            <a:r>
              <a:rPr lang="en-US" sz="1000" b="1" dirty="0">
                <a:solidFill>
                  <a:srgbClr val="000000"/>
                </a:solidFill>
                <a:effectLst/>
                <a:latin typeface="Arial"/>
                <a:ea typeface="Times New Roman"/>
                <a:cs typeface="Times New Roman"/>
              </a:rPr>
              <a:t>Best Practices: </a:t>
            </a:r>
          </a:p>
          <a:p>
            <a:pPr marL="0" marR="0" lvl="0" indent="0">
              <a:lnSpc>
                <a:spcPct val="115000"/>
              </a:lnSpc>
              <a:spcBef>
                <a:spcPts val="0"/>
              </a:spcBef>
              <a:spcAft>
                <a:spcPts val="995"/>
              </a:spcAft>
              <a:buFont typeface="Symbol"/>
              <a:buNone/>
            </a:pPr>
            <a:r>
              <a:rPr lang="en-US" sz="1000" dirty="0">
                <a:effectLst/>
                <a:latin typeface="Arial"/>
                <a:ea typeface="Times New Roman"/>
                <a:cs typeface="Times New Roman"/>
              </a:rPr>
              <a:t>Planning is the key to a successful Office 365 client deployment, and your planning process should include: </a:t>
            </a:r>
          </a:p>
          <a:p>
            <a:pPr marL="342900" indent="-342900">
              <a:lnSpc>
                <a:spcPct val="115000"/>
              </a:lnSpc>
              <a:spcAft>
                <a:spcPts val="995"/>
              </a:spcAft>
              <a:buFont typeface="Symbol"/>
              <a:buChar char=""/>
            </a:pPr>
            <a:r>
              <a:rPr lang="en-US" sz="1000" dirty="0">
                <a:latin typeface="Arial"/>
                <a:ea typeface="Times New Roman"/>
                <a:cs typeface="Times New Roman"/>
              </a:rPr>
              <a:t>Analyzing Office 365 clients and deciding which clients meet the organization’s business requirements.</a:t>
            </a:r>
          </a:p>
          <a:p>
            <a:pPr marL="342900" indent="-342900">
              <a:lnSpc>
                <a:spcPct val="115000"/>
              </a:lnSpc>
              <a:spcAft>
                <a:spcPts val="995"/>
              </a:spcAft>
              <a:buFont typeface="Symbol"/>
              <a:buChar char=""/>
            </a:pPr>
            <a:r>
              <a:rPr lang="en-US" sz="1000" dirty="0">
                <a:latin typeface="Arial"/>
                <a:ea typeface="Times New Roman"/>
                <a:cs typeface="Times New Roman"/>
              </a:rPr>
              <a:t>Performing a detailed review of all DNS record changes that are needed for Office 365 deployment process. Without a proper DNS configuration, there might be issues when clients connect to Office 365 services.</a:t>
            </a:r>
          </a:p>
          <a:p>
            <a:pPr marL="342900" indent="-342900">
              <a:lnSpc>
                <a:spcPct val="115000"/>
              </a:lnSpc>
              <a:spcAft>
                <a:spcPts val="995"/>
              </a:spcAft>
              <a:buFont typeface="Symbol"/>
              <a:buChar char=""/>
            </a:pPr>
            <a:r>
              <a:rPr lang="en-US" sz="1000" dirty="0">
                <a:latin typeface="Arial"/>
                <a:ea typeface="Times New Roman"/>
                <a:cs typeface="Times New Roman"/>
              </a:rPr>
              <a:t>Planning network connectivity. When you migrate your infrastructure to Office 365, all of your organization’s resources are hosted in the cloud. Therefore, you need a reliable Internet connection to support client connections to Office 365.</a:t>
            </a:r>
          </a:p>
          <a:p>
            <a:pPr marL="342900" indent="-342900">
              <a:lnSpc>
                <a:spcPct val="115000"/>
              </a:lnSpc>
              <a:spcAft>
                <a:spcPts val="995"/>
              </a:spcAft>
              <a:buFont typeface="Symbol"/>
              <a:buChar char=""/>
            </a:pPr>
            <a:r>
              <a:rPr lang="en-US" sz="1000" dirty="0">
                <a:latin typeface="Arial"/>
                <a:ea typeface="Times New Roman"/>
                <a:cs typeface="Times New Roman"/>
              </a:rPr>
              <a:t>Planning changes that you need to configure in your organization’s network infrastructure, such as firewalls and internal DNS servers that provide connectivity to Office 365. </a:t>
            </a:r>
          </a:p>
          <a:p>
            <a:pPr marL="342900" indent="-342900">
              <a:lnSpc>
                <a:spcPct val="115000"/>
              </a:lnSpc>
              <a:spcAft>
                <a:spcPts val="995"/>
              </a:spcAft>
              <a:buFont typeface="Symbol"/>
              <a:buChar char=""/>
            </a:pPr>
            <a:r>
              <a:rPr lang="en-US" sz="1000" dirty="0">
                <a:latin typeface="Arial"/>
                <a:ea typeface="Times New Roman"/>
                <a:cs typeface="Times New Roman"/>
              </a:rPr>
              <a:t>Preparing a thorough support plan for users to help them transition to Office 365 services.</a:t>
            </a:r>
          </a:p>
        </p:txBody>
      </p:sp>
      <p:sp>
        <p:nvSpPr>
          <p:cNvPr id="4" name="Slide Number Placeholder 3"/>
          <p:cNvSpPr>
            <a:spLocks noGrp="1"/>
          </p:cNvSpPr>
          <p:nvPr>
            <p:ph type="sldNum" sz="quarter" idx="10"/>
          </p:nvPr>
        </p:nvSpPr>
        <p:spPr/>
        <p:txBody>
          <a:bodyPr/>
          <a:lstStyle/>
          <a:p>
            <a:fld id="{0875E4EC-E6F5-48BB-B1CF-460F29D534A5}"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269043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lesson’s topics, and explain how this lesson provides an overview of the Office 365 clients. Most students should be aware of some of this material, so you might want to use this lesson as a review.</a:t>
            </a:r>
          </a:p>
        </p:txBody>
      </p:sp>
      <p:sp>
        <p:nvSpPr>
          <p:cNvPr id="4" name="Slide Number Placeholder 3"/>
          <p:cNvSpPr>
            <a:spLocks noGrp="1"/>
          </p:cNvSpPr>
          <p:nvPr>
            <p:ph type="sldNum" sz="quarter" idx="10"/>
          </p:nvPr>
        </p:nvSpPr>
        <p:spPr/>
        <p:txBody>
          <a:bodyPr/>
          <a:lstStyle/>
          <a:p>
            <a:fld id="{0875E4EC-E6F5-48BB-B1CF-460F29D534A5}"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1355675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List the clients that can connect to Office 365.</a:t>
            </a:r>
          </a:p>
        </p:txBody>
      </p:sp>
      <p:sp>
        <p:nvSpPr>
          <p:cNvPr id="4" name="Slide Number Placeholder 3"/>
          <p:cNvSpPr>
            <a:spLocks noGrp="1"/>
          </p:cNvSpPr>
          <p:nvPr>
            <p:ph type="sldNum" sz="quarter" idx="10"/>
          </p:nvPr>
        </p:nvSpPr>
        <p:spPr/>
        <p:txBody>
          <a:bodyPr/>
          <a:lstStyle/>
          <a:p>
            <a:fld id="{0875E4EC-E6F5-48BB-B1CF-460F29D534A5}"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4100308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some of the new features available in Office 2016.</a:t>
            </a:r>
          </a:p>
        </p:txBody>
      </p:sp>
      <p:sp>
        <p:nvSpPr>
          <p:cNvPr id="4" name="Slide Number Placeholder 3"/>
          <p:cNvSpPr>
            <a:spLocks noGrp="1"/>
          </p:cNvSpPr>
          <p:nvPr>
            <p:ph type="sldNum" sz="quarter" idx="10"/>
          </p:nvPr>
        </p:nvSpPr>
        <p:spPr/>
        <p:txBody>
          <a:bodyPr/>
          <a:lstStyle/>
          <a:p>
            <a:fld id="{0875E4EC-E6F5-48BB-B1CF-460F29D534A5}"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296596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Office Online components and features.</a:t>
            </a:r>
          </a:p>
        </p:txBody>
      </p:sp>
      <p:sp>
        <p:nvSpPr>
          <p:cNvPr id="4" name="Slide Number Placeholder 3"/>
          <p:cNvSpPr>
            <a:spLocks noGrp="1"/>
          </p:cNvSpPr>
          <p:nvPr>
            <p:ph type="sldNum" sz="quarter" idx="10"/>
          </p:nvPr>
        </p:nvSpPr>
        <p:spPr/>
        <p:txBody>
          <a:bodyPr/>
          <a:lstStyle/>
          <a:p>
            <a:fld id="{0875E4EC-E6F5-48BB-B1CF-460F29D534A5}"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354825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Summarize the mobile clients and the features that the different mobile clients include.</a:t>
            </a:r>
          </a:p>
        </p:txBody>
      </p:sp>
      <p:sp>
        <p:nvSpPr>
          <p:cNvPr id="4" name="Slide Number Placeholder 3"/>
          <p:cNvSpPr>
            <a:spLocks noGrp="1"/>
          </p:cNvSpPr>
          <p:nvPr>
            <p:ph type="sldNum" sz="quarter" idx="10"/>
          </p:nvPr>
        </p:nvSpPr>
        <p:spPr/>
        <p:txBody>
          <a:bodyPr/>
          <a:lstStyle/>
          <a:p>
            <a:fld id="{0875E4EC-E6F5-48BB-B1CF-460F29D534A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187262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features available in Office 2016 for Mac.</a:t>
            </a:r>
          </a:p>
        </p:txBody>
      </p:sp>
      <p:sp>
        <p:nvSpPr>
          <p:cNvPr id="4" name="Slide Number Placeholder 3"/>
          <p:cNvSpPr>
            <a:spLocks noGrp="1"/>
          </p:cNvSpPr>
          <p:nvPr>
            <p:ph type="sldNum" sz="quarter" idx="10"/>
          </p:nvPr>
        </p:nvSpPr>
        <p:spPr/>
        <p:txBody>
          <a:bodyPr/>
          <a:lstStyle/>
          <a:p>
            <a:fld id="{0875E4EC-E6F5-48BB-B1CF-460F29D534A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2814687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Guide the class in a discussion about the different Office 365 clients that students will use in their organizations. As you talk about the clients, mention the reasons why you would deploy each client, and the scenarios in which different users would use different clients. Some factors might include an organization’s: </a:t>
            </a:r>
          </a:p>
          <a:p>
            <a:pPr marL="800100" lvl="1" indent="-342900">
              <a:lnSpc>
                <a:spcPct val="115000"/>
              </a:lnSpc>
              <a:spcAft>
                <a:spcPts val="995"/>
              </a:spcAft>
              <a:buFont typeface="Symbol"/>
              <a:buChar char=""/>
            </a:pPr>
            <a:r>
              <a:rPr lang="en-US" sz="1000" dirty="0">
                <a:effectLst/>
                <a:latin typeface="Arial"/>
                <a:ea typeface="Times New Roman"/>
                <a:cs typeface="Times New Roman"/>
              </a:rPr>
              <a:t>Business processes </a:t>
            </a:r>
          </a:p>
          <a:p>
            <a:pPr marL="800100" lvl="1" indent="-342900">
              <a:lnSpc>
                <a:spcPct val="115000"/>
              </a:lnSpc>
              <a:spcAft>
                <a:spcPts val="995"/>
              </a:spcAft>
              <a:buFont typeface="Symbol"/>
              <a:buChar char=""/>
            </a:pPr>
            <a:r>
              <a:rPr lang="en-US" sz="1000" dirty="0">
                <a:effectLst/>
                <a:latin typeface="Arial"/>
                <a:ea typeface="Times New Roman"/>
                <a:cs typeface="Times New Roman"/>
              </a:rPr>
              <a:t>Use of different types of devices </a:t>
            </a:r>
          </a:p>
          <a:p>
            <a:pPr marL="800100" lvl="1" indent="-342900">
              <a:lnSpc>
                <a:spcPct val="115000"/>
              </a:lnSpc>
              <a:spcAft>
                <a:spcPts val="995"/>
              </a:spcAft>
              <a:buFont typeface="Symbol"/>
              <a:buChar char=""/>
            </a:pPr>
            <a:r>
              <a:rPr lang="en-US" sz="1000" dirty="0">
                <a:effectLst/>
                <a:latin typeface="Arial"/>
                <a:ea typeface="Times New Roman"/>
                <a:cs typeface="Times New Roman"/>
              </a:rPr>
              <a:t>Number of mobile workers </a:t>
            </a:r>
          </a:p>
          <a:p>
            <a:pPr marL="800100" lvl="1" indent="-342900">
              <a:lnSpc>
                <a:spcPct val="115000"/>
              </a:lnSpc>
              <a:spcAft>
                <a:spcPts val="995"/>
              </a:spcAft>
              <a:buFont typeface="Symbol"/>
              <a:buChar char=""/>
            </a:pPr>
            <a:r>
              <a:rPr lang="en-US" sz="1000" dirty="0">
                <a:effectLst/>
                <a:latin typeface="Arial"/>
                <a:ea typeface="Times New Roman"/>
                <a:cs typeface="Times New Roman"/>
              </a:rPr>
              <a:t>Security and compliance policies </a:t>
            </a:r>
          </a:p>
          <a:p>
            <a:pPr>
              <a:lnSpc>
                <a:spcPct val="115000"/>
              </a:lnSpc>
              <a:spcAft>
                <a:spcPts val="1000"/>
              </a:spcAft>
            </a:pPr>
            <a:r>
              <a:rPr lang="en-US" sz="1000" dirty="0">
                <a:latin typeface="Arial"/>
                <a:ea typeface="Calibri"/>
                <a:cs typeface="Times New Roman"/>
              </a:rPr>
              <a:t>Mention that the next lesson, “Planning connectivity for Office 365 clients,” explains the considerations that pertain to system requirements.</a:t>
            </a:r>
          </a:p>
        </p:txBody>
      </p:sp>
      <p:sp>
        <p:nvSpPr>
          <p:cNvPr id="4" name="Slide Number Placeholder 3"/>
          <p:cNvSpPr>
            <a:spLocks noGrp="1"/>
          </p:cNvSpPr>
          <p:nvPr>
            <p:ph type="sldNum" sz="quarter" idx="10"/>
          </p:nvPr>
        </p:nvSpPr>
        <p:spPr/>
        <p:txBody>
          <a:bodyPr/>
          <a:lstStyle/>
          <a:p>
            <a:fld id="{0875E4EC-E6F5-48BB-B1CF-460F29D534A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Configuring client connectivity to Microsoft Office 365</a:t>
            </a:r>
          </a:p>
        </p:txBody>
      </p:sp>
    </p:spTree>
    <p:extLst>
      <p:ext uri="{BB962C8B-B14F-4D97-AF65-F5344CB8AC3E}">
        <p14:creationId xmlns:p14="http://schemas.microsoft.com/office/powerpoint/2010/main" val="41113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991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3</a:t>
            </a:r>
          </a:p>
        </p:txBody>
      </p:sp>
      <p:sp>
        <p:nvSpPr>
          <p:cNvPr id="3" name="Subtitle 2"/>
          <p:cNvSpPr>
            <a:spLocks noGrp="1"/>
          </p:cNvSpPr>
          <p:nvPr>
            <p:ph type="subTitle" sz="quarter" idx="1"/>
          </p:nvPr>
        </p:nvSpPr>
        <p:spPr/>
        <p:txBody>
          <a:bodyPr/>
          <a:lstStyle/>
          <a:p>
            <a:r>
              <a:rPr lang="en-US" dirty="0"/>
              <a:t>Configuring client connectivity to Microsoft Office 365
</a:t>
            </a:r>
          </a:p>
        </p:txBody>
      </p:sp>
    </p:spTree>
    <p:extLst>
      <p:ext uri="{BB962C8B-B14F-4D97-AF65-F5344CB8AC3E}">
        <p14:creationId xmlns:p14="http://schemas.microsoft.com/office/powerpoint/2010/main" val="230248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8fc2377-3920-4f81-b12f-6f4e3162c4e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Lesson 2: Planning connectivity for Office 365 clients</a:t>
            </a:r>
          </a:p>
        </p:txBody>
      </p:sp>
      <p:sp>
        <p:nvSpPr>
          <p:cNvPr id="3" name="Text Placeholder 2"/>
          <p:cNvSpPr>
            <a:spLocks noGrp="1"/>
          </p:cNvSpPr>
          <p:nvPr>
            <p:ph type="body" idx="1"/>
          </p:nvPr>
        </p:nvSpPr>
        <p:spPr/>
        <p:txBody>
          <a:bodyPr/>
          <a:lstStyle/>
          <a:p>
            <a:r>
              <a:rPr lang="en-US" dirty="0"/>
              <a:t>Requirements for network infrastructure
Requirements for network bandwidth
Tools for evaluating network connectivity
What is Autodiscover?
How Outlook and Skype for Business use Autodiscover
DNS records required for Autodiscover
Troubleshooting client connectivity</a:t>
            </a:r>
          </a:p>
        </p:txBody>
      </p:sp>
    </p:spTree>
    <p:extLst>
      <p:ext uri="{BB962C8B-B14F-4D97-AF65-F5344CB8AC3E}">
        <p14:creationId xmlns:p14="http://schemas.microsoft.com/office/powerpoint/2010/main" val="217116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4dcfbc9-1abd-4ff4-8a2e-2a5af047e8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network infrastructure</a:t>
            </a:r>
          </a:p>
        </p:txBody>
      </p:sp>
      <p:sp>
        <p:nvSpPr>
          <p:cNvPr id="4" name="Content Placeholder 2"/>
          <p:cNvSpPr>
            <a:spLocks noGrp="1"/>
          </p:cNvSpPr>
          <p:nvPr/>
        </p:nvSpPr>
        <p:spPr bwMode="auto">
          <a:xfrm>
            <a:off x="458788" y="914400"/>
            <a:ext cx="8119156" cy="55856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200" dirty="0"/>
              <a:t>Ports and protocols:</a:t>
            </a:r>
          </a:p>
          <a:p>
            <a:pPr lvl="1"/>
            <a:r>
              <a:rPr lang="en-GB" sz="2200" dirty="0"/>
              <a:t>Ensure correct ports are open</a:t>
            </a:r>
          </a:p>
          <a:p>
            <a:pPr lvl="1"/>
            <a:r>
              <a:rPr lang="en-GB" sz="2200" dirty="0"/>
              <a:t>Check for network traffic</a:t>
            </a:r>
          </a:p>
          <a:p>
            <a:r>
              <a:rPr lang="en-GB" sz="2200" dirty="0"/>
              <a:t>Third-party caching and filtering rules:</a:t>
            </a:r>
          </a:p>
          <a:p>
            <a:pPr lvl="1"/>
            <a:r>
              <a:rPr lang="en-GB" sz="2200" dirty="0"/>
              <a:t>Office 365 uses third-party caching for non-SSL traffic</a:t>
            </a:r>
          </a:p>
          <a:p>
            <a:pPr lvl="1"/>
            <a:r>
              <a:rPr lang="en-GB" sz="2200" dirty="0"/>
              <a:t>IP-based filtering on these caches is not possible or supported</a:t>
            </a:r>
          </a:p>
          <a:p>
            <a:pPr lvl="1"/>
            <a:r>
              <a:rPr lang="en-GB" sz="2200" dirty="0"/>
              <a:t>Allow following hostnames for non-SSL traffic:</a:t>
            </a:r>
          </a:p>
          <a:p>
            <a:pPr lvl="2"/>
            <a:r>
              <a:rPr lang="en-US" sz="2400" dirty="0"/>
              <a:t>r3.res.outlook.com </a:t>
            </a:r>
          </a:p>
          <a:p>
            <a:pPr lvl="2"/>
            <a:r>
              <a:rPr lang="en-US" sz="2400" dirty="0"/>
              <a:t>r4.res.outlook.com </a:t>
            </a:r>
          </a:p>
          <a:p>
            <a:pPr lvl="2"/>
            <a:r>
              <a:rPr lang="en-US" sz="2400" dirty="0"/>
              <a:t>prod.msocdn.com</a:t>
            </a:r>
          </a:p>
          <a:p>
            <a:r>
              <a:rPr lang="en-GB" sz="2200" dirty="0"/>
              <a:t>IPv6-capable devices:</a:t>
            </a:r>
          </a:p>
          <a:p>
            <a:pPr lvl="1"/>
            <a:r>
              <a:rPr lang="en-GB" sz="2200" dirty="0"/>
              <a:t>Check for end-to-end IPv6 support</a:t>
            </a:r>
          </a:p>
          <a:p>
            <a:pPr lvl="1"/>
            <a:r>
              <a:rPr lang="en-GB" sz="2200" dirty="0"/>
              <a:t>Check for hardware emulation at the perimeter</a:t>
            </a:r>
          </a:p>
          <a:p>
            <a:endParaRPr lang="en-US" dirty="0"/>
          </a:p>
        </p:txBody>
      </p:sp>
    </p:spTree>
    <p:extLst>
      <p:ext uri="{BB962C8B-B14F-4D97-AF65-F5344CB8AC3E}">
        <p14:creationId xmlns:p14="http://schemas.microsoft.com/office/powerpoint/2010/main" val="265410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c9a596a-07e6-4ce4-9892-f9a5384ffd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network bandwidth</a:t>
            </a:r>
          </a:p>
        </p:txBody>
      </p:sp>
      <p:sp>
        <p:nvSpPr>
          <p:cNvPr id="4" name="Content Placeholder 2"/>
          <p:cNvSpPr>
            <a:spLocks noGrp="1"/>
          </p:cNvSpPr>
          <p:nvPr/>
        </p:nvSpPr>
        <p:spPr bwMode="auto">
          <a:xfrm>
            <a:off x="458788" y="1021215"/>
            <a:ext cx="8119156" cy="65770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Aft>
                <a:spcPts val="600"/>
              </a:spcAft>
              <a:buNone/>
            </a:pPr>
            <a:r>
              <a:rPr lang="en-GB" sz="2400" dirty="0"/>
              <a:t>Network bandwidth requirements for Office 365 deployment depend on multiple parameters:</a:t>
            </a:r>
          </a:p>
          <a:p>
            <a:pPr>
              <a:spcAft>
                <a:spcPts val="600"/>
              </a:spcAft>
            </a:pPr>
            <a:r>
              <a:rPr lang="en-GB" sz="2400" dirty="0"/>
              <a:t>The subscribed Office 365 services</a:t>
            </a:r>
          </a:p>
          <a:p>
            <a:pPr>
              <a:spcAft>
                <a:spcPts val="600"/>
              </a:spcAft>
            </a:pPr>
            <a:r>
              <a:rPr lang="en-GB" sz="2400" dirty="0"/>
              <a:t>The number of client computers that are in use</a:t>
            </a:r>
          </a:p>
          <a:p>
            <a:pPr>
              <a:spcAft>
                <a:spcPts val="600"/>
              </a:spcAft>
            </a:pPr>
            <a:r>
              <a:rPr lang="en-GB" sz="2400" dirty="0"/>
              <a:t>The client computer tasks</a:t>
            </a:r>
          </a:p>
          <a:p>
            <a:pPr>
              <a:spcAft>
                <a:spcPts val="600"/>
              </a:spcAft>
            </a:pPr>
            <a:r>
              <a:rPr lang="en-GB" sz="2400" dirty="0"/>
              <a:t>The Internet browser performance</a:t>
            </a:r>
          </a:p>
          <a:p>
            <a:pPr>
              <a:spcAft>
                <a:spcPts val="600"/>
              </a:spcAft>
            </a:pPr>
            <a:r>
              <a:rPr lang="en-GB" sz="2400" dirty="0"/>
              <a:t>The network segment and connection capacity</a:t>
            </a:r>
          </a:p>
          <a:p>
            <a:pPr>
              <a:spcAft>
                <a:spcPts val="600"/>
              </a:spcAft>
            </a:pPr>
            <a:r>
              <a:rPr lang="en-GB" sz="2400" dirty="0"/>
              <a:t>The network topology and hardware capacity</a:t>
            </a:r>
          </a:p>
          <a:p>
            <a:pPr>
              <a:spcAft>
                <a:spcPts val="600"/>
              </a:spcAft>
            </a:pPr>
            <a:r>
              <a:rPr lang="en-GB" sz="2400" dirty="0"/>
              <a:t>The number of simultaneous mailbox migrations</a:t>
            </a:r>
          </a:p>
          <a:p>
            <a:pPr>
              <a:spcAft>
                <a:spcPts val="600"/>
              </a:spcAft>
            </a:pPr>
            <a:r>
              <a:rPr lang="en-GB" sz="2400" dirty="0"/>
              <a:t>Office 365 ProPlus installation and desktop setup</a:t>
            </a:r>
          </a:p>
          <a:p>
            <a:pPr>
              <a:spcAft>
                <a:spcPts val="600"/>
              </a:spcAft>
            </a:pPr>
            <a:r>
              <a:rPr lang="en-GB" sz="2400" dirty="0"/>
              <a:t>Network Address Translation limitations</a:t>
            </a:r>
          </a:p>
          <a:p>
            <a:endParaRPr lang="en-US" dirty="0"/>
          </a:p>
        </p:txBody>
      </p:sp>
    </p:spTree>
    <p:extLst>
      <p:ext uri="{BB962C8B-B14F-4D97-AF65-F5344CB8AC3E}">
        <p14:creationId xmlns:p14="http://schemas.microsoft.com/office/powerpoint/2010/main" val="198345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0398320-3134-448e-a0b3-a1001a7eef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evaluating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Tools for evaluating network connectivity include:</a:t>
            </a:r>
          </a:p>
          <a:p>
            <a:r>
              <a:rPr lang="en-US" dirty="0"/>
              <a:t>Office 365 health, readiness and connectivity checks</a:t>
            </a:r>
          </a:p>
          <a:p>
            <a:r>
              <a:rPr lang="en-US" dirty="0"/>
              <a:t>Office 365 Best Practices Analyzer</a:t>
            </a:r>
          </a:p>
          <a:p>
            <a:r>
              <a:rPr lang="en-US" dirty="0"/>
              <a:t>Office 365 Client Performance Analyzer</a:t>
            </a:r>
          </a:p>
          <a:p>
            <a:endParaRPr lang="en-US" dirty="0"/>
          </a:p>
        </p:txBody>
      </p:sp>
    </p:spTree>
    <p:extLst>
      <p:ext uri="{BB962C8B-B14F-4D97-AF65-F5344CB8AC3E}">
        <p14:creationId xmlns:p14="http://schemas.microsoft.com/office/powerpoint/2010/main" val="400947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38c8d38-3ed7-40ec-9004-8028c0004c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Autodiscover?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Autodiscover provides information that you can use to configure Outlook 2007 </a:t>
            </a:r>
            <a:r>
              <a:rPr lang="bs-Latn-BA" dirty="0"/>
              <a:t>and </a:t>
            </a:r>
            <a:r>
              <a:rPr lang="en-US" dirty="0"/>
              <a:t>newer</a:t>
            </a:r>
            <a:r>
              <a:rPr lang="bs-Latn-BA" dirty="0"/>
              <a:t> </a:t>
            </a:r>
            <a:r>
              <a:rPr lang="en-US" dirty="0"/>
              <a:t>client profiles</a:t>
            </a:r>
          </a:p>
          <a:p>
            <a:endParaRPr lang="en-US" dirty="0"/>
          </a:p>
          <a:p>
            <a:r>
              <a:rPr lang="en-US" dirty="0"/>
              <a:t>Use the Test E-mail AutoConfiguration feature in Outlook to test if Autodiscover is working correctly</a:t>
            </a:r>
          </a:p>
          <a:p>
            <a:endParaRPr lang="en-US" dirty="0"/>
          </a:p>
          <a:p>
            <a:r>
              <a:rPr lang="en-US" dirty="0"/>
              <a:t>Use the Microsoft Remote Connectivity Analyzer Tool for testing the Autodiscover functionality</a:t>
            </a:r>
          </a:p>
        </p:txBody>
      </p:sp>
    </p:spTree>
    <p:extLst>
      <p:ext uri="{BB962C8B-B14F-4D97-AF65-F5344CB8AC3E}">
        <p14:creationId xmlns:p14="http://schemas.microsoft.com/office/powerpoint/2010/main" val="270227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58d0b43-e9fb-4f6f-8ce3-f38cdc6cf66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How Outlook and Skype for Business use Autodiscover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IN" dirty="0"/>
              <a:t>The </a:t>
            </a:r>
            <a:r>
              <a:rPr lang="bs-Latn-BA" dirty="0"/>
              <a:t>Autodiscover process</a:t>
            </a:r>
            <a:r>
              <a:rPr lang="en-US" dirty="0"/>
              <a:t> in an Outlook client is as follows</a:t>
            </a:r>
            <a:r>
              <a:rPr lang="bs-Latn-BA" dirty="0"/>
              <a:t>:</a:t>
            </a:r>
            <a:endParaRPr lang="en-US" dirty="0"/>
          </a:p>
          <a:p>
            <a:pPr marL="514350" indent="-514350">
              <a:buFont typeface="+mj-lt"/>
              <a:buAutoNum type="arabicPeriod"/>
            </a:pPr>
            <a:r>
              <a:rPr lang="en-US" sz="2400" dirty="0"/>
              <a:t>An Outlook user enters their email address and password</a:t>
            </a:r>
            <a:endParaRPr lang="bs-Latn-BA" sz="2400" dirty="0"/>
          </a:p>
          <a:p>
            <a:pPr marL="514350" indent="-514350">
              <a:buFont typeface="+mj-lt"/>
              <a:buAutoNum type="arabicPeriod"/>
            </a:pPr>
            <a:r>
              <a:rPr lang="bs-Latn-BA" sz="2400" dirty="0"/>
              <a:t>Based on </a:t>
            </a:r>
            <a:r>
              <a:rPr lang="en-US" sz="2400" dirty="0"/>
              <a:t>the email address </a:t>
            </a:r>
            <a:r>
              <a:rPr lang="bs-Latn-BA" sz="2400" dirty="0"/>
              <a:t>information</a:t>
            </a:r>
            <a:r>
              <a:rPr lang="en-US" sz="2400" dirty="0"/>
              <a:t> and Autodiscover record on the Internet-located DNS, the </a:t>
            </a:r>
            <a:r>
              <a:rPr lang="bs-Latn-BA" sz="2400" dirty="0"/>
              <a:t>client locates the Autodiscover service </a:t>
            </a:r>
            <a:r>
              <a:rPr lang="en-US" sz="2400" dirty="0"/>
              <a:t>i</a:t>
            </a:r>
            <a:r>
              <a:rPr lang="bs-Latn-BA" sz="2400" dirty="0"/>
              <a:t>n </a:t>
            </a:r>
            <a:r>
              <a:rPr lang="en-US" sz="2400" dirty="0"/>
              <a:t>Office 365</a:t>
            </a:r>
          </a:p>
          <a:p>
            <a:pPr marL="514350" indent="-514350">
              <a:buFont typeface="+mj-lt"/>
              <a:buAutoNum type="arabicPeriod"/>
            </a:pPr>
            <a:r>
              <a:rPr lang="en-IN" sz="2400" dirty="0"/>
              <a:t>The c</a:t>
            </a:r>
            <a:r>
              <a:rPr lang="bs-Latn-BA" sz="2400" dirty="0"/>
              <a:t>lient provides </a:t>
            </a:r>
            <a:r>
              <a:rPr lang="en-US" sz="2400" dirty="0"/>
              <a:t>its</a:t>
            </a:r>
            <a:r>
              <a:rPr lang="bs-Latn-BA" sz="2400" dirty="0"/>
              <a:t> SMTP address to </a:t>
            </a:r>
            <a:r>
              <a:rPr lang="en-US" sz="2400" dirty="0"/>
              <a:t>the </a:t>
            </a:r>
            <a:r>
              <a:rPr lang="bs-Latn-BA" sz="2400" dirty="0"/>
              <a:t>Autodiscover service </a:t>
            </a:r>
            <a:r>
              <a:rPr lang="en-US" sz="2400" dirty="0"/>
              <a:t>in Office 365 </a:t>
            </a:r>
            <a:r>
              <a:rPr lang="bs-Latn-BA" sz="2400" dirty="0"/>
              <a:t>and asks for appropriate </a:t>
            </a:r>
            <a:r>
              <a:rPr lang="en-US" sz="2400" dirty="0"/>
              <a:t>XML </a:t>
            </a:r>
            <a:r>
              <a:rPr lang="bs-Latn-BA" sz="2400" dirty="0"/>
              <a:t>configuration information</a:t>
            </a:r>
            <a:endParaRPr lang="en-US" sz="2400" dirty="0"/>
          </a:p>
          <a:p>
            <a:pPr marL="514350" indent="-514350">
              <a:buFont typeface="+mj-lt"/>
              <a:buAutoNum type="arabicPeriod"/>
            </a:pPr>
            <a:r>
              <a:rPr lang="en-US" sz="2400" dirty="0"/>
              <a:t>Outlook downloads the required XML configuration information from the Autodiscover service </a:t>
            </a:r>
            <a:endParaRPr lang="bs-Latn-BA" sz="2400" dirty="0"/>
          </a:p>
          <a:p>
            <a:pPr marL="514350" indent="-514350">
              <a:buFont typeface="+mj-lt"/>
              <a:buAutoNum type="arabicPeriod"/>
            </a:pPr>
            <a:r>
              <a:rPr lang="bs-Latn-BA" sz="2400" dirty="0"/>
              <a:t>Outlook connects to </a:t>
            </a:r>
            <a:r>
              <a:rPr lang="en-US" sz="2400" dirty="0"/>
              <a:t>Exchange Online in Office 365</a:t>
            </a:r>
          </a:p>
          <a:p>
            <a:endParaRPr lang="en-US" dirty="0"/>
          </a:p>
        </p:txBody>
      </p:sp>
    </p:spTree>
    <p:extLst>
      <p:ext uri="{BB962C8B-B14F-4D97-AF65-F5344CB8AC3E}">
        <p14:creationId xmlns:p14="http://schemas.microsoft.com/office/powerpoint/2010/main" val="336266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f3855a0-7ca5-4a58-9adc-3f7afc3811c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How Outlook and Skype for Business use Autodiscover</a:t>
            </a:r>
          </a:p>
        </p:txBody>
      </p:sp>
      <p:sp>
        <p:nvSpPr>
          <p:cNvPr id="4" name="Content Placeholder 2"/>
          <p:cNvSpPr>
            <a:spLocks noGrp="1"/>
          </p:cNvSpPr>
          <p:nvPr/>
        </p:nvSpPr>
        <p:spPr bwMode="auto">
          <a:xfrm>
            <a:off x="458788" y="1021214"/>
            <a:ext cx="8119156" cy="5684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IN" dirty="0"/>
              <a:t>The </a:t>
            </a:r>
            <a:r>
              <a:rPr lang="bs-Latn-BA" dirty="0"/>
              <a:t>Autodiscover process</a:t>
            </a:r>
            <a:r>
              <a:rPr lang="en-US" dirty="0"/>
              <a:t> in a Skype for Business client is as follows</a:t>
            </a:r>
            <a:r>
              <a:rPr lang="bs-Latn-BA" dirty="0"/>
              <a:t>:</a:t>
            </a:r>
            <a:endParaRPr lang="en-US" dirty="0"/>
          </a:p>
          <a:p>
            <a:pPr marL="514350" indent="-514350">
              <a:buFont typeface="+mj-lt"/>
              <a:buAutoNum type="arabicPeriod"/>
            </a:pPr>
            <a:r>
              <a:rPr lang="en-US" sz="2400" dirty="0"/>
              <a:t>A Skype for Business client user enters their email address and password</a:t>
            </a:r>
            <a:endParaRPr lang="bs-Latn-BA" sz="2400" dirty="0"/>
          </a:p>
          <a:p>
            <a:pPr marL="514350" indent="-514350">
              <a:buFont typeface="+mj-lt"/>
              <a:buAutoNum type="arabicPeriod"/>
            </a:pPr>
            <a:r>
              <a:rPr lang="bs-Latn-BA" sz="2400" dirty="0"/>
              <a:t>Based on </a:t>
            </a:r>
            <a:r>
              <a:rPr lang="en-US" sz="2400" dirty="0"/>
              <a:t>the email address </a:t>
            </a:r>
            <a:r>
              <a:rPr lang="bs-Latn-BA" sz="2400" dirty="0"/>
              <a:t>information</a:t>
            </a:r>
            <a:r>
              <a:rPr lang="en-US" sz="2400" dirty="0"/>
              <a:t> and Autodiscover record on the Internet-located DNS, the </a:t>
            </a:r>
            <a:r>
              <a:rPr lang="bs-Latn-BA" sz="2400" dirty="0"/>
              <a:t>client locates the Autodiscover service </a:t>
            </a:r>
            <a:r>
              <a:rPr lang="en-US" sz="2400" dirty="0" err="1"/>
              <a:t>i</a:t>
            </a:r>
            <a:r>
              <a:rPr lang="bs-Latn-BA" sz="2400" dirty="0"/>
              <a:t>n </a:t>
            </a:r>
            <a:r>
              <a:rPr lang="en-US" sz="2400" dirty="0"/>
              <a:t>Office 365</a:t>
            </a:r>
          </a:p>
          <a:p>
            <a:pPr marL="514350" indent="-514350">
              <a:buFont typeface="+mj-lt"/>
              <a:buAutoNum type="arabicPeriod"/>
            </a:pPr>
            <a:r>
              <a:rPr lang="en-IN" sz="2400" dirty="0"/>
              <a:t>The c</a:t>
            </a:r>
            <a:r>
              <a:rPr lang="bs-Latn-BA" sz="2400" dirty="0"/>
              <a:t>lient provides </a:t>
            </a:r>
            <a:r>
              <a:rPr lang="en-US" sz="2400" dirty="0"/>
              <a:t>its</a:t>
            </a:r>
            <a:r>
              <a:rPr lang="bs-Latn-BA" sz="2400" dirty="0"/>
              <a:t> SMTP address to </a:t>
            </a:r>
            <a:r>
              <a:rPr lang="en-US" sz="2400" dirty="0"/>
              <a:t>the </a:t>
            </a:r>
            <a:r>
              <a:rPr lang="bs-Latn-BA" sz="2400" dirty="0"/>
              <a:t>Autodiscover service </a:t>
            </a:r>
            <a:r>
              <a:rPr lang="en-US" sz="2400" dirty="0"/>
              <a:t>in Office 365 </a:t>
            </a:r>
            <a:r>
              <a:rPr lang="bs-Latn-BA" sz="2400" dirty="0"/>
              <a:t>and asks for appropriate configuration information</a:t>
            </a:r>
            <a:endParaRPr lang="en-US" sz="2400" dirty="0"/>
          </a:p>
          <a:p>
            <a:pPr marL="514350" indent="-514350">
              <a:buFont typeface="+mj-lt"/>
              <a:buAutoNum type="arabicPeriod"/>
            </a:pPr>
            <a:r>
              <a:rPr lang="en-US" sz="2400" dirty="0"/>
              <a:t>The Skype for Business client downloads the required configuration information from the Autodiscover service </a:t>
            </a:r>
            <a:endParaRPr lang="bs-Latn-BA" sz="2400" dirty="0"/>
          </a:p>
          <a:p>
            <a:pPr marL="514350" indent="-514350">
              <a:buFont typeface="+mj-lt"/>
              <a:buAutoNum type="arabicPeriod"/>
            </a:pPr>
            <a:r>
              <a:rPr lang="en-US" sz="2400" dirty="0"/>
              <a:t>The Skype for Business client </a:t>
            </a:r>
            <a:r>
              <a:rPr lang="bs-Latn-BA" sz="2400" dirty="0"/>
              <a:t>connects to </a:t>
            </a:r>
            <a:r>
              <a:rPr lang="en-US" sz="2400" dirty="0"/>
              <a:t>Skype for Business Online in Office 365</a:t>
            </a:r>
          </a:p>
          <a:p>
            <a:endParaRPr lang="en-US" dirty="0"/>
          </a:p>
        </p:txBody>
      </p:sp>
    </p:spTree>
    <p:extLst>
      <p:ext uri="{BB962C8B-B14F-4D97-AF65-F5344CB8AC3E}">
        <p14:creationId xmlns:p14="http://schemas.microsoft.com/office/powerpoint/2010/main" val="898406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d969ff77-4b01-47a4-a138-222a86bd9e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records required for Autodiscover</a:t>
            </a:r>
          </a:p>
        </p:txBody>
      </p:sp>
      <p:graphicFrame>
        <p:nvGraphicFramePr>
          <p:cNvPr id="4" name="Content Placeholder 1"/>
          <p:cNvGraphicFramePr>
            <a:graphicFrameLocks/>
          </p:cNvGraphicFramePr>
          <p:nvPr>
            <p:extLst>
              <p:ext uri="{D42A27DB-BD31-4B8C-83A1-F6EECF244321}">
                <p14:modId xmlns:p14="http://schemas.microsoft.com/office/powerpoint/2010/main" val="3358555200"/>
              </p:ext>
            </p:extLst>
          </p:nvPr>
        </p:nvGraphicFramePr>
        <p:xfrm>
          <a:off x="424596" y="1250339"/>
          <a:ext cx="8118476" cy="2473960"/>
        </p:xfrm>
        <a:graphic>
          <a:graphicData uri="http://schemas.openxmlformats.org/drawingml/2006/table">
            <a:tbl>
              <a:tblPr firstRow="1" bandRow="1">
                <a:tableStyleId>{93296810-A885-4BE3-A3E7-6D5BEEA58F35}</a:tableStyleId>
              </a:tblPr>
              <a:tblGrid>
                <a:gridCol w="3677783">
                  <a:extLst>
                    <a:ext uri="{9D8B030D-6E8A-4147-A177-3AD203B41FA5}">
                      <a16:colId xmlns:a16="http://schemas.microsoft.com/office/drawing/2014/main" val="20000"/>
                    </a:ext>
                  </a:extLst>
                </a:gridCol>
                <a:gridCol w="4440693">
                  <a:extLst>
                    <a:ext uri="{9D8B030D-6E8A-4147-A177-3AD203B41FA5}">
                      <a16:colId xmlns:a16="http://schemas.microsoft.com/office/drawing/2014/main" val="20001"/>
                    </a:ext>
                  </a:extLst>
                </a:gridCol>
              </a:tblGrid>
              <a:tr h="370840">
                <a:tc>
                  <a:txBody>
                    <a:bodyPr/>
                    <a:lstStyle/>
                    <a:p>
                      <a:pPr marL="0" marR="0">
                        <a:lnSpc>
                          <a:spcPct val="115000"/>
                        </a:lnSpc>
                        <a:spcBef>
                          <a:spcPts val="0"/>
                        </a:spcBef>
                        <a:spcAft>
                          <a:spcPts val="0"/>
                        </a:spcAft>
                      </a:pPr>
                      <a:r>
                        <a:rPr lang="en-US" sz="1800" dirty="0">
                          <a:effectLst/>
                          <a:latin typeface="Segoe"/>
                          <a:ea typeface="SimSun"/>
                          <a:cs typeface="Mangal"/>
                        </a:rPr>
                        <a:t>DNS record</a:t>
                      </a:r>
                    </a:p>
                  </a:txBody>
                  <a:tcPr marL="9525" marR="9525" marT="9525" marB="9525" anchor="ctr">
                    <a:solidFill>
                      <a:srgbClr val="0070C0"/>
                    </a:solidFill>
                  </a:tcPr>
                </a:tc>
                <a:tc>
                  <a:txBody>
                    <a:bodyPr/>
                    <a:lstStyle/>
                    <a:p>
                      <a:r>
                        <a:rPr lang="en-US" dirty="0">
                          <a:latin typeface="Segoe" panose="020B0502040504020203" pitchFamily="34" charset="0"/>
                        </a:rPr>
                        <a:t>Value</a:t>
                      </a:r>
                    </a:p>
                  </a:txBody>
                  <a:tcPr>
                    <a:solidFill>
                      <a:srgbClr val="0070C0"/>
                    </a:solidFill>
                  </a:tcP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1800" dirty="0">
                          <a:effectLst/>
                          <a:latin typeface="Segoe"/>
                          <a:ea typeface="SimSun"/>
                          <a:cs typeface="Mangal"/>
                        </a:rPr>
                        <a:t>CNAME (Exchange Online)</a:t>
                      </a:r>
                    </a:p>
                  </a:txBody>
                  <a:tcPr marL="9525" marR="9525" marT="9525" marB="9525" anchor="ctr"/>
                </a:tc>
                <a:tc>
                  <a:txBody>
                    <a:bodyPr/>
                    <a:lstStyle/>
                    <a:p>
                      <a:r>
                        <a:rPr lang="en-US" b="1" dirty="0">
                          <a:effectLst/>
                        </a:rPr>
                        <a:t>Alias:</a:t>
                      </a:r>
                      <a:r>
                        <a:rPr lang="en-US" dirty="0">
                          <a:effectLst/>
                        </a:rPr>
                        <a:t> Autodiscover</a:t>
                      </a:r>
                    </a:p>
                    <a:p>
                      <a:r>
                        <a:rPr lang="en-US" b="1" dirty="0">
                          <a:effectLst/>
                        </a:rPr>
                        <a:t>Target:</a:t>
                      </a:r>
                      <a:r>
                        <a:rPr lang="en-US" dirty="0">
                          <a:effectLst/>
                        </a:rPr>
                        <a:t> autodiscover.outlook.com</a:t>
                      </a:r>
                    </a:p>
                    <a:p>
                      <a:endParaRPr lang="en-US" dirty="0"/>
                    </a:p>
                  </a:txBody>
                  <a:tcPr/>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1800" dirty="0">
                          <a:effectLst/>
                          <a:latin typeface="Segoe"/>
                          <a:ea typeface="SimSun"/>
                          <a:cs typeface="Mangal"/>
                        </a:rPr>
                        <a:t>CNAME (Exchange Federation - Optional)</a:t>
                      </a:r>
                    </a:p>
                  </a:txBody>
                  <a:tcPr marL="9525" marR="9525" marT="9525" marB="9525" anchor="ctr"/>
                </a:tc>
                <a:tc>
                  <a:txBody>
                    <a:bodyPr/>
                    <a:lstStyle/>
                    <a:p>
                      <a:r>
                        <a:rPr lang="en-US" b="1" dirty="0">
                          <a:effectLst/>
                        </a:rPr>
                        <a:t>Alias:</a:t>
                      </a:r>
                      <a:r>
                        <a:rPr lang="en-US" dirty="0">
                          <a:effectLst/>
                        </a:rPr>
                        <a:t> For example, Autodiscover.service.adatum.com</a:t>
                      </a:r>
                    </a:p>
                    <a:p>
                      <a:r>
                        <a:rPr lang="en-US" b="1" dirty="0">
                          <a:effectLst/>
                        </a:rPr>
                        <a:t>Target:</a:t>
                      </a:r>
                      <a:r>
                        <a:rPr lang="en-US" dirty="0">
                          <a:effectLst/>
                        </a:rPr>
                        <a:t> autodiscover.outlook.com</a:t>
                      </a:r>
                    </a:p>
                    <a:p>
                      <a:endParaRPr lang="en-US" dirty="0"/>
                    </a:p>
                  </a:txBody>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673282272"/>
              </p:ext>
            </p:extLst>
          </p:nvPr>
        </p:nvGraphicFramePr>
        <p:xfrm>
          <a:off x="424596" y="4269027"/>
          <a:ext cx="8118476" cy="1925320"/>
        </p:xfrm>
        <a:graphic>
          <a:graphicData uri="http://schemas.openxmlformats.org/drawingml/2006/table">
            <a:tbl>
              <a:tblPr firstRow="1" bandRow="1">
                <a:tableStyleId>{93296810-A885-4BE3-A3E7-6D5BEEA58F35}</a:tableStyleId>
              </a:tblPr>
              <a:tblGrid>
                <a:gridCol w="3866050">
                  <a:extLst>
                    <a:ext uri="{9D8B030D-6E8A-4147-A177-3AD203B41FA5}">
                      <a16:colId xmlns:a16="http://schemas.microsoft.com/office/drawing/2014/main" val="20000"/>
                    </a:ext>
                  </a:extLst>
                </a:gridCol>
                <a:gridCol w="4252426">
                  <a:extLst>
                    <a:ext uri="{9D8B030D-6E8A-4147-A177-3AD203B41FA5}">
                      <a16:colId xmlns:a16="http://schemas.microsoft.com/office/drawing/2014/main" val="20001"/>
                    </a:ext>
                  </a:extLst>
                </a:gridCol>
              </a:tblGrid>
              <a:tr h="370840">
                <a:tc>
                  <a:txBody>
                    <a:bodyPr/>
                    <a:lstStyle/>
                    <a:p>
                      <a:pPr marL="0" marR="0">
                        <a:lnSpc>
                          <a:spcPct val="115000"/>
                        </a:lnSpc>
                        <a:spcBef>
                          <a:spcPts val="0"/>
                        </a:spcBef>
                        <a:spcAft>
                          <a:spcPts val="0"/>
                        </a:spcAft>
                      </a:pPr>
                      <a:r>
                        <a:rPr lang="en-US" sz="1800" dirty="0">
                          <a:effectLst/>
                          <a:latin typeface="Segoe"/>
                          <a:ea typeface="SimSun"/>
                          <a:cs typeface="Mangal"/>
                        </a:rPr>
                        <a:t>DNS record</a:t>
                      </a:r>
                    </a:p>
                  </a:txBody>
                  <a:tcPr marL="9525" marR="9525" marT="9525" marB="9525" anchor="ctr">
                    <a:solidFill>
                      <a:srgbClr val="0070C0"/>
                    </a:solidFill>
                  </a:tcPr>
                </a:tc>
                <a:tc>
                  <a:txBody>
                    <a:bodyPr/>
                    <a:lstStyle/>
                    <a:p>
                      <a:r>
                        <a:rPr lang="en-US" dirty="0">
                          <a:latin typeface="Segoe" panose="020B0502040504020203" pitchFamily="34" charset="0"/>
                        </a:rPr>
                        <a:t>Value</a:t>
                      </a:r>
                    </a:p>
                  </a:txBody>
                  <a:tcPr>
                    <a:solidFill>
                      <a:srgbClr val="0070C0"/>
                    </a:solidFill>
                  </a:tcP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1800" dirty="0">
                          <a:effectLst/>
                          <a:latin typeface="Segoe"/>
                          <a:ea typeface="SimSun"/>
                          <a:cs typeface="Mangal"/>
                        </a:rPr>
                        <a:t>CNAME (Skype for Business Online) </a:t>
                      </a:r>
                    </a:p>
                    <a:p>
                      <a:pPr marL="0" marR="0">
                        <a:lnSpc>
                          <a:spcPct val="115000"/>
                        </a:lnSpc>
                        <a:spcBef>
                          <a:spcPts val="0"/>
                        </a:spcBef>
                        <a:spcAft>
                          <a:spcPts val="0"/>
                        </a:spcAft>
                      </a:pPr>
                      <a:endParaRPr lang="en-US" sz="950" dirty="0">
                        <a:effectLst/>
                        <a:latin typeface="Segoe"/>
                        <a:ea typeface="SimSun"/>
                        <a:cs typeface="Mangal"/>
                      </a:endParaRPr>
                    </a:p>
                  </a:txBody>
                  <a:tcPr marL="9525" marR="9525" marT="9525" marB="9525" anchor="ctr"/>
                </a:tc>
                <a:tc>
                  <a:txBody>
                    <a:bodyPr/>
                    <a:lstStyle/>
                    <a:p>
                      <a:r>
                        <a:rPr lang="en-US" b="1" dirty="0">
                          <a:effectLst/>
                        </a:rPr>
                        <a:t>Alias:</a:t>
                      </a:r>
                      <a:r>
                        <a:rPr lang="en-US" dirty="0">
                          <a:effectLst/>
                        </a:rPr>
                        <a:t> sip</a:t>
                      </a:r>
                    </a:p>
                    <a:p>
                      <a:r>
                        <a:rPr lang="en-US" b="1" dirty="0">
                          <a:effectLst/>
                        </a:rPr>
                        <a:t>Target:</a:t>
                      </a:r>
                      <a:r>
                        <a:rPr lang="en-US" dirty="0">
                          <a:effectLst/>
                        </a:rPr>
                        <a:t> sipdir.online.lync.com</a:t>
                      </a:r>
                    </a:p>
                    <a:p>
                      <a:endParaRPr lang="en-US" dirty="0"/>
                    </a:p>
                  </a:txBody>
                  <a:tcPr/>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pPr>
                      <a:r>
                        <a:rPr lang="en-US" sz="1800" dirty="0">
                          <a:effectLst/>
                          <a:latin typeface="Segoe"/>
                          <a:ea typeface="SimSun"/>
                          <a:cs typeface="Mangal"/>
                        </a:rPr>
                        <a:t>CNAME (Skype for Business Online) </a:t>
                      </a:r>
                    </a:p>
                    <a:p>
                      <a:pPr marL="0" marR="0">
                        <a:lnSpc>
                          <a:spcPct val="115000"/>
                        </a:lnSpc>
                        <a:spcBef>
                          <a:spcPts val="0"/>
                        </a:spcBef>
                        <a:spcAft>
                          <a:spcPts val="0"/>
                        </a:spcAft>
                      </a:pPr>
                      <a:endParaRPr lang="en-US" sz="950" dirty="0">
                        <a:effectLst/>
                        <a:latin typeface="Segoe"/>
                        <a:ea typeface="SimSun"/>
                        <a:cs typeface="Mangal"/>
                      </a:endParaRPr>
                    </a:p>
                  </a:txBody>
                  <a:tcPr marL="9525" marR="9525" marT="9525" marB="9525" anchor="ctr"/>
                </a:tc>
                <a:tc>
                  <a:txBody>
                    <a:bodyPr/>
                    <a:lstStyle/>
                    <a:p>
                      <a:r>
                        <a:rPr lang="en-US" sz="1800" b="1" kern="1200" dirty="0">
                          <a:solidFill>
                            <a:schemeClr val="dk1"/>
                          </a:solidFill>
                          <a:effectLst/>
                          <a:latin typeface="+mn-lt"/>
                          <a:ea typeface="+mn-ea"/>
                          <a:cs typeface="+mn-cs"/>
                        </a:rPr>
                        <a:t>Alias:</a:t>
                      </a:r>
                      <a:r>
                        <a:rPr lang="en-US" sz="1800" kern="1200" dirty="0">
                          <a:solidFill>
                            <a:schemeClr val="dk1"/>
                          </a:solidFill>
                          <a:effectLst/>
                          <a:latin typeface="+mn-lt"/>
                          <a:ea typeface="+mn-ea"/>
                          <a:cs typeface="+mn-cs"/>
                        </a:rPr>
                        <a:t> lyncdiscover</a:t>
                      </a:r>
                      <a:endParaRPr lang="en-IN" sz="1800"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Target:</a:t>
                      </a:r>
                      <a:r>
                        <a:rPr lang="en-US" sz="1800" kern="1200" dirty="0">
                          <a:solidFill>
                            <a:schemeClr val="dk1"/>
                          </a:solidFill>
                          <a:effectLst/>
                          <a:latin typeface="+mn-lt"/>
                          <a:ea typeface="+mn-ea"/>
                          <a:cs typeface="+mn-cs"/>
                        </a:rPr>
                        <a:t> webdir.online.lync.com</a:t>
                      </a:r>
                      <a:endParaRPr lang="en-US" dirty="0"/>
                    </a:p>
                  </a:txBody>
                  <a:tcPr/>
                </a:tc>
                <a:extLst>
                  <a:ext uri="{0D108BD9-81ED-4DB2-BD59-A6C34878D82A}">
                    <a16:rowId xmlns:a16="http://schemas.microsoft.com/office/drawing/2014/main" val="10004"/>
                  </a:ext>
                </a:extLst>
              </a:tr>
            </a:tbl>
          </a:graphicData>
        </a:graphic>
      </p:graphicFrame>
      <p:sp>
        <p:nvSpPr>
          <p:cNvPr id="6" name="TextBox 3"/>
          <p:cNvSpPr txBox="1"/>
          <p:nvPr/>
        </p:nvSpPr>
        <p:spPr>
          <a:xfrm>
            <a:off x="301501" y="819452"/>
            <a:ext cx="5785495"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IN" sz="2200" b="0" dirty="0">
                <a:latin typeface="Segoe UI" panose="020B0502040204020203" pitchFamily="34" charset="0"/>
                <a:cs typeface="Segoe UI" panose="020B0502040204020203" pitchFamily="34" charset="0"/>
              </a:rPr>
              <a:t>The Autodiscover records for Outlook clients:</a:t>
            </a:r>
          </a:p>
        </p:txBody>
      </p:sp>
      <p:sp>
        <p:nvSpPr>
          <p:cNvPr id="7" name="TextBox 4"/>
          <p:cNvSpPr txBox="1"/>
          <p:nvPr/>
        </p:nvSpPr>
        <p:spPr>
          <a:xfrm>
            <a:off x="295644" y="3838140"/>
            <a:ext cx="7080721"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IN" sz="2200" b="0" dirty="0">
                <a:latin typeface="Segoe UI" panose="020B0502040204020203" pitchFamily="34" charset="0"/>
                <a:cs typeface="Segoe UI" panose="020B0502040204020203" pitchFamily="34" charset="0"/>
              </a:rPr>
              <a:t>The Autodiscover records for Skype for Business clients:</a:t>
            </a:r>
          </a:p>
        </p:txBody>
      </p:sp>
    </p:spTree>
    <p:extLst>
      <p:ext uri="{BB962C8B-B14F-4D97-AF65-F5344CB8AC3E}">
        <p14:creationId xmlns:p14="http://schemas.microsoft.com/office/powerpoint/2010/main" val="288558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b59e6e3-50c6-4510-beb2-16739786ba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client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GB" sz="2400" dirty="0"/>
              <a:t>Microsoft Remote Connectivity Analyzer</a:t>
            </a:r>
          </a:p>
          <a:p>
            <a:pPr lvl="1">
              <a:spcAft>
                <a:spcPts val="600"/>
              </a:spcAft>
            </a:pPr>
            <a:r>
              <a:rPr lang="en-GB" sz="2200" dirty="0"/>
              <a:t>Tests run from http://testconnectivity.microsoft.com</a:t>
            </a:r>
          </a:p>
          <a:p>
            <a:pPr lvl="1">
              <a:spcAft>
                <a:spcPts val="600"/>
              </a:spcAft>
            </a:pPr>
            <a:r>
              <a:rPr lang="en-GB" sz="2200" dirty="0"/>
              <a:t>There are no client requirements</a:t>
            </a:r>
          </a:p>
          <a:p>
            <a:pPr lvl="1">
              <a:spcAft>
                <a:spcPts val="600"/>
              </a:spcAft>
            </a:pPr>
            <a:r>
              <a:rPr lang="en-US" sz="2200" dirty="0"/>
              <a:t>You can select the test that you want to run</a:t>
            </a:r>
            <a:endParaRPr lang="en-GB" sz="2200" dirty="0"/>
          </a:p>
          <a:p>
            <a:pPr>
              <a:spcAft>
                <a:spcPts val="600"/>
              </a:spcAft>
            </a:pPr>
            <a:r>
              <a:rPr lang="en-GB" sz="2400" dirty="0"/>
              <a:t>Microsoft Connectivity Analyzer Tool</a:t>
            </a:r>
          </a:p>
          <a:p>
            <a:pPr lvl="1">
              <a:spcAft>
                <a:spcPts val="600"/>
              </a:spcAft>
            </a:pPr>
            <a:r>
              <a:rPr lang="en-GB" sz="2200" dirty="0"/>
              <a:t>Tests run from a client computer</a:t>
            </a:r>
          </a:p>
          <a:p>
            <a:pPr lvl="1">
              <a:spcAft>
                <a:spcPts val="600"/>
              </a:spcAft>
            </a:pPr>
            <a:r>
              <a:rPr lang="en-GB" sz="2200" dirty="0"/>
              <a:t>It includes a set of test questions</a:t>
            </a:r>
            <a:endParaRPr lang="en-US" sz="2200" dirty="0"/>
          </a:p>
          <a:p>
            <a:pPr>
              <a:spcAft>
                <a:spcPts val="600"/>
              </a:spcAft>
            </a:pPr>
            <a:r>
              <a:rPr lang="en-GB" sz="2400" dirty="0"/>
              <a:t>Microsoft Office 365 Support and Recovery Assistant</a:t>
            </a:r>
          </a:p>
          <a:p>
            <a:pPr lvl="1">
              <a:spcAft>
                <a:spcPts val="600"/>
              </a:spcAft>
            </a:pPr>
            <a:r>
              <a:rPr lang="en-GB" sz="2200" dirty="0"/>
              <a:t>Tests run from a client computer</a:t>
            </a:r>
          </a:p>
          <a:p>
            <a:pPr lvl="1">
              <a:spcAft>
                <a:spcPts val="600"/>
              </a:spcAft>
            </a:pPr>
            <a:r>
              <a:rPr lang="en-US" sz="2200" dirty="0"/>
              <a:t>It helps in resolving common Office 365 connectivity issues</a:t>
            </a:r>
          </a:p>
          <a:p>
            <a:endParaRPr lang="en-US" dirty="0"/>
          </a:p>
        </p:txBody>
      </p:sp>
    </p:spTree>
    <p:extLst>
      <p:ext uri="{BB962C8B-B14F-4D97-AF65-F5344CB8AC3E}">
        <p14:creationId xmlns:p14="http://schemas.microsoft.com/office/powerpoint/2010/main" val="95134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4424537-d150-4d3c-9542-9b99bd2ae5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Configuring connectivity for Office 365 clients</a:t>
            </a:r>
          </a:p>
        </p:txBody>
      </p:sp>
      <p:sp>
        <p:nvSpPr>
          <p:cNvPr id="3" name="Text Placeholder 2"/>
          <p:cNvSpPr>
            <a:spLocks noGrp="1"/>
          </p:cNvSpPr>
          <p:nvPr>
            <p:ph type="body" idx="1"/>
          </p:nvPr>
        </p:nvSpPr>
        <p:spPr/>
        <p:txBody>
          <a:bodyPr/>
          <a:lstStyle/>
          <a:p>
            <a:r>
              <a:rPr lang="en-US" dirty="0"/>
              <a:t>Configuring Outlook
Configuring Skype for Business
Working with Office Online
Configuring the OneDrive for Business client
Managing mobile devices</a:t>
            </a:r>
          </a:p>
        </p:txBody>
      </p:sp>
    </p:spTree>
    <p:extLst>
      <p:ext uri="{BB962C8B-B14F-4D97-AF65-F5344CB8AC3E}">
        <p14:creationId xmlns:p14="http://schemas.microsoft.com/office/powerpoint/2010/main" val="15508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Planning for Office 365 clients
Planning connectivity for Office 365 clients
Configuring connectivity for Office 365 clients</a:t>
            </a:r>
          </a:p>
        </p:txBody>
      </p:sp>
    </p:spTree>
    <p:extLst>
      <p:ext uri="{BB962C8B-B14F-4D97-AF65-F5344CB8AC3E}">
        <p14:creationId xmlns:p14="http://schemas.microsoft.com/office/powerpoint/2010/main" val="1468711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99c16c0-c0e4-480f-8ae7-f5faf5cd4c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Outlook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0"/>
              </a:spcBef>
              <a:buNone/>
            </a:pPr>
            <a:r>
              <a:rPr lang="en-CA" dirty="0"/>
              <a:t>When connecting Outlook to Office 365, you should plan for:</a:t>
            </a:r>
          </a:p>
          <a:p>
            <a:pPr>
              <a:spcBef>
                <a:spcPts val="0"/>
              </a:spcBef>
            </a:pPr>
            <a:r>
              <a:rPr lang="en-CA" sz="2400" dirty="0"/>
              <a:t>Outlook connectivity protocols, which include:</a:t>
            </a:r>
          </a:p>
          <a:p>
            <a:pPr lvl="1">
              <a:spcBef>
                <a:spcPts val="0"/>
              </a:spcBef>
            </a:pPr>
            <a:r>
              <a:rPr lang="en-CA" dirty="0"/>
              <a:t>MAPI over HTTP</a:t>
            </a:r>
          </a:p>
          <a:p>
            <a:pPr lvl="1">
              <a:spcBef>
                <a:spcPts val="0"/>
              </a:spcBef>
            </a:pPr>
            <a:r>
              <a:rPr lang="en-CA" dirty="0"/>
              <a:t>Outlook Anywhere</a:t>
            </a:r>
          </a:p>
          <a:p>
            <a:r>
              <a:rPr lang="en-US" sz="2400" dirty="0"/>
              <a:t>Outlook connectivity for cloud-only and hybrid deployments </a:t>
            </a:r>
          </a:p>
          <a:p>
            <a:r>
              <a:rPr lang="en-US" sz="2400" dirty="0"/>
              <a:t>Network configuration</a:t>
            </a:r>
          </a:p>
          <a:p>
            <a:endParaRPr lang="en-US" dirty="0"/>
          </a:p>
        </p:txBody>
      </p:sp>
    </p:spTree>
    <p:extLst>
      <p:ext uri="{BB962C8B-B14F-4D97-AF65-F5344CB8AC3E}">
        <p14:creationId xmlns:p14="http://schemas.microsoft.com/office/powerpoint/2010/main" val="3140560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3ef43ec-70b5-45f5-9e59-2f9a1f1e5b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Skype for Business</a:t>
            </a:r>
          </a:p>
        </p:txBody>
      </p:sp>
      <p:sp>
        <p:nvSpPr>
          <p:cNvPr id="4" name="Content Placeholder 2"/>
          <p:cNvSpPr>
            <a:spLocks noGrp="1"/>
          </p:cNvSpPr>
          <p:nvPr/>
        </p:nvSpPr>
        <p:spPr bwMode="auto">
          <a:xfrm>
            <a:off x="458788" y="1021215"/>
            <a:ext cx="84185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Skype for Business client uses Autodiscover to configure itself</a:t>
            </a:r>
          </a:p>
          <a:p>
            <a:endParaRPr lang="en-US" dirty="0"/>
          </a:p>
          <a:p>
            <a:r>
              <a:rPr lang="en-US" dirty="0"/>
              <a:t>We do not recommended manual configuration, but is needed only in same troubleshooting scenarios</a:t>
            </a:r>
          </a:p>
          <a:p>
            <a:endParaRPr lang="en-US" dirty="0"/>
          </a:p>
          <a:p>
            <a:r>
              <a:rPr lang="en-US" dirty="0"/>
              <a:t>To configure Skype for Business manually, use the following settings:</a:t>
            </a:r>
          </a:p>
          <a:p>
            <a:pPr lvl="1"/>
            <a:r>
              <a:rPr lang="en-US" b="1" dirty="0"/>
              <a:t>Internal Server Name: sipdir.online.lync.com:443</a:t>
            </a:r>
          </a:p>
          <a:p>
            <a:pPr lvl="1"/>
            <a:r>
              <a:rPr lang="en-US" b="1" dirty="0"/>
              <a:t>External Server Name: sipdir.online.lync.com:443</a:t>
            </a:r>
          </a:p>
          <a:p>
            <a:pPr marL="288925"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55131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22f57d90-758f-4fe4-a523-60bbab86e5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Office Online</a:t>
            </a:r>
          </a:p>
        </p:txBody>
      </p:sp>
      <p:sp>
        <p:nvSpPr>
          <p:cNvPr id="4" name="Content Placeholder 2"/>
          <p:cNvSpPr>
            <a:spLocks noGrp="1"/>
          </p:cNvSpPr>
          <p:nvPr/>
        </p:nvSpPr>
        <p:spPr bwMode="auto">
          <a:xfrm>
            <a:off x="458787" y="1021215"/>
            <a:ext cx="854453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open Office Online documents in:</a:t>
            </a:r>
          </a:p>
          <a:p>
            <a:pPr lvl="1"/>
            <a:r>
              <a:rPr lang="en-GB" dirty="0"/>
              <a:t>On-premises editions of Exchange and SharePoint</a:t>
            </a:r>
          </a:p>
          <a:p>
            <a:pPr lvl="1"/>
            <a:r>
              <a:rPr lang="en-GB" dirty="0"/>
              <a:t>Exchange Online and SharePoint Online</a:t>
            </a:r>
          </a:p>
          <a:p>
            <a:pPr lvl="1"/>
            <a:r>
              <a:rPr lang="en-GB" dirty="0"/>
              <a:t>OneDrive</a:t>
            </a:r>
          </a:p>
          <a:p>
            <a:pPr marL="0" indent="0">
              <a:buNone/>
            </a:pPr>
            <a:r>
              <a:rPr lang="en-US" dirty="0"/>
              <a:t>Some limitations of Office Online, when compared to on-premises Office deployments, are that it</a:t>
            </a:r>
            <a:r>
              <a:rPr lang="en-GB" dirty="0"/>
              <a:t>:</a:t>
            </a:r>
          </a:p>
          <a:p>
            <a:pPr lvl="1"/>
            <a:r>
              <a:rPr lang="en-GB" dirty="0"/>
              <a:t>Is not available when there is no Internet connection</a:t>
            </a:r>
          </a:p>
          <a:p>
            <a:pPr lvl="1"/>
            <a:r>
              <a:rPr lang="en-GB" dirty="0"/>
              <a:t>Does not have Office add-ins</a:t>
            </a:r>
          </a:p>
          <a:p>
            <a:pPr lvl="1"/>
            <a:r>
              <a:rPr lang="en-GB" dirty="0"/>
              <a:t>Uses different default locations for saving documents</a:t>
            </a:r>
          </a:p>
          <a:p>
            <a:pPr lvl="1"/>
            <a:r>
              <a:rPr lang="en-GB" dirty="0"/>
              <a:t>Does not support all file types</a:t>
            </a:r>
          </a:p>
          <a:p>
            <a:pPr lvl="1"/>
            <a:endParaRPr lang="en-GB" dirty="0"/>
          </a:p>
          <a:p>
            <a:endParaRPr lang="en-GB" dirty="0"/>
          </a:p>
          <a:p>
            <a:pPr marL="0" indent="0">
              <a:buNone/>
            </a:pPr>
            <a:endParaRPr lang="en-GB" dirty="0"/>
          </a:p>
        </p:txBody>
      </p:sp>
    </p:spTree>
    <p:extLst>
      <p:ext uri="{BB962C8B-B14F-4D97-AF65-F5344CB8AC3E}">
        <p14:creationId xmlns:p14="http://schemas.microsoft.com/office/powerpoint/2010/main" val="357872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3f800190-0abd-4b12-be43-70b4b229cb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OneDrive for Business client</a:t>
            </a:r>
          </a:p>
        </p:txBody>
      </p:sp>
      <p:sp>
        <p:nvSpPr>
          <p:cNvPr id="4" name="Content Placeholder 2"/>
          <p:cNvSpPr>
            <a:spLocks noGrp="1"/>
          </p:cNvSpPr>
          <p:nvPr/>
        </p:nvSpPr>
        <p:spPr bwMode="auto">
          <a:xfrm>
            <a:off x="458788" y="1021214"/>
            <a:ext cx="8119156" cy="55210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dirty="0"/>
              <a:t>OneDrive for Business</a:t>
            </a:r>
          </a:p>
          <a:p>
            <a:pPr lvl="1">
              <a:spcAft>
                <a:spcPts val="600"/>
              </a:spcAft>
            </a:pPr>
            <a:r>
              <a:rPr lang="en-GB" dirty="0"/>
              <a:t>Is a private library for storing, organizing, and sharing users’ work documents</a:t>
            </a:r>
          </a:p>
          <a:p>
            <a:pPr lvl="1">
              <a:spcAft>
                <a:spcPts val="600"/>
              </a:spcAft>
            </a:pPr>
            <a:r>
              <a:rPr lang="en-GB" dirty="0"/>
              <a:t>Allows users to share files with everyone or with specific users</a:t>
            </a:r>
          </a:p>
          <a:p>
            <a:pPr lvl="1">
              <a:spcAft>
                <a:spcPts val="600"/>
              </a:spcAft>
            </a:pPr>
            <a:r>
              <a:rPr lang="en-GB" dirty="0"/>
              <a:t>Is provided with some Office 365 plans</a:t>
            </a:r>
          </a:p>
          <a:p>
            <a:pPr lvl="1">
              <a:spcAft>
                <a:spcPts val="600"/>
              </a:spcAft>
            </a:pPr>
            <a:r>
              <a:rPr lang="en-US" dirty="0"/>
              <a:t>Is not the same as the consumer version of OneDrive, but is called </a:t>
            </a:r>
            <a:r>
              <a:rPr lang="en-GB" dirty="0"/>
              <a:t>OneDrive in the Office 365 portal</a:t>
            </a:r>
            <a:endParaRPr lang="en-GB" sz="2000" dirty="0"/>
          </a:p>
          <a:p>
            <a:pPr>
              <a:spcAft>
                <a:spcPts val="600"/>
              </a:spcAft>
            </a:pPr>
            <a:r>
              <a:rPr lang="en-GB" dirty="0"/>
              <a:t>Users can synchronize OneDrive for Business to a local computer</a:t>
            </a:r>
            <a:br>
              <a:rPr lang="en-GB" sz="2000" dirty="0"/>
            </a:br>
            <a:endParaRPr lang="en-GB" sz="2000" dirty="0"/>
          </a:p>
          <a:p>
            <a:endParaRPr lang="en-US" dirty="0"/>
          </a:p>
        </p:txBody>
      </p:sp>
    </p:spTree>
    <p:extLst>
      <p:ext uri="{BB962C8B-B14F-4D97-AF65-F5344CB8AC3E}">
        <p14:creationId xmlns:p14="http://schemas.microsoft.com/office/powerpoint/2010/main" val="130472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47680ae-7d16-4514-8a60-bd4139c677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mobile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IN" dirty="0"/>
              <a:t>You must complete the following steps to activate and set up MDM for Office 365</a:t>
            </a:r>
            <a:r>
              <a:rPr lang="en-US" dirty="0"/>
              <a:t>:</a:t>
            </a:r>
          </a:p>
          <a:p>
            <a:pPr marL="514350" indent="-514350">
              <a:buFont typeface="+mj-lt"/>
              <a:buAutoNum type="arabicPeriod"/>
            </a:pPr>
            <a:r>
              <a:rPr lang="en-US" sz="2400" dirty="0"/>
              <a:t>Activate MDM in Office 365</a:t>
            </a:r>
          </a:p>
          <a:p>
            <a:pPr marL="514350" indent="-514350">
              <a:buFont typeface="+mj-lt"/>
              <a:buAutoNum type="arabicPeriod"/>
            </a:pPr>
            <a:r>
              <a:rPr lang="en-US" sz="2400" dirty="0"/>
              <a:t>Set up MDM for Office 365</a:t>
            </a:r>
          </a:p>
          <a:p>
            <a:pPr marL="514350" indent="-514350">
              <a:buFont typeface="+mj-lt"/>
              <a:buAutoNum type="arabicPeriod"/>
            </a:pPr>
            <a:r>
              <a:rPr lang="en-US" sz="2400" dirty="0"/>
              <a:t>Set up device security policies</a:t>
            </a:r>
          </a:p>
          <a:p>
            <a:pPr marL="514350" indent="-514350">
              <a:buFont typeface="+mj-lt"/>
              <a:buAutoNum type="arabicPeriod"/>
            </a:pPr>
            <a:r>
              <a:rPr lang="en-US" sz="2400" dirty="0"/>
              <a:t>Enroll users</a:t>
            </a:r>
          </a:p>
          <a:p>
            <a:pPr marL="514350" indent="-514350">
              <a:buFont typeface="+mj-lt"/>
              <a:buAutoNum type="arabicPeriod"/>
            </a:pPr>
            <a:r>
              <a:rPr lang="en-US" sz="2400" dirty="0"/>
              <a:t>Manage devices</a:t>
            </a:r>
          </a:p>
          <a:p>
            <a:endParaRPr lang="en-US" dirty="0"/>
          </a:p>
        </p:txBody>
      </p:sp>
    </p:spTree>
    <p:extLst>
      <p:ext uri="{BB962C8B-B14F-4D97-AF65-F5344CB8AC3E}">
        <p14:creationId xmlns:p14="http://schemas.microsoft.com/office/powerpoint/2010/main" val="2753392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Configuring client connectivity to Office 365</a:t>
            </a:r>
          </a:p>
        </p:txBody>
      </p:sp>
      <p:sp>
        <p:nvSpPr>
          <p:cNvPr id="3" name="Text Placeholder 2"/>
          <p:cNvSpPr>
            <a:spLocks noGrp="1"/>
          </p:cNvSpPr>
          <p:nvPr>
            <p:ph type="body" idx="1"/>
          </p:nvPr>
        </p:nvSpPr>
        <p:spPr/>
        <p:txBody>
          <a:bodyPr/>
          <a:lstStyle/>
          <a:p>
            <a:r>
              <a:rPr lang="en-US" sz="2400" dirty="0"/>
              <a:t>Exercise 1: Configuring DNS records for Office 365 clients
Exercise 2: Running the Office 365 connectivity analyzer tools
Exercise 3: Connecting Office 2016 clients</a:t>
            </a:r>
          </a:p>
        </p:txBody>
      </p:sp>
      <p:sp>
        <p:nvSpPr>
          <p:cNvPr id="4" name="TextBox 3"/>
          <p:cNvSpPr txBox="1"/>
          <p:nvPr/>
        </p:nvSpPr>
        <p:spPr>
          <a:xfrm>
            <a:off x="459581" y="2971800"/>
            <a:ext cx="7775575" cy="3323987"/>
          </a:xfrm>
          <a:prstGeom prst="rect">
            <a:avLst/>
          </a:prstGeom>
          <a:noFill/>
        </p:spPr>
        <p:txBody>
          <a:bodyPr vert="horz" wrap="square" rtlCol="0">
            <a:spAutoFit/>
          </a:bodyPr>
          <a:lstStyle/>
          <a:p>
            <a:r>
              <a:rPr lang="en-US" sz="2800" dirty="0">
                <a:latin typeface="Segoe UI"/>
              </a:rPr>
              <a:t>Logon Information</a:t>
            </a:r>
          </a:p>
          <a:p>
            <a:r>
              <a:rPr lang="en-US" sz="2200" dirty="0">
                <a:latin typeface="Segoe UI"/>
              </a:rPr>
              <a:t>Virtual machines: 	</a:t>
            </a:r>
            <a:r>
              <a:rPr lang="en-US" sz="2200" b="1" dirty="0">
                <a:latin typeface="Segoe UI"/>
              </a:rPr>
              <a:t>20347A-LON-DC1 </a:t>
            </a:r>
          </a:p>
          <a:p>
            <a:r>
              <a:rPr lang="en-US" sz="2200" b="1" dirty="0">
                <a:latin typeface="Segoe UI"/>
              </a:rPr>
              <a:t>			20347A-LON-CL1</a:t>
            </a:r>
          </a:p>
          <a:p>
            <a:r>
              <a:rPr lang="en-US" sz="2200" b="1" dirty="0">
                <a:latin typeface="Segoe UI"/>
              </a:rPr>
              <a:t>			20347A-LON-CL2</a:t>
            </a:r>
          </a:p>
          <a:p>
            <a:r>
              <a:rPr lang="en-US" sz="2200" dirty="0">
                <a:latin typeface="Segoe UI"/>
              </a:rPr>
              <a:t>User names: 		</a:t>
            </a:r>
            <a:r>
              <a:rPr lang="en-US" sz="2200" b="1" dirty="0" err="1">
                <a:latin typeface="Segoe UI"/>
              </a:rPr>
              <a:t>Adatum</a:t>
            </a:r>
            <a:r>
              <a:rPr lang="en-US" sz="2200" b="1" dirty="0">
                <a:latin typeface="Segoe UI"/>
              </a:rPr>
              <a:t>\Administrator					</a:t>
            </a:r>
            <a:r>
              <a:rPr lang="en-US" sz="2200" b="1" dirty="0" err="1">
                <a:latin typeface="Segoe UI"/>
              </a:rPr>
              <a:t>Adatum</a:t>
            </a:r>
            <a:r>
              <a:rPr lang="en-US" sz="2200" b="1" dirty="0">
                <a:latin typeface="Segoe UI"/>
              </a:rPr>
              <a:t>\Holly</a:t>
            </a:r>
            <a:endParaRPr lang="en-US" sz="2200" dirty="0">
              <a:latin typeface="Segoe UI"/>
            </a:endParaRPr>
          </a:p>
          <a:p>
            <a:r>
              <a:rPr lang="en-US" sz="2200" dirty="0">
                <a:latin typeface="Segoe UI"/>
              </a:rPr>
              <a:t>			</a:t>
            </a:r>
            <a:r>
              <a:rPr lang="en-US" sz="2200" b="1" dirty="0">
                <a:latin typeface="Segoe UI"/>
              </a:rPr>
              <a:t>LON-CL2\Francisco</a:t>
            </a:r>
            <a:endParaRPr lang="en-US" sz="2200" dirty="0">
              <a:latin typeface="Segoe UI"/>
            </a:endParaRPr>
          </a:p>
          <a:p>
            <a:r>
              <a:rPr lang="en-US" sz="2200" dirty="0">
                <a:latin typeface="Segoe UI"/>
              </a:rPr>
              <a:t>Password: 		</a:t>
            </a:r>
            <a:r>
              <a:rPr lang="en-US" sz="2200" b="1" dirty="0">
                <a:latin typeface="Segoe UI"/>
              </a:rPr>
              <a:t>Pa$$w0rd</a:t>
            </a:r>
            <a:endParaRPr lang="en-US" sz="2200" dirty="0">
              <a:latin typeface="Segoe UI"/>
            </a:endParaRPr>
          </a:p>
          <a:p>
            <a:endParaRPr lang="en-US" sz="2800" dirty="0">
              <a:latin typeface="Segoe UI"/>
            </a:endParaRPr>
          </a:p>
        </p:txBody>
      </p:sp>
      <p:sp>
        <p:nvSpPr>
          <p:cNvPr id="6" name="TextBox 5"/>
          <p:cNvSpPr txBox="1"/>
          <p:nvPr/>
        </p:nvSpPr>
        <p:spPr>
          <a:xfrm>
            <a:off x="458788" y="6171039"/>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3758571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configured the Office 365 tenant and the custom domain for A. Datum Corporation. You also created user accounts for your pilot users. The next step you must perform is to ensure that clients can connect to Office 365, and that their configuration is automatic, where possible. To enable these features, you must configure the required DNS records for your custom domain, and use the Office 365 connectivity tools to verify connectivity. You then must configure Office 2016 clients to connect to Office 365.</a:t>
            </a:r>
          </a:p>
        </p:txBody>
      </p:sp>
    </p:spTree>
    <p:extLst>
      <p:ext uri="{BB962C8B-B14F-4D97-AF65-F5344CB8AC3E}">
        <p14:creationId xmlns:p14="http://schemas.microsoft.com/office/powerpoint/2010/main" val="4078911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Why do you need to edit the DNS configuration, and add the canonical name (CNAME), service (SRV), and MX records?
How can you verify that the Autodiscover service in Office 365 is properly configured?</a:t>
            </a:r>
          </a:p>
        </p:txBody>
      </p:sp>
    </p:spTree>
    <p:extLst>
      <p:ext uri="{BB962C8B-B14F-4D97-AF65-F5344CB8AC3E}">
        <p14:creationId xmlns:p14="http://schemas.microsoft.com/office/powerpoint/2010/main" val="2584808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Best Practices</a:t>
            </a:r>
          </a:p>
        </p:txBody>
      </p:sp>
    </p:spTree>
    <p:extLst>
      <p:ext uri="{BB962C8B-B14F-4D97-AF65-F5344CB8AC3E}">
        <p14:creationId xmlns:p14="http://schemas.microsoft.com/office/powerpoint/2010/main" val="77698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Planning for Office 365 clients</a:t>
            </a:r>
          </a:p>
        </p:txBody>
      </p:sp>
      <p:sp>
        <p:nvSpPr>
          <p:cNvPr id="3" name="Text Placeholder 2"/>
          <p:cNvSpPr>
            <a:spLocks noGrp="1"/>
          </p:cNvSpPr>
          <p:nvPr>
            <p:ph type="body" idx="1"/>
          </p:nvPr>
        </p:nvSpPr>
        <p:spPr/>
        <p:txBody>
          <a:bodyPr/>
          <a:lstStyle/>
          <a:p>
            <a:r>
              <a:rPr lang="en-US" dirty="0"/>
              <a:t>Overview of Office 365 clients
New features in Office 2016
Office Online
Office 365 mobile clients
Overview of Office 2016 for Mac
Discussion: Which Office 365 clients you will need to support?</a:t>
            </a:r>
          </a:p>
        </p:txBody>
      </p:sp>
    </p:spTree>
    <p:extLst>
      <p:ext uri="{BB962C8B-B14F-4D97-AF65-F5344CB8AC3E}">
        <p14:creationId xmlns:p14="http://schemas.microsoft.com/office/powerpoint/2010/main" val="276273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Office 365 clients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Office 365 clients include:</a:t>
            </a:r>
          </a:p>
          <a:p>
            <a:r>
              <a:rPr lang="en-US" dirty="0"/>
              <a:t>Microsoft Office 365 ProPlus</a:t>
            </a:r>
          </a:p>
          <a:p>
            <a:r>
              <a:rPr lang="en-US" dirty="0"/>
              <a:t>Microsoft SharePoint Designer, Microsoft Visio, Microsoft Project Professional</a:t>
            </a:r>
          </a:p>
          <a:p>
            <a:r>
              <a:rPr lang="en-US" dirty="0"/>
              <a:t>Microsoft Office Online</a:t>
            </a:r>
          </a:p>
          <a:p>
            <a:r>
              <a:rPr lang="en-GB" dirty="0"/>
              <a:t>Microsoft Office for Mac</a:t>
            </a:r>
          </a:p>
          <a:p>
            <a:r>
              <a:rPr lang="en-US" dirty="0"/>
              <a:t>Office for iPad, iPhone and iPod touch </a:t>
            </a:r>
          </a:p>
        </p:txBody>
      </p:sp>
    </p:spTree>
    <p:extLst>
      <p:ext uri="{BB962C8B-B14F-4D97-AF65-F5344CB8AC3E}">
        <p14:creationId xmlns:p14="http://schemas.microsoft.com/office/powerpoint/2010/main" val="18166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6e7d399-4e3a-4d0f-b793-ffd07fb853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features in Office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new features in Office 2016 include:</a:t>
            </a:r>
          </a:p>
          <a:p>
            <a:r>
              <a:rPr lang="en-US" dirty="0"/>
              <a:t>Coauthoring</a:t>
            </a:r>
          </a:p>
          <a:p>
            <a:r>
              <a:rPr lang="en-US" dirty="0"/>
              <a:t>OneDrive integration</a:t>
            </a:r>
          </a:p>
          <a:p>
            <a:r>
              <a:rPr lang="en-US" dirty="0"/>
              <a:t>Skype integration</a:t>
            </a:r>
          </a:p>
          <a:p>
            <a:r>
              <a:rPr lang="en-US" dirty="0"/>
              <a:t>Multiplatform support</a:t>
            </a:r>
          </a:p>
          <a:p>
            <a:r>
              <a:rPr lang="en-US" dirty="0"/>
              <a:t>Clutter</a:t>
            </a:r>
          </a:p>
        </p:txBody>
      </p:sp>
    </p:spTree>
    <p:extLst>
      <p:ext uri="{BB962C8B-B14F-4D97-AF65-F5344CB8AC3E}">
        <p14:creationId xmlns:p14="http://schemas.microsoft.com/office/powerpoint/2010/main" val="355467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0f239304-fa66-42e8-9f1f-7830bb1faa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Online</a:t>
            </a:r>
          </a:p>
        </p:txBody>
      </p:sp>
      <p:sp>
        <p:nvSpPr>
          <p:cNvPr id="4" name="Content Placeholder 2"/>
          <p:cNvSpPr>
            <a:spLocks noGrp="1"/>
          </p:cNvSpPr>
          <p:nvPr/>
        </p:nvSpPr>
        <p:spPr bwMode="auto">
          <a:xfrm>
            <a:off x="458788" y="9906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2600" dirty="0"/>
              <a:t>Office Online apps include:</a:t>
            </a:r>
          </a:p>
          <a:p>
            <a:pPr lvl="0"/>
            <a:r>
              <a:rPr lang="en-US" sz="2600" dirty="0"/>
              <a:t>Microsoft Word Online</a:t>
            </a:r>
          </a:p>
          <a:p>
            <a:pPr lvl="0"/>
            <a:r>
              <a:rPr lang="en-US" sz="2600" dirty="0"/>
              <a:t>Microsoft OneNote Online</a:t>
            </a:r>
          </a:p>
          <a:p>
            <a:pPr lvl="0"/>
            <a:r>
              <a:rPr lang="en-US" sz="2600" dirty="0"/>
              <a:t>Microsoft PowerPoint Online</a:t>
            </a:r>
          </a:p>
          <a:p>
            <a:pPr lvl="0"/>
            <a:r>
              <a:rPr lang="en-US" sz="2600" dirty="0"/>
              <a:t>Microsoft Excel Online</a:t>
            </a:r>
          </a:p>
          <a:p>
            <a:pPr marL="0" indent="0">
              <a:buNone/>
            </a:pPr>
            <a:endParaRPr lang="en-GB" sz="2600" dirty="0"/>
          </a:p>
          <a:p>
            <a:pPr marL="0" indent="0">
              <a:buNone/>
            </a:pPr>
            <a:r>
              <a:rPr lang="en-GB" sz="2600" dirty="0"/>
              <a:t>Office Online features:</a:t>
            </a:r>
          </a:p>
          <a:p>
            <a:r>
              <a:rPr lang="en-GB" sz="2600" dirty="0"/>
              <a:t>Allow you to view, print, and perform basic editing of Office documents</a:t>
            </a:r>
          </a:p>
          <a:p>
            <a:r>
              <a:rPr lang="en-GB" sz="2600" dirty="0"/>
              <a:t>Allow you to open Office apps for advanced editing</a:t>
            </a:r>
          </a:p>
          <a:p>
            <a:r>
              <a:rPr lang="en-GB" sz="2600" dirty="0"/>
              <a:t>Are available only when an Internet connection is available</a:t>
            </a:r>
          </a:p>
        </p:txBody>
      </p:sp>
    </p:spTree>
    <p:extLst>
      <p:ext uri="{BB962C8B-B14F-4D97-AF65-F5344CB8AC3E}">
        <p14:creationId xmlns:p14="http://schemas.microsoft.com/office/powerpoint/2010/main" val="248691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faf27ab-1e37-464f-9120-5b3930e13f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mobile clients</a:t>
            </a:r>
          </a:p>
        </p:txBody>
      </p:sp>
      <p:sp>
        <p:nvSpPr>
          <p:cNvPr id="4" name="Content Placeholder 2"/>
          <p:cNvSpPr>
            <a:spLocks noGrp="1"/>
          </p:cNvSpPr>
          <p:nvPr/>
        </p:nvSpPr>
        <p:spPr bwMode="auto">
          <a:xfrm>
            <a:off x="458788" y="1021214"/>
            <a:ext cx="8119156" cy="56843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Office 365 mobile clients include:</a:t>
            </a:r>
          </a:p>
          <a:p>
            <a:r>
              <a:rPr lang="en-US" dirty="0"/>
              <a:t>Windows Phone, Apple iOS, and Android devices</a:t>
            </a:r>
          </a:p>
          <a:p>
            <a:endParaRPr lang="en-US" dirty="0"/>
          </a:p>
          <a:p>
            <a:pPr marL="0" indent="0">
              <a:buNone/>
            </a:pPr>
            <a:r>
              <a:rPr lang="en-US" dirty="0"/>
              <a:t>Mobile client apps and features include:</a:t>
            </a:r>
          </a:p>
          <a:p>
            <a:r>
              <a:rPr lang="en-US" dirty="0"/>
              <a:t>Office Mobile apps</a:t>
            </a:r>
          </a:p>
          <a:p>
            <a:r>
              <a:rPr lang="en-US" dirty="0"/>
              <a:t>Exchange ActiveSync</a:t>
            </a:r>
          </a:p>
          <a:p>
            <a:r>
              <a:rPr lang="en-US" dirty="0"/>
              <a:t>Outlook Web App</a:t>
            </a:r>
          </a:p>
          <a:p>
            <a:r>
              <a:rPr lang="en-US" dirty="0"/>
              <a:t>OneDrive support</a:t>
            </a:r>
          </a:p>
          <a:p>
            <a:r>
              <a:rPr lang="en-US" dirty="0"/>
              <a:t>Office 365 Partner admin mobile app</a:t>
            </a:r>
          </a:p>
        </p:txBody>
      </p:sp>
    </p:spTree>
    <p:extLst>
      <p:ext uri="{BB962C8B-B14F-4D97-AF65-F5344CB8AC3E}">
        <p14:creationId xmlns:p14="http://schemas.microsoft.com/office/powerpoint/2010/main" val="104403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9054017-6c72-4ec9-9912-7129e1d8b4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Office 2016 for Mac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new features in Office 2016 for Mac include:</a:t>
            </a:r>
          </a:p>
          <a:p>
            <a:r>
              <a:rPr lang="en-US" dirty="0"/>
              <a:t>Improved integration with OneDrive, OneDrive for Business, and SharePoint</a:t>
            </a:r>
          </a:p>
          <a:p>
            <a:r>
              <a:rPr lang="en-US" dirty="0"/>
              <a:t>Multitouch gesture support</a:t>
            </a:r>
          </a:p>
          <a:p>
            <a:r>
              <a:rPr lang="en-US" dirty="0"/>
              <a:t>Improved document sharing</a:t>
            </a:r>
          </a:p>
          <a:p>
            <a:r>
              <a:rPr lang="en-US" dirty="0"/>
              <a:t>Improved coauthoring</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98464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31af583-4e34-40f9-811f-06829964e81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Discussion: Which Office 365 clients will you need to support?</a:t>
            </a:r>
          </a:p>
        </p:txBody>
      </p:sp>
      <p:sp>
        <p:nvSpPr>
          <p:cNvPr id="4" name="Content Placeholder 2"/>
          <p:cNvSpPr>
            <a:spLocks noGrp="1"/>
          </p:cNvSpPr>
          <p:nvPr/>
        </p:nvSpPr>
        <p:spPr bwMode="auto">
          <a:xfrm>
            <a:off x="458788" y="1249815"/>
            <a:ext cx="849602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Which Office 365 clients will you need to support in your organization?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501" y="3675499"/>
            <a:ext cx="1560936" cy="1684732"/>
          </a:xfrm>
          <a:prstGeom prst="rect">
            <a:avLst/>
          </a:prstGeom>
        </p:spPr>
      </p:pic>
      <p:sp>
        <p:nvSpPr>
          <p:cNvPr id="6" name="Rectangular Callout 5"/>
          <p:cNvSpPr/>
          <p:nvPr/>
        </p:nvSpPr>
        <p:spPr bwMode="auto">
          <a:xfrm>
            <a:off x="379562" y="1160254"/>
            <a:ext cx="8195095" cy="1506746"/>
          </a:xfrm>
          <a:prstGeom prst="wedgeRectCallout">
            <a:avLst>
              <a:gd name="adj1" fmla="val -20352"/>
              <a:gd name="adj2" fmla="val 107653"/>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sp>
        <p:nvSpPr>
          <p:cNvPr id="7" name="Rectangle 6"/>
          <p:cNvSpPr/>
          <p:nvPr/>
        </p:nvSpPr>
        <p:spPr bwMode="auto">
          <a:xfrm>
            <a:off x="6591300" y="4610101"/>
            <a:ext cx="2347427" cy="2070618"/>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fontAlgn="base" hangingPunct="0">
              <a:spcBef>
                <a:spcPct val="0"/>
              </a:spcBef>
              <a:spcAft>
                <a:spcPct val="0"/>
              </a:spcAft>
            </a:pPr>
            <a:r>
              <a:rPr lang="en-CA" b="0" dirty="0">
                <a:solidFill>
                  <a:srgbClr val="000000"/>
                </a:solidFill>
                <a:latin typeface="Segoe UI" panose="020B0502040204020203" pitchFamily="34" charset="0"/>
                <a:cs typeface="Segoe UI" panose="020B0502040204020203" pitchFamily="34" charset="0"/>
              </a:rPr>
              <a:t>5 minutes</a:t>
            </a:r>
          </a:p>
        </p:txBody>
      </p:sp>
      <p:pic>
        <p:nvPicPr>
          <p:cNvPr id="8" name="Picture 7"/>
          <p:cNvPicPr>
            <a:picLocks noChangeAspect="1"/>
          </p:cNvPicPr>
          <p:nvPr/>
        </p:nvPicPr>
        <p:blipFill>
          <a:blip r:embed="rId4"/>
          <a:stretch>
            <a:fillRect/>
          </a:stretch>
        </p:blipFill>
        <p:spPr>
          <a:xfrm>
            <a:off x="7301739" y="5360231"/>
            <a:ext cx="1058407" cy="1320486"/>
          </a:xfrm>
          <a:prstGeom prst="rect">
            <a:avLst/>
          </a:prstGeom>
        </p:spPr>
      </p:pic>
      <p:pic>
        <p:nvPicPr>
          <p:cNvPr id="9" name="Freeform 8"/>
          <p:cNvPicPr>
            <a:picLocks noChangeArrowheads="1"/>
          </p:cNvPicPr>
          <p:nvPr/>
        </p:nvPicPr>
        <p:blipFill>
          <a:blip r:embed="rId5">
            <a:extLst>
              <a:ext uri="{28A0092B-C50C-407E-A947-70E740481C1C}">
                <a14:useLocalDpi xmlns:a14="http://schemas.microsoft.com/office/drawing/2010/main" val="0"/>
              </a:ext>
            </a:extLst>
          </a:blip>
          <a:srcRect t="-8333" b="-29723"/>
          <a:stretch>
            <a:fillRect/>
          </a:stretch>
        </p:blipFill>
        <p:spPr bwMode="auto">
          <a:xfrm>
            <a:off x="7301739" y="4907192"/>
            <a:ext cx="1230057" cy="81593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30640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2964</Words>
  <Application>Microsoft Office PowerPoint</Application>
  <PresentationFormat>On-screen Show (4:3)</PresentationFormat>
  <Paragraphs>368</Paragraphs>
  <Slides>28</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Calibri</vt:lpstr>
      <vt:lpstr>Symbol</vt:lpstr>
      <vt:lpstr>Wingdings</vt:lpstr>
      <vt:lpstr>Segoe</vt:lpstr>
      <vt:lpstr>Verdana</vt:lpstr>
      <vt:lpstr>SimSun</vt:lpstr>
      <vt:lpstr>Times New Roman</vt:lpstr>
      <vt:lpstr>Arial</vt:lpstr>
      <vt:lpstr>Mangal</vt:lpstr>
      <vt:lpstr>Segoe UI</vt:lpstr>
      <vt:lpstr>NG_MOC_Core_ModuleNew2</vt:lpstr>
      <vt:lpstr>Module 3</vt:lpstr>
      <vt:lpstr>Module Overview</vt:lpstr>
      <vt:lpstr>Lesson 1: Planning for Office 365 clients</vt:lpstr>
      <vt:lpstr>Overview of Office 365 clients</vt:lpstr>
      <vt:lpstr>New features in Office 2016</vt:lpstr>
      <vt:lpstr>Office Online</vt:lpstr>
      <vt:lpstr>Office 365 mobile clients</vt:lpstr>
      <vt:lpstr>Overview of Office 2016 for Mac</vt:lpstr>
      <vt:lpstr>Discussion: Which Office 365 clients will you need to support?</vt:lpstr>
      <vt:lpstr>Lesson 2: Planning connectivity for Office 365 clients</vt:lpstr>
      <vt:lpstr>Requirements for network infrastructure</vt:lpstr>
      <vt:lpstr>Requirements for network bandwidth</vt:lpstr>
      <vt:lpstr>Tools for evaluating network connectivity</vt:lpstr>
      <vt:lpstr>What is Autodiscover?</vt:lpstr>
      <vt:lpstr>How Outlook and Skype for Business use Autodiscover</vt:lpstr>
      <vt:lpstr>How Outlook and Skype for Business use Autodiscover</vt:lpstr>
      <vt:lpstr>DNS records required for Autodiscover</vt:lpstr>
      <vt:lpstr>Troubleshooting client connectivity</vt:lpstr>
      <vt:lpstr>Lesson 3: Configuring connectivity for Office 365 clients</vt:lpstr>
      <vt:lpstr>Configuring Outlook</vt:lpstr>
      <vt:lpstr>Configuring Skype for Business</vt:lpstr>
      <vt:lpstr>Working with Office Online</vt:lpstr>
      <vt:lpstr>Configuring the OneDrive for Business client</vt:lpstr>
      <vt:lpstr>Managing mobile devices</vt:lpstr>
      <vt:lpstr>Lab: Configuring client connectivity to Office 365</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2016-04-15T06:16:06Z</dcterms:created>
  <dcterms:modified xsi:type="dcterms:W3CDTF">2016-04-18T05:33:17Z</dcterms:modified>
</cp:coreProperties>
</file>