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embeddedFontLst>
    <p:embeddedFont>
      <p:font typeface="Segoe UI" panose="020B0502040204020203" pitchFamily="3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Verdana" panose="020B0604030504040204" pitchFamily="34" charset="0"/>
      <p:regular r:id="rId38"/>
      <p:bold r:id="rId39"/>
      <p:italic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408" autoAdjust="0"/>
    <p:restoredTop sz="96370" autoAdjust="0"/>
  </p:normalViewPr>
  <p:slideViewPr>
    <p:cSldViewPr>
      <p:cViewPr varScale="1">
        <p:scale>
          <a:sx n="91" d="100"/>
          <a:sy n="91" d="100"/>
        </p:scale>
        <p:origin x="78" y="600"/>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95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74B89C-12EC-4788-8495-49D7D2189B7F}" type="datetimeFigureOut">
              <a:rPr lang="en-US" smtClean="0"/>
              <a:t>4/15/2016</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3CF6E9-63D0-4F66-A69F-281594A74D5F}" type="slidenum">
              <a:rPr lang="en-US" smtClean="0"/>
              <a:t>‹#›</a:t>
            </a:fld>
            <a:endParaRPr lang="en-US" dirty="0"/>
          </a:p>
        </p:txBody>
      </p:sp>
    </p:spTree>
    <p:extLst>
      <p:ext uri="{BB962C8B-B14F-4D97-AF65-F5344CB8AC3E}">
        <p14:creationId xmlns:p14="http://schemas.microsoft.com/office/powerpoint/2010/main" val="2115912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Presentation: </a:t>
            </a:r>
            <a:r>
              <a:rPr lang="en-US" sz="1000" b="1" dirty="0">
                <a:latin typeface="Arial"/>
                <a:ea typeface="Calibri"/>
                <a:cs typeface="Times New Roman"/>
              </a:rPr>
              <a:t>70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 </a:t>
            </a:r>
            <a:r>
              <a:rPr lang="en-US" sz="1000" b="1" dirty="0">
                <a:latin typeface="Arial"/>
                <a:ea typeface="Calibri"/>
                <a:cs typeface="Times New Roman"/>
              </a:rPr>
              <a:t>90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After completing this module, the students will be able to:</a:t>
            </a: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Plan and prepare for directory synchronization.</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Implement directory synchronization by using Microsoft Azure Active Directory Connect (Azure AD Connect).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Manage Microsoft Office 365 identities with directory synchronization.</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Required materials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teach this module, you need the Microsoft PowerPoint file 20347A_04.pptx.</a:t>
            </a:r>
          </a:p>
          <a:p>
            <a:pPr>
              <a:lnSpc>
                <a:spcPct val="115000"/>
              </a:lnSpc>
              <a:spcAft>
                <a:spcPts val="1000"/>
              </a:spcAft>
            </a:pPr>
            <a:r>
              <a:rPr lang="en-US" sz="1000" b="1" dirty="0">
                <a:latin typeface="Arial"/>
                <a:ea typeface="Calibri"/>
                <a:cs typeface="Times New Roman"/>
              </a:rPr>
              <a:t>Preparation tasks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prepare for this module, you should:</a:t>
            </a:r>
          </a:p>
          <a:p>
            <a:pPr marL="342900" marR="0" lvl="0" indent="-342900">
              <a:lnSpc>
                <a:spcPct val="115000"/>
              </a:lnSpc>
              <a:spcBef>
                <a:spcPts val="0"/>
              </a:spcBef>
              <a:spcAft>
                <a:spcPts val="995"/>
              </a:spcAft>
              <a:buFont typeface="Symbol"/>
              <a:buChar char=""/>
            </a:pPr>
            <a:r>
              <a:rPr lang="en-US" sz="1000" dirty="0">
                <a:latin typeface="Arial"/>
                <a:ea typeface="Calibri"/>
                <a:cs typeface="Times New Roman"/>
              </a:rPr>
              <a:t>Read all of this module’s materials.</a:t>
            </a:r>
          </a:p>
          <a:p>
            <a:pPr marL="342900" marR="0" lvl="0" indent="-342900">
              <a:lnSpc>
                <a:spcPct val="115000"/>
              </a:lnSpc>
              <a:spcBef>
                <a:spcPts val="0"/>
              </a:spcBef>
              <a:spcAft>
                <a:spcPts val="995"/>
              </a:spcAft>
              <a:buFont typeface="Symbol"/>
              <a:buChar char=""/>
            </a:pPr>
            <a:r>
              <a:rPr lang="en-US" sz="1000" dirty="0">
                <a:latin typeface="Arial"/>
                <a:ea typeface="Calibri"/>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US" sz="1000" dirty="0">
                <a:latin typeface="Arial"/>
                <a:ea typeface="Calibri"/>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703CF6E9-63D0-4F66-A69F-281594A74D5F}"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Planning and configuring directory synchronization</a:t>
            </a:r>
          </a:p>
        </p:txBody>
      </p:sp>
    </p:spTree>
    <p:extLst>
      <p:ext uri="{BB962C8B-B14F-4D97-AF65-F5344CB8AC3E}">
        <p14:creationId xmlns:p14="http://schemas.microsoft.com/office/powerpoint/2010/main" val="2243294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lesson content. </a:t>
            </a:r>
          </a:p>
        </p:txBody>
      </p:sp>
      <p:sp>
        <p:nvSpPr>
          <p:cNvPr id="4" name="Slide Number Placeholder 3"/>
          <p:cNvSpPr>
            <a:spLocks noGrp="1"/>
          </p:cNvSpPr>
          <p:nvPr>
            <p:ph type="sldNum" sz="quarter" idx="10"/>
          </p:nvPr>
        </p:nvSpPr>
        <p:spPr/>
        <p:txBody>
          <a:bodyPr/>
          <a:lstStyle/>
          <a:p>
            <a:fld id="{703CF6E9-63D0-4F66-A69F-281594A74D5F}"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Planning and configuring directory synchronization</a:t>
            </a:r>
          </a:p>
        </p:txBody>
      </p:sp>
    </p:spTree>
    <p:extLst>
      <p:ext uri="{BB962C8B-B14F-4D97-AF65-F5344CB8AC3E}">
        <p14:creationId xmlns:p14="http://schemas.microsoft.com/office/powerpoint/2010/main" val="3054522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Inform the student that while multiple versions of directory synchronization exist, always use the latest version as it will provide the most features and include the longest support.</a:t>
            </a:r>
          </a:p>
        </p:txBody>
      </p:sp>
      <p:sp>
        <p:nvSpPr>
          <p:cNvPr id="4" name="Slide Number Placeholder 3"/>
          <p:cNvSpPr>
            <a:spLocks noGrp="1"/>
          </p:cNvSpPr>
          <p:nvPr>
            <p:ph type="sldNum" sz="quarter" idx="10"/>
          </p:nvPr>
        </p:nvSpPr>
        <p:spPr/>
        <p:txBody>
          <a:bodyPr/>
          <a:lstStyle/>
          <a:p>
            <a:fld id="{703CF6E9-63D0-4F66-A69F-281594A74D5F}"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Planning and configuring directory synchronization</a:t>
            </a:r>
          </a:p>
        </p:txBody>
      </p:sp>
    </p:spTree>
    <p:extLst>
      <p:ext uri="{BB962C8B-B14F-4D97-AF65-F5344CB8AC3E}">
        <p14:creationId xmlns:p14="http://schemas.microsoft.com/office/powerpoint/2010/main" val="1746038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03CF6E9-63D0-4F66-A69F-281594A74D5F}"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Planning and configuring directory synchronization</a:t>
            </a:r>
          </a:p>
        </p:txBody>
      </p:sp>
    </p:spTree>
    <p:extLst>
      <p:ext uri="{BB962C8B-B14F-4D97-AF65-F5344CB8AC3E}">
        <p14:creationId xmlns:p14="http://schemas.microsoft.com/office/powerpoint/2010/main" val="2135712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03CF6E9-63D0-4F66-A69F-281594A74D5F}"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Planning and configuring directory synchronization</a:t>
            </a:r>
          </a:p>
        </p:txBody>
      </p:sp>
    </p:spTree>
    <p:extLst>
      <p:ext uri="{BB962C8B-B14F-4D97-AF65-F5344CB8AC3E}">
        <p14:creationId xmlns:p14="http://schemas.microsoft.com/office/powerpoint/2010/main" val="21862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03CF6E9-63D0-4F66-A69F-281594A74D5F}"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Planning and configuring directory synchronization</a:t>
            </a:r>
          </a:p>
        </p:txBody>
      </p:sp>
    </p:spTree>
    <p:extLst>
      <p:ext uri="{BB962C8B-B14F-4D97-AF65-F5344CB8AC3E}">
        <p14:creationId xmlns:p14="http://schemas.microsoft.com/office/powerpoint/2010/main" val="250714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03CF6E9-63D0-4F66-A69F-281594A74D5F}"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Planning and configuring directory synchronization</a:t>
            </a:r>
          </a:p>
        </p:txBody>
      </p:sp>
    </p:spTree>
    <p:extLst>
      <p:ext uri="{BB962C8B-B14F-4D97-AF65-F5344CB8AC3E}">
        <p14:creationId xmlns:p14="http://schemas.microsoft.com/office/powerpoint/2010/main" val="198926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03CF6E9-63D0-4F66-A69F-281594A74D5F}"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Planning and configuring directory synchronization</a:t>
            </a:r>
          </a:p>
        </p:txBody>
      </p:sp>
    </p:spTree>
    <p:extLst>
      <p:ext uri="{BB962C8B-B14F-4D97-AF65-F5344CB8AC3E}">
        <p14:creationId xmlns:p14="http://schemas.microsoft.com/office/powerpoint/2010/main" val="336333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lesson content. </a:t>
            </a:r>
          </a:p>
        </p:txBody>
      </p:sp>
      <p:sp>
        <p:nvSpPr>
          <p:cNvPr id="4" name="Slide Number Placeholder 3"/>
          <p:cNvSpPr>
            <a:spLocks noGrp="1"/>
          </p:cNvSpPr>
          <p:nvPr>
            <p:ph type="sldNum" sz="quarter" idx="10"/>
          </p:nvPr>
        </p:nvSpPr>
        <p:spPr/>
        <p:txBody>
          <a:bodyPr/>
          <a:lstStyle/>
          <a:p>
            <a:fld id="{703CF6E9-63D0-4F66-A69F-281594A74D5F}"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Planning and configuring directory synchronization</a:t>
            </a:r>
          </a:p>
        </p:txBody>
      </p:sp>
    </p:spTree>
    <p:extLst>
      <p:ext uri="{BB962C8B-B14F-4D97-AF65-F5344CB8AC3E}">
        <p14:creationId xmlns:p14="http://schemas.microsoft.com/office/powerpoint/2010/main" val="3248918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03CF6E9-63D0-4F66-A69F-281594A74D5F}"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Planning and configuring directory synchronization</a:t>
            </a:r>
          </a:p>
        </p:txBody>
      </p:sp>
    </p:spTree>
    <p:extLst>
      <p:ext uri="{BB962C8B-B14F-4D97-AF65-F5344CB8AC3E}">
        <p14:creationId xmlns:p14="http://schemas.microsoft.com/office/powerpoint/2010/main" val="3254827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03CF6E9-63D0-4F66-A69F-281594A74D5F}"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Planning and configuring directory synchronization</a:t>
            </a:r>
          </a:p>
        </p:txBody>
      </p:sp>
    </p:spTree>
    <p:extLst>
      <p:ext uri="{BB962C8B-B14F-4D97-AF65-F5344CB8AC3E}">
        <p14:creationId xmlns:p14="http://schemas.microsoft.com/office/powerpoint/2010/main" val="3639385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module content. </a:t>
            </a:r>
          </a:p>
        </p:txBody>
      </p:sp>
      <p:sp>
        <p:nvSpPr>
          <p:cNvPr id="4" name="Slide Number Placeholder 3"/>
          <p:cNvSpPr>
            <a:spLocks noGrp="1"/>
          </p:cNvSpPr>
          <p:nvPr>
            <p:ph type="sldNum" sz="quarter" idx="10"/>
          </p:nvPr>
        </p:nvSpPr>
        <p:spPr/>
        <p:txBody>
          <a:bodyPr/>
          <a:lstStyle/>
          <a:p>
            <a:fld id="{703CF6E9-63D0-4F66-A69F-281594A74D5F}"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Planning and configuring directory synchronization</a:t>
            </a:r>
          </a:p>
        </p:txBody>
      </p:sp>
    </p:spTree>
    <p:extLst>
      <p:ext uri="{BB962C8B-B14F-4D97-AF65-F5344CB8AC3E}">
        <p14:creationId xmlns:p14="http://schemas.microsoft.com/office/powerpoint/2010/main" val="22727114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03CF6E9-63D0-4F66-A69F-281594A74D5F}"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Planning and configuring directory synchronization</a:t>
            </a:r>
          </a:p>
        </p:txBody>
      </p:sp>
    </p:spTree>
    <p:extLst>
      <p:ext uri="{BB962C8B-B14F-4D97-AF65-F5344CB8AC3E}">
        <p14:creationId xmlns:p14="http://schemas.microsoft.com/office/powerpoint/2010/main" val="2592968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03CF6E9-63D0-4F66-A69F-281594A74D5F}"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Planning and configuring directory synchronization</a:t>
            </a:r>
          </a:p>
        </p:txBody>
      </p:sp>
    </p:spTree>
    <p:extLst>
      <p:ext uri="{BB962C8B-B14F-4D97-AF65-F5344CB8AC3E}">
        <p14:creationId xmlns:p14="http://schemas.microsoft.com/office/powerpoint/2010/main" val="652955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03CF6E9-63D0-4F66-A69F-281594A74D5F}"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Planning and configuring directory synchronization</a:t>
            </a:r>
          </a:p>
        </p:txBody>
      </p:sp>
    </p:spTree>
    <p:extLst>
      <p:ext uri="{BB962C8B-B14F-4D97-AF65-F5344CB8AC3E}">
        <p14:creationId xmlns:p14="http://schemas.microsoft.com/office/powerpoint/2010/main" val="29455293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Exercise 1: Preparing for directory synchronization</a:t>
            </a:r>
          </a:p>
          <a:p>
            <a:pPr>
              <a:lnSpc>
                <a:spcPct val="115000"/>
              </a:lnSpc>
              <a:spcAft>
                <a:spcPts val="1000"/>
              </a:spcAft>
            </a:pPr>
            <a:r>
              <a:rPr lang="en-US" sz="1000" dirty="0">
                <a:latin typeface="Arial"/>
                <a:ea typeface="Calibri"/>
                <a:cs typeface="Times New Roman"/>
              </a:rPr>
              <a:t>Before directory synchronization can be configured, there are several checks that the team needs to run, including identifying duplicate accounts in AD DS, filtering the directory, correcting UPNs, and enabling directory synchronization in Office 365.</a:t>
            </a:r>
          </a:p>
          <a:p>
            <a:pPr>
              <a:lnSpc>
                <a:spcPct val="115000"/>
              </a:lnSpc>
              <a:spcAft>
                <a:spcPts val="1000"/>
              </a:spcAft>
            </a:pPr>
            <a:r>
              <a:rPr lang="en-US" sz="1000" dirty="0">
                <a:solidFill>
                  <a:srgbClr val="000000"/>
                </a:solidFill>
                <a:latin typeface="Arial"/>
                <a:ea typeface="Calibri"/>
                <a:cs typeface="Times New Roman"/>
              </a:rPr>
              <a:t>In this exercise, you will prepare the environment for directory synchronization.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Instructor Note</a:t>
            </a:r>
            <a:r>
              <a:rPr lang="en-US" sz="1000" dirty="0">
                <a:latin typeface="Arial"/>
                <a:ea typeface="Calibri"/>
                <a:cs typeface="Times New Roman"/>
              </a:rPr>
              <a:t>: In this exercise, students plan for the deployment of Azure AD Connect by identifying the design requirements and carrying out the preparation work in the on-premises AD DS. </a:t>
            </a:r>
          </a:p>
          <a:p>
            <a:pPr>
              <a:lnSpc>
                <a:spcPct val="115000"/>
              </a:lnSpc>
              <a:spcAft>
                <a:spcPts val="1000"/>
              </a:spcAft>
            </a:pPr>
            <a:r>
              <a:rPr lang="en-US" sz="1000" dirty="0">
                <a:latin typeface="Arial"/>
                <a:ea typeface="Calibri"/>
                <a:cs typeface="Times New Roman"/>
              </a:rPr>
              <a:t>Explain that in the second task in Exercise 1, the students are deliberately introducing errors in the AD DS accounts. </a:t>
            </a:r>
          </a:p>
          <a:p>
            <a:pPr>
              <a:lnSpc>
                <a:spcPct val="115000"/>
              </a:lnSpc>
              <a:spcAft>
                <a:spcPts val="1000"/>
              </a:spcAft>
            </a:pPr>
            <a:r>
              <a:rPr lang="en-US" sz="1000" dirty="0">
                <a:latin typeface="Arial"/>
                <a:ea typeface="Calibri"/>
                <a:cs typeface="Times New Roman"/>
              </a:rPr>
              <a:t>When identifying these Active Directory errors, note that: </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@local in </a:t>
            </a:r>
            <a:r>
              <a:rPr lang="en-US" sz="1000" b="1" dirty="0">
                <a:effectLst/>
                <a:latin typeface="Arial"/>
                <a:ea typeface="Times New Roman"/>
                <a:cs typeface="Times New Roman"/>
              </a:rPr>
              <a:t>userPrincipalName</a:t>
            </a:r>
            <a:r>
              <a:rPr lang="en-US" sz="1000" dirty="0">
                <a:effectLst/>
                <a:latin typeface="Arial"/>
                <a:ea typeface="Times New Roman"/>
                <a:cs typeface="Times New Roman"/>
              </a:rPr>
              <a:t> generates format error, needs manual remediation.</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@local in </a:t>
            </a:r>
            <a:r>
              <a:rPr lang="en-US" sz="1000" b="1" dirty="0">
                <a:effectLst/>
                <a:latin typeface="Arial"/>
                <a:ea typeface="Times New Roman"/>
                <a:cs typeface="Times New Roman"/>
              </a:rPr>
              <a:t>proxyAddresses</a:t>
            </a:r>
            <a:r>
              <a:rPr lang="en-US" sz="1000" dirty="0">
                <a:effectLst/>
                <a:latin typeface="Arial"/>
                <a:ea typeface="Times New Roman"/>
                <a:cs typeface="Times New Roman"/>
              </a:rPr>
              <a:t> generates format error, needs manual remediation.</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Special characters in </a:t>
            </a:r>
            <a:r>
              <a:rPr lang="en-US" sz="1000" b="1" dirty="0">
                <a:effectLst/>
                <a:latin typeface="Arial"/>
                <a:ea typeface="Times New Roman"/>
                <a:cs typeface="Times New Roman"/>
              </a:rPr>
              <a:t>userPrincipalName</a:t>
            </a:r>
            <a:r>
              <a:rPr lang="en-US" sz="1000" dirty="0">
                <a:effectLst/>
                <a:latin typeface="Arial"/>
                <a:ea typeface="Times New Roman"/>
                <a:cs typeface="Times New Roman"/>
              </a:rPr>
              <a:t> generates character error, IdFix can fix this.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Two users with same </a:t>
            </a:r>
            <a:r>
              <a:rPr lang="en-US" sz="1000" b="1" dirty="0">
                <a:effectLst/>
                <a:latin typeface="Arial"/>
                <a:ea typeface="Times New Roman"/>
                <a:cs typeface="Times New Roman"/>
              </a:rPr>
              <a:t>mail</a:t>
            </a:r>
            <a:r>
              <a:rPr lang="en-US" sz="1000" dirty="0">
                <a:effectLst/>
                <a:latin typeface="Arial"/>
                <a:ea typeface="Times New Roman"/>
                <a:cs typeface="Times New Roman"/>
              </a:rPr>
              <a:t> attribute needs manual remediation.</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Missing the </a:t>
            </a:r>
            <a:r>
              <a:rPr lang="en-US" sz="1000" b="1" dirty="0">
                <a:effectLst/>
                <a:latin typeface="Arial"/>
                <a:ea typeface="Times New Roman"/>
                <a:cs typeface="Times New Roman"/>
              </a:rPr>
              <a:t>mail</a:t>
            </a:r>
            <a:r>
              <a:rPr lang="en-US" sz="1000" dirty="0">
                <a:effectLst/>
                <a:latin typeface="Arial"/>
                <a:ea typeface="Times New Roman"/>
                <a:cs typeface="Times New Roman"/>
              </a:rPr>
              <a:t> attribute generates character needs manual remediation.</a:t>
            </a:r>
          </a:p>
          <a:p>
            <a:pPr>
              <a:lnSpc>
                <a:spcPct val="115000"/>
              </a:lnSpc>
              <a:spcAft>
                <a:spcPts val="1000"/>
              </a:spcAft>
            </a:pPr>
            <a:r>
              <a:rPr lang="en-US" sz="1000" b="1" dirty="0">
                <a:latin typeface="Arial"/>
                <a:ea typeface="Calibri"/>
                <a:cs typeface="Times New Roman"/>
              </a:rPr>
              <a:t>Exercise 2: Configuring directory synchronization</a:t>
            </a:r>
          </a:p>
          <a:p>
            <a:pPr>
              <a:lnSpc>
                <a:spcPct val="115000"/>
              </a:lnSpc>
              <a:spcAft>
                <a:spcPts val="1000"/>
              </a:spcAft>
            </a:pPr>
            <a:r>
              <a:rPr lang="en-US" sz="1000" dirty="0">
                <a:latin typeface="Arial"/>
                <a:ea typeface="Calibri"/>
                <a:cs typeface="Times New Roman"/>
              </a:rPr>
              <a:t>Now that the environment is prepared for directory synchronization, the next step is to install and configure the Azure AD Connect tool and configure an initial synchronization.</a:t>
            </a:r>
          </a:p>
          <a:p>
            <a:pPr>
              <a:lnSpc>
                <a:spcPct val="115000"/>
              </a:lnSpc>
              <a:spcAft>
                <a:spcPts val="1000"/>
              </a:spcAft>
            </a:pPr>
            <a:r>
              <a:rPr lang="en-US" sz="1000" b="1" dirty="0">
                <a:latin typeface="Arial"/>
                <a:ea typeface="Calibri"/>
                <a:cs typeface="Times New Roman"/>
              </a:rPr>
              <a:t>Exercise 3: Managing Active Directory users and groups</a:t>
            </a:r>
          </a:p>
          <a:p>
            <a:pPr>
              <a:lnSpc>
                <a:spcPct val="115000"/>
              </a:lnSpc>
              <a:spcAft>
                <a:spcPts val="1000"/>
              </a:spcAft>
            </a:pPr>
            <a:r>
              <a:rPr lang="en-US" sz="1000" dirty="0">
                <a:latin typeface="Arial"/>
                <a:ea typeface="Calibri"/>
                <a:cs typeface="Times New Roman"/>
              </a:rPr>
              <a:t>Now that directory synchronization is in place and working, you need to identify how managing user and group accounts has changed with directory synchronization.</a:t>
            </a:r>
          </a:p>
        </p:txBody>
      </p:sp>
      <p:sp>
        <p:nvSpPr>
          <p:cNvPr id="4" name="Slide Number Placeholder 3"/>
          <p:cNvSpPr>
            <a:spLocks noGrp="1"/>
          </p:cNvSpPr>
          <p:nvPr>
            <p:ph type="sldNum" sz="quarter" idx="10"/>
          </p:nvPr>
        </p:nvSpPr>
        <p:spPr/>
        <p:txBody>
          <a:bodyPr/>
          <a:lstStyle/>
          <a:p>
            <a:fld id="{703CF6E9-63D0-4F66-A69F-281594A74D5F}"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Planning and configuring directory synchronization</a:t>
            </a:r>
          </a:p>
        </p:txBody>
      </p:sp>
    </p:spTree>
    <p:extLst>
      <p:ext uri="{BB962C8B-B14F-4D97-AF65-F5344CB8AC3E}">
        <p14:creationId xmlns:p14="http://schemas.microsoft.com/office/powerpoint/2010/main" val="2727988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703CF6E9-63D0-4F66-A69F-281594A74D5F}"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Planning and configuring directory synchronization</a:t>
            </a:r>
          </a:p>
        </p:txBody>
      </p:sp>
    </p:spTree>
    <p:extLst>
      <p:ext uri="{BB962C8B-B14F-4D97-AF65-F5344CB8AC3E}">
        <p14:creationId xmlns:p14="http://schemas.microsoft.com/office/powerpoint/2010/main" val="16370792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do you configure OU-level filtering for directory synchronization?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Synchronization Service Manager</a:t>
            </a:r>
            <a:r>
              <a:rPr lang="en-US" sz="1000" b="1" dirty="0">
                <a:latin typeface="Arial"/>
                <a:ea typeface="Calibri"/>
                <a:cs typeface="Times New Roman"/>
              </a:rPr>
              <a:t> </a:t>
            </a:r>
            <a:r>
              <a:rPr lang="en-US" sz="1000" dirty="0">
                <a:latin typeface="Arial"/>
                <a:ea typeface="Calibri"/>
                <a:cs typeface="Times New Roman"/>
              </a:rPr>
              <a:t>is used to configure details of the synchronization tasks to be performed during directory synchronization operations, including configuration of OU level filtering.</a:t>
            </a:r>
          </a:p>
        </p:txBody>
      </p:sp>
      <p:sp>
        <p:nvSpPr>
          <p:cNvPr id="4" name="Slide Number Placeholder 3"/>
          <p:cNvSpPr>
            <a:spLocks noGrp="1"/>
          </p:cNvSpPr>
          <p:nvPr>
            <p:ph type="sldNum" sz="quarter" idx="10"/>
          </p:nvPr>
        </p:nvSpPr>
        <p:spPr/>
        <p:txBody>
          <a:bodyPr/>
          <a:lstStyle/>
          <a:p>
            <a:fld id="{703CF6E9-63D0-4F66-A69F-281594A74D5F}"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Planning and configuring directory synchronization</a:t>
            </a:r>
          </a:p>
        </p:txBody>
      </p:sp>
    </p:spTree>
    <p:extLst>
      <p:ext uri="{BB962C8B-B14F-4D97-AF65-F5344CB8AC3E}">
        <p14:creationId xmlns:p14="http://schemas.microsoft.com/office/powerpoint/2010/main" val="3342328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are some of the typical issues that can arise if UPN suffixes are not properly configured before directory synchronization is deployed?</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If directory synchronization has already been deployed, the user’s UPN for Office 365 might not match the user’s on-premises UPN defined in AD DS; this can occur if the user was assigned an Office 365 subscription license before the domain was verified.</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Because directory synchronization is the link between your on-premises AD DS objects and the services in Office 365, be very careful when making changes to Azure AD Connect or the Synchronization Service Manager after production deployment. For example, a minor mistake in filtering could accidentally delete all user mailboxes in Office 365 very quickly. </a:t>
            </a:r>
          </a:p>
          <a:p>
            <a:pPr>
              <a:lnSpc>
                <a:spcPct val="115000"/>
              </a:lnSpc>
              <a:spcAft>
                <a:spcPts val="1000"/>
              </a:spcAft>
            </a:pPr>
            <a:r>
              <a:rPr lang="en-US" sz="1000" dirty="0">
                <a:latin typeface="Arial"/>
                <a:ea typeface="Calibri"/>
                <a:cs typeface="Times New Roman"/>
              </a:rPr>
              <a:t>In some environments, you might test all changes on a separate directory synchronization server in test that is connected to a separate Office 365 tenant (trial). In addition, you should manually initiate run profiles for each management agent in Synchronization Service Manager and observe the pending actions before exporting to Office 365. In some cases, it might be a good idea to create a new run profile for exporting to Azure AD that includes a maximum limit on the number of allowed deletions.</a:t>
            </a:r>
          </a:p>
          <a:p>
            <a:pPr>
              <a:lnSpc>
                <a:spcPct val="115000"/>
              </a:lnSpc>
              <a:spcAft>
                <a:spcPts val="1000"/>
              </a:spcAft>
            </a:pPr>
            <a:r>
              <a:rPr lang="en-US" sz="1000" b="1" dirty="0">
                <a:latin typeface="Arial"/>
                <a:ea typeface="Calibri"/>
                <a:cs typeface="Times New Roman"/>
              </a:rPr>
              <a:t>Tools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IdFix. The Office 365 IdFix tool provides you the ability to identify and remediate the majority of object synchronization errors in your AD DS forests in preparation for deployment to Office 365.</a:t>
            </a:r>
          </a:p>
          <a:p>
            <a:pPr marR="0" lvl="0">
              <a:lnSpc>
                <a:spcPct val="115000"/>
              </a:lnSpc>
              <a:spcBef>
                <a:spcPts val="0"/>
              </a:spcBef>
              <a:spcAft>
                <a:spcPts val="995"/>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03CF6E9-63D0-4F66-A69F-281594A74D5F}"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Planning and configuring directory synchronization</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5500467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R="0" lvl="0">
              <a:lnSpc>
                <a:spcPct val="115000"/>
              </a:lnSpc>
              <a:spcBef>
                <a:spcPts val="0"/>
              </a:spcBef>
              <a:spcAft>
                <a:spcPts val="995"/>
              </a:spcAft>
            </a:pPr>
            <a:r>
              <a:rPr lang="en-US" sz="1000" b="1" dirty="0">
                <a:latin typeface="Arial"/>
                <a:ea typeface="Times New Roman"/>
                <a:cs typeface="Times New Roman"/>
              </a:rPr>
              <a:t>Best Practices </a:t>
            </a:r>
          </a:p>
          <a:p>
            <a:pPr marL="342900" marR="0" lvl="0" indent="-342900">
              <a:lnSpc>
                <a:spcPct val="115000"/>
              </a:lnSpc>
              <a:spcBef>
                <a:spcPts val="0"/>
              </a:spcBef>
              <a:spcAft>
                <a:spcPts val="995"/>
              </a:spcAft>
              <a:buFont typeface="Symbol"/>
              <a:buChar char=""/>
            </a:pPr>
            <a:r>
              <a:rPr lang="en-US" sz="1000" dirty="0">
                <a:latin typeface="Arial"/>
                <a:ea typeface="Times New Roman"/>
                <a:cs typeface="Times New Roman"/>
              </a:rPr>
              <a:t>You must have a proper project plan.</a:t>
            </a:r>
          </a:p>
          <a:p>
            <a:pPr marL="342900" marR="0" lvl="0" indent="-342900">
              <a:lnSpc>
                <a:spcPct val="115000"/>
              </a:lnSpc>
              <a:spcBef>
                <a:spcPts val="0"/>
              </a:spcBef>
              <a:spcAft>
                <a:spcPts val="995"/>
              </a:spcAft>
              <a:buFont typeface="Symbol"/>
              <a:buChar char=""/>
            </a:pPr>
            <a:r>
              <a:rPr lang="en-US" sz="1000" dirty="0">
                <a:latin typeface="Arial"/>
                <a:ea typeface="Times New Roman"/>
                <a:cs typeface="Times New Roman"/>
              </a:rPr>
              <a:t>If using filtering, it should be set up before synchronizing any objects.</a:t>
            </a:r>
          </a:p>
          <a:p>
            <a:pPr marL="342900" marR="0" lvl="0" indent="-342900">
              <a:lnSpc>
                <a:spcPct val="115000"/>
              </a:lnSpc>
              <a:spcBef>
                <a:spcPts val="0"/>
              </a:spcBef>
              <a:spcAft>
                <a:spcPts val="995"/>
              </a:spcAft>
              <a:buFont typeface="Symbol"/>
              <a:buChar char=""/>
            </a:pPr>
            <a:r>
              <a:rPr lang="en-US" sz="1000" dirty="0">
                <a:latin typeface="Arial"/>
                <a:ea typeface="Times New Roman"/>
                <a:cs typeface="Times New Roman"/>
              </a:rPr>
              <a:t>You should work with a cloud services partner.</a:t>
            </a:r>
          </a:p>
          <a:p>
            <a:pPr marL="342900" marR="0" lvl="0" indent="-342900">
              <a:lnSpc>
                <a:spcPct val="115000"/>
              </a:lnSpc>
              <a:spcBef>
                <a:spcPts val="0"/>
              </a:spcBef>
              <a:spcAft>
                <a:spcPts val="995"/>
              </a:spcAft>
              <a:buFont typeface="Symbol"/>
              <a:buChar char=""/>
            </a:pPr>
            <a:r>
              <a:rPr lang="en-US" sz="1000" dirty="0">
                <a:latin typeface="Arial"/>
                <a:ea typeface="Times New Roman"/>
                <a:cs typeface="Times New Roman"/>
              </a:rPr>
              <a:t>You should perform thorough capacity planning.</a:t>
            </a:r>
          </a:p>
          <a:p>
            <a:pPr marL="342900" indent="-342900">
              <a:lnSpc>
                <a:spcPct val="115000"/>
              </a:lnSpc>
              <a:spcAft>
                <a:spcPts val="995"/>
              </a:spcAft>
              <a:buFont typeface="Symbol" panose="05050102010706020507" pitchFamily="18" charset="2"/>
              <a:buChar char="·"/>
            </a:pPr>
            <a:r>
              <a:rPr lang="en-US" sz="1000" dirty="0">
                <a:solidFill>
                  <a:prstClr val="black"/>
                </a:solidFill>
                <a:latin typeface="Arial"/>
                <a:ea typeface="Times New Roman"/>
                <a:cs typeface="Times New Roman"/>
              </a:rPr>
              <a:t>You should remediate AD DS before deploying directory synchronization.</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a:ea typeface="Times New Roman"/>
                <a:cs typeface="Times New Roman"/>
              </a:rPr>
              <a:t>You should add all SMTP domains as verified domains before synchronizing.</a:t>
            </a:r>
          </a:p>
          <a:p>
            <a:pPr lvl="0">
              <a:lnSpc>
                <a:spcPct val="115000"/>
              </a:lnSpc>
              <a:spcAft>
                <a:spcPts val="1000"/>
              </a:spcAft>
            </a:pPr>
            <a:r>
              <a:rPr lang="en-US" sz="1000" b="1" dirty="0">
                <a:solidFill>
                  <a:prstClr val="black"/>
                </a:solidFill>
                <a:latin typeface="Arial"/>
                <a:ea typeface="Calibri"/>
                <a:cs typeface="Times New Roman"/>
              </a:rPr>
              <a:t>Common Issues and Troubleshooting Tips</a:t>
            </a:r>
            <a:endParaRPr lang="en-US" sz="1000" dirty="0">
              <a:solidFill>
                <a:prstClr val="black"/>
              </a:solidFill>
              <a:latin typeface="Arial"/>
              <a:ea typeface="Calibri"/>
              <a:cs typeface="Times New Roman"/>
            </a:endParaRPr>
          </a:p>
          <a:p>
            <a:pPr lvl="0">
              <a:lnSpc>
                <a:spcPct val="115000"/>
              </a:lnSpc>
              <a:spcAft>
                <a:spcPts val="1000"/>
              </a:spcAft>
            </a:pPr>
            <a:r>
              <a:rPr lang="en-US" sz="1000" b="1" dirty="0">
                <a:solidFill>
                  <a:prstClr val="black"/>
                </a:solidFill>
                <a:latin typeface="Arial"/>
                <a:ea typeface="Calibri"/>
                <a:cs typeface="Times New Roman"/>
              </a:rPr>
              <a:t>Common Issue: </a:t>
            </a:r>
            <a:r>
              <a:rPr lang="en-US" sz="1000" dirty="0">
                <a:solidFill>
                  <a:prstClr val="black"/>
                </a:solidFill>
                <a:latin typeface="Arial"/>
                <a:ea typeface="Calibri"/>
                <a:cs typeface="Times New Roman"/>
              </a:rPr>
              <a:t>Directory synchronization filtering is no longer working.</a:t>
            </a:r>
          </a:p>
          <a:p>
            <a:pPr lvl="0">
              <a:lnSpc>
                <a:spcPct val="115000"/>
              </a:lnSpc>
              <a:spcAft>
                <a:spcPts val="1000"/>
              </a:spcAft>
            </a:pPr>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It is important to be on the latest version of the directory synchronization tool, because the link on the Office 365 admin center is always directed to the most current release. However, when upgrading to a new version of the tool, all existing filters and other management agent customizations will not automatically import into the new installation. If you are upgrading to a newer version of directory synchronization, you must always manually reapply filtering configurations after you upgrade, but before you run the first synchronization cycle.</a:t>
            </a:r>
          </a:p>
          <a:p>
            <a:pPr lvl="0">
              <a:lnSpc>
                <a:spcPct val="115000"/>
              </a:lnSpc>
              <a:spcAft>
                <a:spcPts val="1000"/>
              </a:spcAft>
            </a:pPr>
            <a:r>
              <a:rPr lang="en-US" sz="1000" b="1" dirty="0">
                <a:solidFill>
                  <a:prstClr val="black"/>
                </a:solidFill>
                <a:latin typeface="Arial"/>
                <a:ea typeface="Calibri"/>
                <a:cs typeface="Times New Roman"/>
              </a:rPr>
              <a:t>Common Issue: </a:t>
            </a:r>
            <a:r>
              <a:rPr lang="en-US" sz="1000" dirty="0">
                <a:solidFill>
                  <a:prstClr val="black"/>
                </a:solidFill>
                <a:latin typeface="Arial"/>
                <a:ea typeface="Calibri"/>
                <a:cs typeface="Times New Roman"/>
              </a:rPr>
              <a:t>After installing Azure AD Connect, you might be prompted with the following error message when you open Synchronization Service Manager:</a:t>
            </a:r>
          </a:p>
          <a:p>
            <a:pPr lvl="0">
              <a:lnSpc>
                <a:spcPct val="115000"/>
              </a:lnSpc>
              <a:spcAft>
                <a:spcPts val="1000"/>
              </a:spcAft>
            </a:pPr>
            <a:r>
              <a:rPr lang="en-US" sz="1000" dirty="0">
                <a:solidFill>
                  <a:prstClr val="black"/>
                </a:solidFill>
                <a:latin typeface="Arial"/>
                <a:ea typeface="Calibri"/>
                <a:cs typeface="Times New Roman"/>
              </a:rPr>
              <a:t>"Unable to connect to the Synchronization Service."</a:t>
            </a:r>
          </a:p>
          <a:p>
            <a:pPr lvl="0">
              <a:lnSpc>
                <a:spcPct val="115000"/>
              </a:lnSpc>
              <a:spcAft>
                <a:spcPts val="1000"/>
              </a:spcAft>
            </a:pPr>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Add the appropriate Azure AD Connect domain user account to the ADSyncAdmins group and sign out and then sign in. The domain user account that is signed in during installation of Azure AD Connect is automatically added to group, but will still need to sign off/on before successfully opening Synchronization Service Manager.</a:t>
            </a:r>
            <a:endParaRPr lang="en-US" dirty="0"/>
          </a:p>
        </p:txBody>
      </p:sp>
      <p:sp>
        <p:nvSpPr>
          <p:cNvPr id="4" name="Slide Number Placeholder 3"/>
          <p:cNvSpPr>
            <a:spLocks noGrp="1"/>
          </p:cNvSpPr>
          <p:nvPr>
            <p:ph type="sldNum" sz="quarter" idx="10"/>
          </p:nvPr>
        </p:nvSpPr>
        <p:spPr/>
        <p:txBody>
          <a:bodyPr/>
          <a:lstStyle/>
          <a:p>
            <a:fld id="{703CF6E9-63D0-4F66-A69F-281594A74D5F}" type="slidenum">
              <a:rPr lang="en-US" smtClean="0"/>
              <a:t>27</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Planning and configuring directory synchronization</a:t>
            </a:r>
          </a:p>
        </p:txBody>
      </p:sp>
    </p:spTree>
    <p:extLst>
      <p:ext uri="{BB962C8B-B14F-4D97-AF65-F5344CB8AC3E}">
        <p14:creationId xmlns:p14="http://schemas.microsoft.com/office/powerpoint/2010/main" val="1100294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lesson content. </a:t>
            </a:r>
          </a:p>
        </p:txBody>
      </p:sp>
      <p:sp>
        <p:nvSpPr>
          <p:cNvPr id="4" name="Slide Number Placeholder 3"/>
          <p:cNvSpPr>
            <a:spLocks noGrp="1"/>
          </p:cNvSpPr>
          <p:nvPr>
            <p:ph type="sldNum" sz="quarter" idx="10"/>
          </p:nvPr>
        </p:nvSpPr>
        <p:spPr/>
        <p:txBody>
          <a:bodyPr/>
          <a:lstStyle/>
          <a:p>
            <a:fld id="{703CF6E9-63D0-4F66-A69F-281594A74D5F}"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Planning and configuring directory synchronization</a:t>
            </a:r>
          </a:p>
        </p:txBody>
      </p:sp>
    </p:spTree>
    <p:extLst>
      <p:ext uri="{BB962C8B-B14F-4D97-AF65-F5344CB8AC3E}">
        <p14:creationId xmlns:p14="http://schemas.microsoft.com/office/powerpoint/2010/main" val="3032185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topic content.</a:t>
            </a:r>
          </a:p>
        </p:txBody>
      </p:sp>
      <p:sp>
        <p:nvSpPr>
          <p:cNvPr id="4" name="Slide Number Placeholder 3"/>
          <p:cNvSpPr>
            <a:spLocks noGrp="1"/>
          </p:cNvSpPr>
          <p:nvPr>
            <p:ph type="sldNum" sz="quarter" idx="10"/>
          </p:nvPr>
        </p:nvSpPr>
        <p:spPr/>
        <p:txBody>
          <a:bodyPr/>
          <a:lstStyle/>
          <a:p>
            <a:fld id="{703CF6E9-63D0-4F66-A69F-281594A74D5F}"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Planning and configuring directory synchronization</a:t>
            </a:r>
          </a:p>
        </p:txBody>
      </p:sp>
    </p:spTree>
    <p:extLst>
      <p:ext uri="{BB962C8B-B14F-4D97-AF65-F5344CB8AC3E}">
        <p14:creationId xmlns:p14="http://schemas.microsoft.com/office/powerpoint/2010/main" val="2628906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topic content.</a:t>
            </a:r>
          </a:p>
        </p:txBody>
      </p:sp>
      <p:sp>
        <p:nvSpPr>
          <p:cNvPr id="4" name="Slide Number Placeholder 3"/>
          <p:cNvSpPr>
            <a:spLocks noGrp="1"/>
          </p:cNvSpPr>
          <p:nvPr>
            <p:ph type="sldNum" sz="quarter" idx="10"/>
          </p:nvPr>
        </p:nvSpPr>
        <p:spPr/>
        <p:txBody>
          <a:bodyPr/>
          <a:lstStyle/>
          <a:p>
            <a:fld id="{703CF6E9-63D0-4F66-A69F-281594A74D5F}"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Planning and configuring directory synchronization</a:t>
            </a:r>
          </a:p>
        </p:txBody>
      </p:sp>
    </p:spTree>
    <p:extLst>
      <p:ext uri="{BB962C8B-B14F-4D97-AF65-F5344CB8AC3E}">
        <p14:creationId xmlns:p14="http://schemas.microsoft.com/office/powerpoint/2010/main" val="2971394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topic content. </a:t>
            </a:r>
          </a:p>
        </p:txBody>
      </p:sp>
      <p:sp>
        <p:nvSpPr>
          <p:cNvPr id="4" name="Slide Number Placeholder 3"/>
          <p:cNvSpPr>
            <a:spLocks noGrp="1"/>
          </p:cNvSpPr>
          <p:nvPr>
            <p:ph type="sldNum" sz="quarter" idx="10"/>
          </p:nvPr>
        </p:nvSpPr>
        <p:spPr/>
        <p:txBody>
          <a:bodyPr/>
          <a:lstStyle/>
          <a:p>
            <a:fld id="{703CF6E9-63D0-4F66-A69F-281594A74D5F}"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Planning and configuring directory synchronization</a:t>
            </a:r>
          </a:p>
        </p:txBody>
      </p:sp>
    </p:spTree>
    <p:extLst>
      <p:ext uri="{BB962C8B-B14F-4D97-AF65-F5344CB8AC3E}">
        <p14:creationId xmlns:p14="http://schemas.microsoft.com/office/powerpoint/2010/main" val="2891228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If students ask what the current version number of Azure AD Connect is, and how to display this number, this might help:</a:t>
            </a:r>
          </a:p>
          <a:p>
            <a:pPr marL="342900" indent="-342900">
              <a:lnSpc>
                <a:spcPct val="115000"/>
              </a:lnSpc>
              <a:spcAft>
                <a:spcPts val="995"/>
              </a:spcAft>
              <a:buFont typeface="Symbol"/>
              <a:buChar char=""/>
            </a:pPr>
            <a:r>
              <a:rPr lang="en-US" sz="1000" dirty="0">
                <a:solidFill>
                  <a:srgbClr val="000000"/>
                </a:solidFill>
                <a:latin typeface="Arial"/>
                <a:ea typeface="Times New Roman"/>
                <a:cs typeface="Times New Roman"/>
              </a:rPr>
              <a:t>Current version is 1.0.9131.0, which was released in December 2015.</a:t>
            </a:r>
          </a:p>
          <a:p>
            <a:pPr marL="342900" indent="-342900">
              <a:lnSpc>
                <a:spcPct val="115000"/>
              </a:lnSpc>
              <a:spcAft>
                <a:spcPts val="995"/>
              </a:spcAft>
              <a:buFont typeface="Symbol"/>
              <a:buChar char=""/>
            </a:pPr>
            <a:r>
              <a:rPr lang="en-US" sz="1000" dirty="0">
                <a:solidFill>
                  <a:srgbClr val="000000"/>
                </a:solidFill>
                <a:latin typeface="Arial"/>
                <a:ea typeface="Times New Roman"/>
                <a:cs typeface="Times New Roman"/>
              </a:rPr>
              <a:t>You can check your Azure AD Connect version using Add/Remove Programs, and noting the version history on the installer properties.</a:t>
            </a:r>
          </a:p>
        </p:txBody>
      </p:sp>
      <p:sp>
        <p:nvSpPr>
          <p:cNvPr id="4" name="Slide Number Placeholder 3"/>
          <p:cNvSpPr>
            <a:spLocks noGrp="1"/>
          </p:cNvSpPr>
          <p:nvPr>
            <p:ph type="sldNum" sz="quarter" idx="10"/>
          </p:nvPr>
        </p:nvSpPr>
        <p:spPr/>
        <p:txBody>
          <a:bodyPr/>
          <a:lstStyle/>
          <a:p>
            <a:fld id="{703CF6E9-63D0-4F66-A69F-281594A74D5F}"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Planning and configuring directory synchronization</a:t>
            </a:r>
          </a:p>
        </p:txBody>
      </p:sp>
    </p:spTree>
    <p:extLst>
      <p:ext uri="{BB962C8B-B14F-4D97-AF65-F5344CB8AC3E}">
        <p14:creationId xmlns:p14="http://schemas.microsoft.com/office/powerpoint/2010/main" val="2492979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topic content.</a:t>
            </a:r>
          </a:p>
        </p:txBody>
      </p:sp>
      <p:sp>
        <p:nvSpPr>
          <p:cNvPr id="4" name="Slide Number Placeholder 3"/>
          <p:cNvSpPr>
            <a:spLocks noGrp="1"/>
          </p:cNvSpPr>
          <p:nvPr>
            <p:ph type="sldNum" sz="quarter" idx="10"/>
          </p:nvPr>
        </p:nvSpPr>
        <p:spPr/>
        <p:txBody>
          <a:bodyPr/>
          <a:lstStyle/>
          <a:p>
            <a:fld id="{703CF6E9-63D0-4F66-A69F-281594A74D5F}"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Planning and configuring directory synchronization</a:t>
            </a:r>
          </a:p>
        </p:txBody>
      </p:sp>
    </p:spTree>
    <p:extLst>
      <p:ext uri="{BB962C8B-B14F-4D97-AF65-F5344CB8AC3E}">
        <p14:creationId xmlns:p14="http://schemas.microsoft.com/office/powerpoint/2010/main" val="594856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topic content.</a:t>
            </a:r>
          </a:p>
        </p:txBody>
      </p:sp>
      <p:sp>
        <p:nvSpPr>
          <p:cNvPr id="4" name="Slide Number Placeholder 3"/>
          <p:cNvSpPr>
            <a:spLocks noGrp="1"/>
          </p:cNvSpPr>
          <p:nvPr>
            <p:ph type="sldNum" sz="quarter" idx="10"/>
          </p:nvPr>
        </p:nvSpPr>
        <p:spPr/>
        <p:txBody>
          <a:bodyPr/>
          <a:lstStyle/>
          <a:p>
            <a:fld id="{703CF6E9-63D0-4F66-A69F-281594A74D5F}"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Planning and configuring directory synchronization</a:t>
            </a:r>
          </a:p>
        </p:txBody>
      </p:sp>
    </p:spTree>
    <p:extLst>
      <p:ext uri="{BB962C8B-B14F-4D97-AF65-F5344CB8AC3E}">
        <p14:creationId xmlns:p14="http://schemas.microsoft.com/office/powerpoint/2010/main" val="127452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7939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9.emf"/><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2.png"/><Relationship Id="rId11" Type="http://schemas.openxmlformats.org/officeDocument/2006/relationships/image" Target="../media/image15.png"/><Relationship Id="rId5" Type="http://schemas.openxmlformats.org/officeDocument/2006/relationships/image" Target="../media/image10.emf"/><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4</a:t>
            </a:r>
          </a:p>
        </p:txBody>
      </p:sp>
      <p:sp>
        <p:nvSpPr>
          <p:cNvPr id="3" name="Subtitle 2"/>
          <p:cNvSpPr>
            <a:spLocks noGrp="1"/>
          </p:cNvSpPr>
          <p:nvPr>
            <p:ph type="subTitle" sz="quarter" idx="1"/>
          </p:nvPr>
        </p:nvSpPr>
        <p:spPr/>
        <p:txBody>
          <a:bodyPr/>
          <a:lstStyle/>
          <a:p>
            <a:r>
              <a:rPr lang="en-US" dirty="0"/>
              <a:t>Planning and configuring directory synchronization
</a:t>
            </a:r>
          </a:p>
        </p:txBody>
      </p:sp>
    </p:spTree>
    <p:extLst>
      <p:ext uri="{BB962C8B-B14F-4D97-AF65-F5344CB8AC3E}">
        <p14:creationId xmlns:p14="http://schemas.microsoft.com/office/powerpoint/2010/main" val="2716546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226425" cy="740664"/>
          </a:xfrm>
        </p:spPr>
        <p:txBody>
          <a:bodyPr/>
          <a:lstStyle/>
          <a:p>
            <a:r>
              <a:rPr lang="en-US" dirty="0"/>
              <a:t>Lesson 2: Implementing directory synchronization by using Azure AD Connect</a:t>
            </a:r>
          </a:p>
        </p:txBody>
      </p:sp>
      <p:sp>
        <p:nvSpPr>
          <p:cNvPr id="3" name="Text Placeholder 2"/>
          <p:cNvSpPr>
            <a:spLocks noGrp="1"/>
          </p:cNvSpPr>
          <p:nvPr>
            <p:ph type="body" idx="1"/>
          </p:nvPr>
        </p:nvSpPr>
        <p:spPr/>
        <p:txBody>
          <a:bodyPr/>
          <a:lstStyle/>
          <a:p>
            <a:r>
              <a:rPr lang="en-US" dirty="0"/>
              <a:t>Overview of Azure AD Connect
Azure AD Connect requirements
Azure AD Connect express synchronization
Azure AD Connect customized synchronization
Upgrading to Azure AD Connect
Azure AD Connect monitoring features</a:t>
            </a:r>
          </a:p>
        </p:txBody>
      </p:sp>
    </p:spTree>
    <p:extLst>
      <p:ext uri="{BB962C8B-B14F-4D97-AF65-F5344CB8AC3E}">
        <p14:creationId xmlns:p14="http://schemas.microsoft.com/office/powerpoint/2010/main" val="2110113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Azure AD Connect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When using Azure AD Connect for directory synchronization:</a:t>
            </a:r>
          </a:p>
          <a:p>
            <a:pPr lvl="1" indent="-228600"/>
            <a:r>
              <a:rPr lang="en-US" dirty="0"/>
              <a:t>New user, group, and contact objects in on-premises AD DS are added to Office 365</a:t>
            </a:r>
          </a:p>
          <a:p>
            <a:pPr lvl="1" indent="-228600"/>
            <a:r>
              <a:rPr lang="en-US" dirty="0"/>
              <a:t>Attributes of existing user, group, or contact objects that are modified in on-premises AD DS are modified in Office 365</a:t>
            </a:r>
          </a:p>
          <a:p>
            <a:pPr lvl="1" indent="-228600"/>
            <a:r>
              <a:rPr lang="en-US" dirty="0"/>
              <a:t>Existing user, group, and contact objects that are deleted from on-premises AD DS are deleted from Office 365</a:t>
            </a:r>
          </a:p>
          <a:p>
            <a:pPr lvl="1" indent="-228600"/>
            <a:r>
              <a:rPr lang="en-US" dirty="0"/>
              <a:t>Existing user objects that are disabled on-premises are disabled in Office 365</a:t>
            </a:r>
          </a:p>
          <a:p>
            <a:endParaRPr lang="en-US" dirty="0"/>
          </a:p>
        </p:txBody>
      </p:sp>
    </p:spTree>
    <p:extLst>
      <p:ext uri="{BB962C8B-B14F-4D97-AF65-F5344CB8AC3E}">
        <p14:creationId xmlns:p14="http://schemas.microsoft.com/office/powerpoint/2010/main" val="2684198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AD Connect requirements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When identifying the Azure AD Connect requirements, you should assess:</a:t>
            </a:r>
          </a:p>
          <a:p>
            <a:pPr lvl="1" indent="-228600">
              <a:spcAft>
                <a:spcPts val="600"/>
              </a:spcAft>
              <a:buSzPct val="100000"/>
            </a:pPr>
            <a:r>
              <a:rPr lang="en-US" dirty="0"/>
              <a:t>Azure AD requirements</a:t>
            </a:r>
          </a:p>
          <a:p>
            <a:pPr lvl="1" indent="-228600">
              <a:spcAft>
                <a:spcPts val="600"/>
              </a:spcAft>
              <a:buSzPct val="100000"/>
            </a:pPr>
            <a:r>
              <a:rPr lang="en-US" dirty="0"/>
              <a:t>Domain and forest requirements</a:t>
            </a:r>
          </a:p>
          <a:p>
            <a:pPr lvl="1" indent="-228600">
              <a:spcAft>
                <a:spcPts val="600"/>
              </a:spcAft>
              <a:buSzPct val="100000"/>
            </a:pPr>
            <a:r>
              <a:rPr lang="en-US" dirty="0"/>
              <a:t>Operating system and supporting software requirements</a:t>
            </a:r>
          </a:p>
          <a:p>
            <a:pPr lvl="1" indent="-228600">
              <a:spcAft>
                <a:spcPts val="600"/>
              </a:spcAft>
              <a:buSzPct val="100000"/>
            </a:pPr>
            <a:r>
              <a:rPr lang="en-US" dirty="0"/>
              <a:t>Permissions and accounts</a:t>
            </a:r>
          </a:p>
          <a:p>
            <a:pPr lvl="1" indent="-228600">
              <a:spcAft>
                <a:spcPts val="600"/>
              </a:spcAft>
              <a:buSzPct val="100000"/>
            </a:pPr>
            <a:r>
              <a:rPr lang="en-US" dirty="0"/>
              <a:t>Database requirements</a:t>
            </a:r>
          </a:p>
        </p:txBody>
      </p:sp>
    </p:spTree>
    <p:extLst>
      <p:ext uri="{BB962C8B-B14F-4D97-AF65-F5344CB8AC3E}">
        <p14:creationId xmlns:p14="http://schemas.microsoft.com/office/powerpoint/2010/main" val="2342268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AD Connect express synchronization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28600" indent="-228600"/>
            <a:r>
              <a:rPr lang="en-US" dirty="0"/>
              <a:t>Scenarios for using the Express Settings include: </a:t>
            </a:r>
          </a:p>
          <a:p>
            <a:pPr lvl="1" indent="-228600">
              <a:buSzPct val="100000"/>
            </a:pPr>
            <a:r>
              <a:rPr lang="en-US" dirty="0"/>
              <a:t>If you have a single forest AD DS </a:t>
            </a:r>
          </a:p>
          <a:p>
            <a:pPr lvl="1" indent="-228600">
              <a:buSzPct val="100000"/>
            </a:pPr>
            <a:r>
              <a:rPr lang="en-US" dirty="0"/>
              <a:t>Users sign in with the same password using password synchronization</a:t>
            </a:r>
          </a:p>
          <a:p>
            <a:pPr marL="228600" indent="-228600"/>
            <a:r>
              <a:rPr lang="en-US" dirty="0"/>
              <a:t>Installing Azure AD Connect with Express Settings:</a:t>
            </a:r>
          </a:p>
          <a:p>
            <a:pPr lvl="1" indent="-228600">
              <a:buSzPct val="100000"/>
            </a:pPr>
            <a:r>
              <a:rPr lang="en-US" dirty="0"/>
              <a:t>Installs the synchronization engine</a:t>
            </a:r>
          </a:p>
          <a:p>
            <a:pPr lvl="1" indent="-228600">
              <a:buSzPct val="100000"/>
            </a:pPr>
            <a:r>
              <a:rPr lang="en-US" dirty="0"/>
              <a:t>Configures Azure AD Connector</a:t>
            </a:r>
          </a:p>
          <a:p>
            <a:pPr lvl="1" indent="-228600">
              <a:buSzPct val="100000"/>
            </a:pPr>
            <a:r>
              <a:rPr lang="en-US" dirty="0"/>
              <a:t>Configures the on-premises AD DS connector</a:t>
            </a:r>
          </a:p>
          <a:p>
            <a:pPr lvl="1" indent="-228600">
              <a:buSzPct val="100000"/>
            </a:pPr>
            <a:r>
              <a:rPr lang="en-US" dirty="0"/>
              <a:t>Enables password synchronization</a:t>
            </a:r>
          </a:p>
          <a:p>
            <a:pPr lvl="1" indent="-228600">
              <a:buSzPct val="100000"/>
            </a:pPr>
            <a:r>
              <a:rPr lang="en-US" dirty="0"/>
              <a:t>Configures synchronization services</a:t>
            </a:r>
          </a:p>
          <a:p>
            <a:pPr lvl="1" indent="-228600">
              <a:buSzPct val="100000"/>
            </a:pPr>
            <a:r>
              <a:rPr lang="en-US" dirty="0"/>
              <a:t>Configures sync services for Exchange hybrid deployment (optional)</a:t>
            </a:r>
          </a:p>
          <a:p>
            <a:pPr lvl="1" indent="-228600">
              <a:buSzPct val="100000"/>
            </a:pPr>
            <a:r>
              <a:rPr lang="en-US" dirty="0"/>
              <a:t>Enables automatic update for Azure AD Connect</a:t>
            </a:r>
          </a:p>
          <a:p>
            <a:endParaRPr lang="en-US" dirty="0"/>
          </a:p>
        </p:txBody>
      </p:sp>
    </p:spTree>
    <p:extLst>
      <p:ext uri="{BB962C8B-B14F-4D97-AF65-F5344CB8AC3E}">
        <p14:creationId xmlns:p14="http://schemas.microsoft.com/office/powerpoint/2010/main" val="3797204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65597ecc-a648-4389-84ae-8663e20f1a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AD Connect customized synchronization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The scenarios for when to select customized settings include:</a:t>
            </a:r>
          </a:p>
          <a:p>
            <a:pPr lvl="1" indent="-228600"/>
            <a:r>
              <a:rPr lang="en-US" dirty="0"/>
              <a:t>When you have multiple forests, supports many on-premises topologies</a:t>
            </a:r>
          </a:p>
          <a:p>
            <a:pPr lvl="1" indent="-228600"/>
            <a:r>
              <a:rPr lang="en-US" dirty="0"/>
              <a:t>When you customize your sign-in option, such as AD FS for federation or use a non-Microsoft identity provider</a:t>
            </a:r>
          </a:p>
          <a:p>
            <a:pPr lvl="1" indent="-228600"/>
            <a:r>
              <a:rPr lang="en-US" dirty="0"/>
              <a:t>When you customize synchronization features, such as filtering and writeback</a:t>
            </a:r>
          </a:p>
          <a:p>
            <a:endParaRPr lang="en-US" dirty="0"/>
          </a:p>
        </p:txBody>
      </p:sp>
    </p:spTree>
    <p:extLst>
      <p:ext uri="{BB962C8B-B14F-4D97-AF65-F5344CB8AC3E}">
        <p14:creationId xmlns:p14="http://schemas.microsoft.com/office/powerpoint/2010/main" val="3798417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4cf2927c-27c6-4b79-8803-7676218e106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Upgrading to Azure AD Connect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Different options for an Azure AD Connect upgrade:</a:t>
            </a:r>
          </a:p>
          <a:p>
            <a:pPr lvl="1" indent="-228600">
              <a:buSzPct val="100000"/>
            </a:pPr>
            <a:r>
              <a:rPr lang="en-US" dirty="0"/>
              <a:t>In-place upgrade: if the expected upgrade time is less than 3 hours then the recommended option is to do an in-place upgrade.</a:t>
            </a:r>
          </a:p>
          <a:p>
            <a:pPr lvl="1" indent="-228600">
              <a:buSzPct val="100000"/>
            </a:pPr>
            <a:r>
              <a:rPr lang="en-US" dirty="0"/>
              <a:t>Parallel deployment: if the expected upgrade time is more than 3 hours then the recommended option is to do a parallel deployment on another server. It is estimated that if you have more than 50,000 objects in AD DS, then it will take more than 3 hours to do the upgrade; the preferred upgrade option is a parallel deployment in this scenario.</a:t>
            </a:r>
          </a:p>
          <a:p>
            <a:endParaRPr lang="en-US" dirty="0"/>
          </a:p>
        </p:txBody>
      </p:sp>
    </p:spTree>
    <p:extLst>
      <p:ext uri="{BB962C8B-B14F-4D97-AF65-F5344CB8AC3E}">
        <p14:creationId xmlns:p14="http://schemas.microsoft.com/office/powerpoint/2010/main" val="4269723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1789931-e5d5-485b-9161-a8474bcc2f5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AD Connect monitoring features</a:t>
            </a:r>
          </a:p>
        </p:txBody>
      </p:sp>
      <p:grpSp>
        <p:nvGrpSpPr>
          <p:cNvPr id="4" name="Group 3" descr="Slide depicts an administrator viewing the Azure AD Connect Health portal page in the bottom. This portal is accessible from Azure AD Connect Health service running in the cloud with Azure Active Directory. Azure AD Connect Health uses an Azure AD Connect Health agent deployed on the on-premises AD DS/AD FS server, as demonstrated by the server and communication link on the left of the cloud.&#10;&#10;"/>
          <p:cNvGrpSpPr/>
          <p:nvPr/>
        </p:nvGrpSpPr>
        <p:grpSpPr>
          <a:xfrm>
            <a:off x="508066" y="1241463"/>
            <a:ext cx="8076058" cy="5299689"/>
            <a:chOff x="457200" y="1524000"/>
            <a:chExt cx="8076058" cy="5299689"/>
          </a:xfrm>
        </p:grpSpPr>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366" y="1524000"/>
              <a:ext cx="4786892" cy="26115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62600" y="1842340"/>
              <a:ext cx="806450" cy="8064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156535" y="1891583"/>
              <a:ext cx="1295400"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b="0" dirty="0">
                  <a:latin typeface="Segoe UI" panose="020B0502040204020203" pitchFamily="34" charset="0"/>
                  <a:cs typeface="Segoe UI" panose="020B0502040204020203" pitchFamily="34" charset="0"/>
                </a:rPr>
                <a:t>Azure AD</a:t>
              </a:r>
            </a:p>
          </p:txBody>
        </p:sp>
        <p:cxnSp>
          <p:nvCxnSpPr>
            <p:cNvPr id="8" name="Straight Arrow Connector 7"/>
            <p:cNvCxnSpPr/>
            <p:nvPr/>
          </p:nvCxnSpPr>
          <p:spPr>
            <a:xfrm>
              <a:off x="2057400" y="3124200"/>
              <a:ext cx="1688966"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 y="1829246"/>
              <a:ext cx="1145553" cy="20084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17120" y="3057409"/>
              <a:ext cx="257014" cy="74691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104164" y="2411078"/>
              <a:ext cx="1595438"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b="0" dirty="0">
                  <a:latin typeface="Segoe UI" panose="020B0502040204020203" pitchFamily="34" charset="0"/>
                  <a:cs typeface="Segoe UI" panose="020B0502040204020203" pitchFamily="34" charset="0"/>
                </a:rPr>
                <a:t>Azure AD Connect</a:t>
              </a:r>
            </a:p>
          </p:txBody>
        </p:sp>
        <p:sp>
          <p:nvSpPr>
            <p:cNvPr id="12" name="TextBox 11"/>
            <p:cNvSpPr txBox="1"/>
            <p:nvPr/>
          </p:nvSpPr>
          <p:spPr>
            <a:xfrm>
              <a:off x="457200" y="3844108"/>
              <a:ext cx="1600200"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b="0" dirty="0">
                  <a:latin typeface="Segoe UI" panose="020B0502040204020203" pitchFamily="34" charset="0"/>
                  <a:cs typeface="Segoe UI" panose="020B0502040204020203" pitchFamily="34" charset="0"/>
                </a:rPr>
                <a:t>On-premises AD DS/ AD FS</a:t>
              </a:r>
            </a:p>
          </p:txBody>
        </p:sp>
        <p:sp>
          <p:nvSpPr>
            <p:cNvPr id="13" name="Isosceles Triangle 12"/>
            <p:cNvSpPr/>
            <p:nvPr/>
          </p:nvSpPr>
          <p:spPr>
            <a:xfrm>
              <a:off x="1646964" y="3424203"/>
              <a:ext cx="457200" cy="373459"/>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pic>
          <p:nvPicPr>
            <p:cNvPr id="14" name="Picture 1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84748" y="2555034"/>
              <a:ext cx="690488" cy="5691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46095" y="2692055"/>
              <a:ext cx="411955" cy="36535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3698998" y="3101037"/>
              <a:ext cx="2480781"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b="0" dirty="0">
                  <a:latin typeface="Segoe UI" panose="020B0502040204020203" pitchFamily="34" charset="0"/>
                  <a:cs typeface="Segoe UI" panose="020B0502040204020203" pitchFamily="34" charset="0"/>
                </a:rPr>
                <a:t>Azure AD Connect Health</a:t>
              </a:r>
            </a:p>
          </p:txBody>
        </p:sp>
        <p:cxnSp>
          <p:nvCxnSpPr>
            <p:cNvPr id="17" name="Straight Arrow Connector 16"/>
            <p:cNvCxnSpPr/>
            <p:nvPr/>
          </p:nvCxnSpPr>
          <p:spPr>
            <a:xfrm>
              <a:off x="6139812" y="4135530"/>
              <a:ext cx="4186" cy="665069"/>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7692" y="4831492"/>
              <a:ext cx="1892612" cy="147646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9484" y="5364776"/>
              <a:ext cx="1439863" cy="145891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454565" y="5569723"/>
              <a:ext cx="349670" cy="62886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791698" y="5826531"/>
              <a:ext cx="1008300" cy="71462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869534" y="5128864"/>
              <a:ext cx="869311" cy="62547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31082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Managing Office 365 identities with directory synchronization</a:t>
            </a:r>
          </a:p>
        </p:txBody>
      </p:sp>
      <p:sp>
        <p:nvSpPr>
          <p:cNvPr id="3" name="Text Placeholder 2"/>
          <p:cNvSpPr>
            <a:spLocks noGrp="1"/>
          </p:cNvSpPr>
          <p:nvPr>
            <p:ph type="body" idx="1"/>
          </p:nvPr>
        </p:nvSpPr>
        <p:spPr/>
        <p:txBody>
          <a:bodyPr/>
          <a:lstStyle/>
          <a:p>
            <a:r>
              <a:rPr lang="en-US" dirty="0"/>
              <a:t>Managing users with directory synchronization
Managing groups with directory synchronization
Modifying directory synchronization
Monitoring directory synchronization
Troubleshooting directory synchronization</a:t>
            </a:r>
          </a:p>
        </p:txBody>
      </p:sp>
    </p:spTree>
    <p:extLst>
      <p:ext uri="{BB962C8B-B14F-4D97-AF65-F5344CB8AC3E}">
        <p14:creationId xmlns:p14="http://schemas.microsoft.com/office/powerpoint/2010/main" val="635938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users with directory synchronization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After you deploy Azure AD Connect successfully and you enable scheduled synchronization, there are several required management tasks to ensure users are synchronized efficiently:</a:t>
            </a:r>
          </a:p>
          <a:p>
            <a:pPr lvl="1" indent="-228600"/>
            <a:r>
              <a:rPr lang="en-US" dirty="0"/>
              <a:t>User writeback</a:t>
            </a:r>
          </a:p>
          <a:p>
            <a:pPr lvl="1" indent="-228600"/>
            <a:r>
              <a:rPr lang="en-US" dirty="0"/>
              <a:t>Password writeback</a:t>
            </a:r>
          </a:p>
          <a:p>
            <a:pPr lvl="1" indent="-228600"/>
            <a:r>
              <a:rPr lang="en-US" dirty="0"/>
              <a:t>Device writeback</a:t>
            </a:r>
          </a:p>
          <a:p>
            <a:pPr lvl="1" indent="-228600"/>
            <a:r>
              <a:rPr lang="en-US" dirty="0"/>
              <a:t>Managing primary SMTP addresses</a:t>
            </a:r>
          </a:p>
          <a:p>
            <a:pPr lvl="1" indent="-228600"/>
            <a:r>
              <a:rPr lang="en-US" dirty="0"/>
              <a:t>Recovery from accidental deletes</a:t>
            </a:r>
          </a:p>
          <a:p>
            <a:pPr lvl="1" indent="-228600"/>
            <a:r>
              <a:rPr lang="en-US" dirty="0"/>
              <a:t>Recovery from unsynchronized deletes</a:t>
            </a:r>
          </a:p>
          <a:p>
            <a:pPr lvl="1" indent="-228600"/>
            <a:r>
              <a:rPr lang="en-US" dirty="0"/>
              <a:t>Accidental account deletion</a:t>
            </a:r>
          </a:p>
          <a:p>
            <a:pPr lvl="1" indent="-228600"/>
            <a:r>
              <a:rPr lang="en-US" dirty="0"/>
              <a:t>Bulk activation of new accounts</a:t>
            </a:r>
          </a:p>
        </p:txBody>
      </p:sp>
    </p:spTree>
    <p:extLst>
      <p:ext uri="{BB962C8B-B14F-4D97-AF65-F5344CB8AC3E}">
        <p14:creationId xmlns:p14="http://schemas.microsoft.com/office/powerpoint/2010/main" val="1178905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groups with directory synchronization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If deployed, the Exchange Server hybrid writeback is the classic writeback from Azure AD and is separate from a group writeback </a:t>
            </a:r>
          </a:p>
          <a:p>
            <a:r>
              <a:rPr lang="en-US" dirty="0"/>
              <a:t>As such, an Exchange Server hybrid writeback is the only writeback option (for example, user writeback, password writeback, and device writeback) that does not require an Azure AD Premium license </a:t>
            </a:r>
          </a:p>
          <a:p>
            <a:r>
              <a:rPr lang="en-US" dirty="0"/>
              <a:t>Otherwise, an Azure AD Premium license is required if you enable a group writeback without the Exchange Server hybrid writeback feature</a:t>
            </a:r>
          </a:p>
          <a:p>
            <a:endParaRPr lang="en-US" dirty="0"/>
          </a:p>
          <a:p>
            <a:endParaRPr lang="en-US" dirty="0"/>
          </a:p>
        </p:txBody>
      </p:sp>
    </p:spTree>
    <p:extLst>
      <p:ext uri="{BB962C8B-B14F-4D97-AF65-F5344CB8AC3E}">
        <p14:creationId xmlns:p14="http://schemas.microsoft.com/office/powerpoint/2010/main" val="517081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Planning and preparing for directory synchronization
Implementing directory synchronization by using Azure AD Connect
Managing Office 365 identities with directory synchronization</a:t>
            </a:r>
          </a:p>
        </p:txBody>
      </p:sp>
    </p:spTree>
    <p:extLst>
      <p:ext uri="{BB962C8B-B14F-4D97-AF65-F5344CB8AC3E}">
        <p14:creationId xmlns:p14="http://schemas.microsoft.com/office/powerpoint/2010/main" val="3254825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Modifying directory synchronization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The three filtering configuration types that can be applied to Azure AD Connect include:</a:t>
            </a:r>
          </a:p>
          <a:p>
            <a:pPr lvl="1" indent="-228600">
              <a:buSzPct val="100000"/>
            </a:pPr>
            <a:r>
              <a:rPr lang="en-US" dirty="0"/>
              <a:t>Domain: this filtering configuration type enables you to select which AD DS domains are allowed to synchronize to Azure AD, and uses Azure AD Connect or the Synchronization Service Manager</a:t>
            </a:r>
          </a:p>
          <a:p>
            <a:pPr lvl="1" indent="-228600">
              <a:buSzPct val="100000"/>
            </a:pPr>
            <a:r>
              <a:rPr lang="en-US" dirty="0"/>
              <a:t>OU: this filtering configuration type enables you to select which OUs in AD DS are allowed to synchronize to Azure AD, and uses Azure AD Connect or the Synchronization Service Manager</a:t>
            </a:r>
          </a:p>
          <a:p>
            <a:pPr lvl="1" indent="-228600">
              <a:buSzPct val="100000"/>
            </a:pPr>
            <a:r>
              <a:rPr lang="en-US" dirty="0"/>
              <a:t>Attribute: this filtering configuration type enables you to control which objects in AD DS should be synchronized to the Azure AD based on criteria of the object’s attributes, and uses the Synchronization Rules Editor</a:t>
            </a:r>
          </a:p>
        </p:txBody>
      </p:sp>
    </p:spTree>
    <p:extLst>
      <p:ext uri="{BB962C8B-B14F-4D97-AF65-F5344CB8AC3E}">
        <p14:creationId xmlns:p14="http://schemas.microsoft.com/office/powerpoint/2010/main" val="3532497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5bf934ad-2ec3-4ba1-8c19-220bad290d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directory synchronization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Use these tools to monitor directory synchronization:</a:t>
            </a:r>
          </a:p>
          <a:p>
            <a:pPr marL="457200" lvl="1" indent="-228600">
              <a:spcAft>
                <a:spcPts val="600"/>
              </a:spcAft>
            </a:pPr>
            <a:r>
              <a:rPr lang="en-US" dirty="0"/>
              <a:t>Operations Manager: use the System Center Management Pack for Azure</a:t>
            </a:r>
          </a:p>
          <a:p>
            <a:pPr marL="457200" lvl="1" indent="-228600">
              <a:spcAft>
                <a:spcPts val="600"/>
              </a:spcAft>
            </a:pPr>
            <a:r>
              <a:rPr lang="en-US" dirty="0"/>
              <a:t>Office 365 portal</a:t>
            </a:r>
          </a:p>
          <a:p>
            <a:pPr marL="457200" lvl="1" indent="-228600">
              <a:spcAft>
                <a:spcPts val="600"/>
              </a:spcAft>
            </a:pPr>
            <a:r>
              <a:rPr lang="en-US" dirty="0"/>
              <a:t>Event logs</a:t>
            </a:r>
          </a:p>
          <a:p>
            <a:pPr marL="457200" lvl="1" indent="-228600">
              <a:spcAft>
                <a:spcPts val="600"/>
              </a:spcAft>
            </a:pPr>
            <a:r>
              <a:rPr lang="en-US" dirty="0"/>
              <a:t>Windows PowerShell</a:t>
            </a:r>
          </a:p>
          <a:p>
            <a:pPr lvl="1"/>
            <a:endParaRPr lang="en-US" dirty="0"/>
          </a:p>
        </p:txBody>
      </p:sp>
    </p:spTree>
    <p:extLst>
      <p:ext uri="{BB962C8B-B14F-4D97-AF65-F5344CB8AC3E}">
        <p14:creationId xmlns:p14="http://schemas.microsoft.com/office/powerpoint/2010/main" val="3323894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813329fe-3452-42a2-aa04-8af1119ee2d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directory synchronization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Key troubleshooting tasks for directory synchronization include analyzing logs for errors, and remediating synchronization errors with the tool </a:t>
            </a:r>
          </a:p>
          <a:p>
            <a:r>
              <a:rPr lang="en-US" dirty="0"/>
              <a:t>Typical issues that can lead to problems include:</a:t>
            </a:r>
          </a:p>
          <a:p>
            <a:pPr lvl="1"/>
            <a:r>
              <a:rPr lang="en-US" dirty="0"/>
              <a:t>Installation errors, such as using incorrect on-premises or Office 365 credentials</a:t>
            </a:r>
          </a:p>
          <a:p>
            <a:pPr lvl="1"/>
            <a:r>
              <a:rPr lang="en-US" dirty="0"/>
              <a:t>Inadvertently deactivating directory synchronization in the portal or through Windows PowerShell</a:t>
            </a:r>
          </a:p>
          <a:p>
            <a:pPr lvl="1"/>
            <a:r>
              <a:rPr lang="en-US" dirty="0"/>
              <a:t>Unexpected changes in AD DS that affect OU scoping or attribute filtering</a:t>
            </a:r>
          </a:p>
          <a:p>
            <a:pPr lvl="1"/>
            <a:r>
              <a:rPr lang="en-US" dirty="0"/>
              <a:t>Corrupted AD DS requiring directory recovery</a:t>
            </a:r>
          </a:p>
          <a:p>
            <a:endParaRPr lang="en-US" dirty="0"/>
          </a:p>
        </p:txBody>
      </p:sp>
    </p:spTree>
    <p:extLst>
      <p:ext uri="{BB962C8B-B14F-4D97-AF65-F5344CB8AC3E}">
        <p14:creationId xmlns:p14="http://schemas.microsoft.com/office/powerpoint/2010/main" val="1442060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Configuring directory synchronization</a:t>
            </a:r>
          </a:p>
        </p:txBody>
      </p:sp>
      <p:sp>
        <p:nvSpPr>
          <p:cNvPr id="3" name="Text Placeholder 2"/>
          <p:cNvSpPr>
            <a:spLocks noGrp="1"/>
          </p:cNvSpPr>
          <p:nvPr>
            <p:ph type="body" idx="1"/>
          </p:nvPr>
        </p:nvSpPr>
        <p:spPr/>
        <p:txBody>
          <a:bodyPr/>
          <a:lstStyle/>
          <a:p>
            <a:r>
              <a:rPr lang="en-US" dirty="0"/>
              <a:t>Exercise 1: Preparing for directory synchronization
Exercise 2: Configuring directory synchronization
Exercise 3: Managing Active Directory users and groups</a:t>
            </a:r>
          </a:p>
        </p:txBody>
      </p:sp>
      <p:sp>
        <p:nvSpPr>
          <p:cNvPr id="4" name="TextBox 3"/>
          <p:cNvSpPr txBox="1"/>
          <p:nvPr/>
        </p:nvSpPr>
        <p:spPr>
          <a:xfrm>
            <a:off x="424375" y="3048000"/>
            <a:ext cx="6916189" cy="3662541"/>
          </a:xfrm>
          <a:prstGeom prst="rect">
            <a:avLst/>
          </a:prstGeom>
          <a:noFill/>
        </p:spPr>
        <p:txBody>
          <a:bodyPr vert="horz" wrap="none" rtlCol="0">
            <a:spAutoFit/>
          </a:bodyPr>
          <a:lstStyle/>
          <a:p>
            <a:r>
              <a:rPr lang="en-US" sz="2800" dirty="0">
                <a:latin typeface="Segoe UI"/>
              </a:rPr>
              <a:t>Logon Information</a:t>
            </a:r>
          </a:p>
          <a:p>
            <a:r>
              <a:rPr lang="en-US" sz="2200" dirty="0">
                <a:latin typeface="Segoe UI"/>
              </a:rPr>
              <a:t>Virtual machines: 		</a:t>
            </a:r>
            <a:r>
              <a:rPr lang="en-US" sz="2200" b="1" dirty="0">
                <a:latin typeface="Segoe UI"/>
              </a:rPr>
              <a:t>20347A-LON-DC1</a:t>
            </a:r>
          </a:p>
          <a:p>
            <a:r>
              <a:rPr lang="en-US" sz="2200" b="1" dirty="0">
                <a:latin typeface="Segoe UI"/>
              </a:rPr>
              <a:t>				20347A-LON-DS1</a:t>
            </a:r>
          </a:p>
          <a:p>
            <a:r>
              <a:rPr lang="en-US" sz="2200" b="1" dirty="0">
                <a:latin typeface="Segoe UI"/>
              </a:rPr>
              <a:t>				20347A-LON-CL1</a:t>
            </a:r>
          </a:p>
          <a:p>
            <a:r>
              <a:rPr lang="en-US" sz="2200" b="1" dirty="0">
                <a:latin typeface="Segoe UI"/>
              </a:rPr>
              <a:t>				20347A-LON-CL2</a:t>
            </a:r>
            <a:endParaRPr lang="en-US" sz="2200" dirty="0">
              <a:latin typeface="Segoe UI"/>
            </a:endParaRPr>
          </a:p>
          <a:p>
            <a:r>
              <a:rPr lang="en-US" sz="2200" dirty="0">
                <a:solidFill>
                  <a:srgbClr val="000000"/>
                </a:solidFill>
                <a:latin typeface="Segoe UI"/>
              </a:rPr>
              <a:t>User names: 			</a:t>
            </a:r>
            <a:r>
              <a:rPr lang="en-US" sz="2200" b="1" dirty="0" err="1">
                <a:solidFill>
                  <a:srgbClr val="000000"/>
                </a:solidFill>
                <a:latin typeface="Segoe UI"/>
              </a:rPr>
              <a:t>Adatum</a:t>
            </a:r>
            <a:r>
              <a:rPr lang="en-US" sz="2200" b="1" dirty="0">
                <a:solidFill>
                  <a:srgbClr val="000000"/>
                </a:solidFill>
                <a:latin typeface="Segoe UI"/>
              </a:rPr>
              <a:t>\Administrator</a:t>
            </a:r>
          </a:p>
          <a:p>
            <a:r>
              <a:rPr lang="en-US" sz="2200" b="1" dirty="0">
                <a:solidFill>
                  <a:srgbClr val="000000"/>
                </a:solidFill>
                <a:latin typeface="Segoe UI"/>
              </a:rPr>
              <a:t>				</a:t>
            </a:r>
            <a:r>
              <a:rPr lang="en-US" sz="2200" b="1" dirty="0" err="1">
                <a:solidFill>
                  <a:srgbClr val="000000"/>
                </a:solidFill>
                <a:latin typeface="Segoe UI"/>
              </a:rPr>
              <a:t>Adatum</a:t>
            </a:r>
            <a:r>
              <a:rPr lang="en-US" sz="2200" b="1" dirty="0">
                <a:solidFill>
                  <a:srgbClr val="000000"/>
                </a:solidFill>
                <a:latin typeface="Segoe UI"/>
              </a:rPr>
              <a:t>\Holly</a:t>
            </a:r>
          </a:p>
          <a:p>
            <a:r>
              <a:rPr lang="en-US" sz="2200" b="1" dirty="0">
                <a:solidFill>
                  <a:srgbClr val="000000"/>
                </a:solidFill>
                <a:latin typeface="Segoe UI"/>
              </a:rPr>
              <a:t>				LON-CL2\Francisco</a:t>
            </a:r>
          </a:p>
          <a:p>
            <a:r>
              <a:rPr lang="en-US" sz="2200" dirty="0">
                <a:solidFill>
                  <a:srgbClr val="000000"/>
                </a:solidFill>
                <a:latin typeface="Segoe UI"/>
              </a:rPr>
              <a:t>Password: </a:t>
            </a:r>
            <a:r>
              <a:rPr lang="en-US" sz="2200" b="1" dirty="0">
                <a:solidFill>
                  <a:srgbClr val="000000"/>
                </a:solidFill>
                <a:latin typeface="Segoe UI"/>
              </a:rPr>
              <a:t>Pa$$w0rd</a:t>
            </a:r>
            <a:endParaRPr lang="en-US" sz="2200" dirty="0">
              <a:solidFill>
                <a:srgbClr val="000000"/>
              </a:solidFill>
              <a:latin typeface="Segoe UI"/>
            </a:endParaRPr>
          </a:p>
          <a:p>
            <a:endParaRPr lang="en-US" sz="2800" dirty="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90 minutes</a:t>
            </a:r>
          </a:p>
        </p:txBody>
      </p:sp>
    </p:spTree>
    <p:extLst>
      <p:ext uri="{BB962C8B-B14F-4D97-AF65-F5344CB8AC3E}">
        <p14:creationId xmlns:p14="http://schemas.microsoft.com/office/powerpoint/2010/main" val="3023830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4"/>
            <a:ext cx="8380412" cy="3970318"/>
          </a:xfrm>
          <a:prstGeom prst="rect">
            <a:avLst/>
          </a:prstGeom>
          <a:noFill/>
        </p:spPr>
        <p:txBody>
          <a:bodyPr vert="horz" wrap="square" rtlCol="0">
            <a:spAutoFit/>
          </a:bodyPr>
          <a:lstStyle/>
          <a:p>
            <a:pPr>
              <a:spcBef>
                <a:spcPts val="600"/>
              </a:spcBef>
              <a:spcAft>
                <a:spcPts val="1000"/>
              </a:spcAft>
            </a:pPr>
            <a:r>
              <a:rPr lang="en-US" sz="2800" dirty="0">
                <a:effectLst/>
                <a:latin typeface="Segoe UI"/>
                <a:ea typeface="Calibri"/>
                <a:cs typeface="Times New Roman"/>
              </a:rPr>
              <a:t>The pilot deployment of Office 365 is well underway at A. Datum. The project steering committee has made the recommendation to continue migrating additional departments to Office 365. The first step in completing the migration is to configure directory synchronization so that user and group accounts will be synchronized for the on-premises AD DS domain rather than managing all user and group accounts in Office 365.</a:t>
            </a:r>
          </a:p>
        </p:txBody>
      </p:sp>
    </p:spTree>
    <p:extLst>
      <p:ext uri="{BB962C8B-B14F-4D97-AF65-F5344CB8AC3E}">
        <p14:creationId xmlns:p14="http://schemas.microsoft.com/office/powerpoint/2010/main" val="956661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US" dirty="0"/>
              <a:t>How do you configure OU-level filtering for directory synchronization?</a:t>
            </a:r>
          </a:p>
        </p:txBody>
      </p:sp>
    </p:spTree>
    <p:extLst>
      <p:ext uri="{BB962C8B-B14F-4D97-AF65-F5344CB8AC3E}">
        <p14:creationId xmlns:p14="http://schemas.microsoft.com/office/powerpoint/2010/main" val="2210997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
Real-world Issues and Scenarios
Tools
Best Practices
Common Issues and Troubleshooting Tips</a:t>
            </a:r>
          </a:p>
        </p:txBody>
      </p:sp>
    </p:spTree>
    <p:extLst>
      <p:ext uri="{BB962C8B-B14F-4D97-AF65-F5344CB8AC3E}">
        <p14:creationId xmlns:p14="http://schemas.microsoft.com/office/powerpoint/2010/main" val="1279430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35184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Planning and preparing for directory synchronization</a:t>
            </a:r>
          </a:p>
        </p:txBody>
      </p:sp>
      <p:sp>
        <p:nvSpPr>
          <p:cNvPr id="3" name="Text Placeholder 2"/>
          <p:cNvSpPr>
            <a:spLocks noGrp="1"/>
          </p:cNvSpPr>
          <p:nvPr>
            <p:ph type="body" idx="1"/>
          </p:nvPr>
        </p:nvSpPr>
        <p:spPr/>
        <p:txBody>
          <a:bodyPr/>
          <a:lstStyle/>
          <a:p>
            <a:r>
              <a:rPr lang="en-US" dirty="0"/>
              <a:t>Office 365 authentication options
Overview of directory synchronization
Planning directory synchronization
Prerequisites for directory synchronization
Preparing for directory synchronization
Configuring a tenant for directory synchronization</a:t>
            </a:r>
          </a:p>
        </p:txBody>
      </p:sp>
    </p:spTree>
    <p:extLst>
      <p:ext uri="{BB962C8B-B14F-4D97-AF65-F5344CB8AC3E}">
        <p14:creationId xmlns:p14="http://schemas.microsoft.com/office/powerpoint/2010/main" val="307474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authentication options</a:t>
            </a:r>
          </a:p>
        </p:txBody>
      </p:sp>
      <p:grpSp>
        <p:nvGrpSpPr>
          <p:cNvPr id="4" name="Group 3" descr="Slide depicts three columns representing the three authentication options in Office 365. The left column is cloud identity in which users authenticate by using an independent cloud identity in Azure AD. The middle column is synchronized identity in which users authenticate by using a single identity by enabling a same sign-on experience with password hash sync from on-premises AD DS to Azure AD via Azure AD Connect with Password Sync. The right column is federated identity in which users authenticate using a single federated identity by enabling a single sign-on (SSO) via federation from Azure AD to on-premises AD DS.&#10;&#10;"/>
          <p:cNvGrpSpPr/>
          <p:nvPr/>
        </p:nvGrpSpPr>
        <p:grpSpPr>
          <a:xfrm>
            <a:off x="156471" y="1104900"/>
            <a:ext cx="8763000" cy="5410200"/>
            <a:chOff x="152400" y="609600"/>
            <a:chExt cx="8763000" cy="5410200"/>
          </a:xfrm>
        </p:grpSpPr>
        <p:sp>
          <p:nvSpPr>
            <p:cNvPr id="5" name="Rectangle 4"/>
            <p:cNvSpPr/>
            <p:nvPr/>
          </p:nvSpPr>
          <p:spPr>
            <a:xfrm>
              <a:off x="152400" y="609600"/>
              <a:ext cx="8763000" cy="5410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solidFill>
                  <a:schemeClr val="tx1"/>
                </a:solidFill>
              </a:endParaRPr>
            </a:p>
          </p:txBody>
        </p:sp>
        <p:sp>
          <p:nvSpPr>
            <p:cNvPr id="6" name="Rectangle 5"/>
            <p:cNvSpPr/>
            <p:nvPr/>
          </p:nvSpPr>
          <p:spPr>
            <a:xfrm>
              <a:off x="152400" y="2590800"/>
              <a:ext cx="87630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p>
          </p:txBody>
        </p:sp>
        <p:cxnSp>
          <p:nvCxnSpPr>
            <p:cNvPr id="7" name="Straight Connector 6"/>
            <p:cNvCxnSpPr/>
            <p:nvPr/>
          </p:nvCxnSpPr>
          <p:spPr>
            <a:xfrm>
              <a:off x="5867400" y="609600"/>
              <a:ext cx="0" cy="54102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95625" y="609600"/>
              <a:ext cx="0" cy="54102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C:\Users\Sally\Desktop\ID Resources\MSTP\SRTech_Reference\Graphics for IDs\Microsoft Illustrations\Cloud_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293" y="1493837"/>
              <a:ext cx="1931987" cy="10969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Users\Sally\Desktop\ID Resources\MSTP\SRTech_Reference\Graphics for IDs\Microsoft Illustrations\Cloud_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9806" y="1493837"/>
              <a:ext cx="1931987" cy="109696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Users\Sally\Desktop\ID Resources\MSTP\SRTech_Reference\Graphics for IDs\Microsoft Illustrations\Cloud_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7630" y="1478754"/>
              <a:ext cx="1931987" cy="109696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99293" y="614362"/>
              <a:ext cx="2209800" cy="4001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b="0" dirty="0">
                  <a:latin typeface="Segoe UI" panose="020B0502040204020203" pitchFamily="34" charset="0"/>
                  <a:cs typeface="Segoe UI" panose="020B0502040204020203" pitchFamily="34" charset="0"/>
                </a:rPr>
                <a:t>Cloud identity</a:t>
              </a:r>
            </a:p>
          </p:txBody>
        </p:sp>
        <p:sp>
          <p:nvSpPr>
            <p:cNvPr id="13" name="TextBox 12"/>
            <p:cNvSpPr txBox="1"/>
            <p:nvPr/>
          </p:nvSpPr>
          <p:spPr>
            <a:xfrm>
              <a:off x="3095624" y="614362"/>
              <a:ext cx="2771775" cy="4001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b="0" dirty="0">
                  <a:latin typeface="Segoe UI" panose="020B0502040204020203" pitchFamily="34" charset="0"/>
                  <a:cs typeface="Segoe UI" panose="020B0502040204020203" pitchFamily="34" charset="0"/>
                </a:rPr>
                <a:t>Synchronized identity</a:t>
              </a:r>
            </a:p>
          </p:txBody>
        </p:sp>
        <p:sp>
          <p:nvSpPr>
            <p:cNvPr id="14" name="TextBox 13"/>
            <p:cNvSpPr txBox="1"/>
            <p:nvPr/>
          </p:nvSpPr>
          <p:spPr>
            <a:xfrm>
              <a:off x="5867400" y="614362"/>
              <a:ext cx="2666999" cy="4001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b="0" dirty="0">
                  <a:latin typeface="Segoe UI" panose="020B0502040204020203" pitchFamily="34" charset="0"/>
                  <a:cs typeface="Segoe UI" panose="020B0502040204020203" pitchFamily="34" charset="0"/>
                </a:rPr>
                <a:t>Federated identity</a:t>
              </a:r>
            </a:p>
          </p:txBody>
        </p:sp>
        <p:sp>
          <p:nvSpPr>
            <p:cNvPr id="15" name="TextBox 14"/>
            <p:cNvSpPr txBox="1"/>
            <p:nvPr/>
          </p:nvSpPr>
          <p:spPr>
            <a:xfrm>
              <a:off x="560387" y="2619345"/>
              <a:ext cx="2209800" cy="4001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b="0" dirty="0">
                  <a:latin typeface="Segoe UI" panose="020B0502040204020203" pitchFamily="34" charset="0"/>
                  <a:cs typeface="Segoe UI" panose="020B0502040204020203" pitchFamily="34" charset="0"/>
                </a:rPr>
                <a:t>Azure AD</a:t>
              </a:r>
            </a:p>
          </p:txBody>
        </p:sp>
        <p:sp>
          <p:nvSpPr>
            <p:cNvPr id="16" name="TextBox 15"/>
            <p:cNvSpPr txBox="1"/>
            <p:nvPr/>
          </p:nvSpPr>
          <p:spPr>
            <a:xfrm>
              <a:off x="3376611" y="2619345"/>
              <a:ext cx="2209800" cy="4001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b="0" dirty="0">
                  <a:latin typeface="Segoe UI" panose="020B0502040204020203" pitchFamily="34" charset="0"/>
                  <a:cs typeface="Segoe UI" panose="020B0502040204020203" pitchFamily="34" charset="0"/>
                </a:rPr>
                <a:t>Azure AD</a:t>
              </a:r>
            </a:p>
          </p:txBody>
        </p:sp>
        <p:sp>
          <p:nvSpPr>
            <p:cNvPr id="17" name="TextBox 16"/>
            <p:cNvSpPr txBox="1"/>
            <p:nvPr/>
          </p:nvSpPr>
          <p:spPr>
            <a:xfrm>
              <a:off x="6293643" y="2612126"/>
              <a:ext cx="2209800" cy="4001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b="0" dirty="0">
                  <a:latin typeface="Segoe UI" panose="020B0502040204020203" pitchFamily="34" charset="0"/>
                  <a:cs typeface="Segoe UI" panose="020B0502040204020203" pitchFamily="34" charset="0"/>
                </a:rPr>
                <a:t>Azure AD</a:t>
              </a:r>
            </a:p>
          </p:txBody>
        </p:sp>
        <p:cxnSp>
          <p:nvCxnSpPr>
            <p:cNvPr id="18" name="Straight Connector 17"/>
            <p:cNvCxnSpPr/>
            <p:nvPr/>
          </p:nvCxnSpPr>
          <p:spPr>
            <a:xfrm>
              <a:off x="4481511" y="3048000"/>
              <a:ext cx="0" cy="15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559548" y="3048000"/>
              <a:ext cx="0" cy="15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57200" y="4800600"/>
              <a:ext cx="2638424"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b="0" dirty="0">
                  <a:latin typeface="Segoe UI" panose="020B0502040204020203" pitchFamily="34" charset="0"/>
                  <a:cs typeface="Segoe UI" panose="020B0502040204020203" pitchFamily="34" charset="0"/>
                </a:rPr>
                <a:t>Independent cloud identity</a:t>
              </a:r>
            </a:p>
          </p:txBody>
        </p:sp>
        <p:sp>
          <p:nvSpPr>
            <p:cNvPr id="21" name="Rounded Rectangle 20"/>
            <p:cNvSpPr/>
            <p:nvPr/>
          </p:nvSpPr>
          <p:spPr>
            <a:xfrm>
              <a:off x="3200401" y="3505200"/>
              <a:ext cx="2514600" cy="533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b="0" dirty="0">
                  <a:solidFill>
                    <a:schemeClr val="tx1"/>
                  </a:solidFill>
                  <a:latin typeface="Segoe UI" panose="020B0502040204020203" pitchFamily="34" charset="0"/>
                  <a:cs typeface="Segoe UI" panose="020B0502040204020203" pitchFamily="34" charset="0"/>
                </a:rPr>
                <a:t>Azure</a:t>
              </a:r>
              <a:r>
                <a:rPr lang="en-US" b="0" dirty="0">
                  <a:latin typeface="Segoe UI" panose="020B0502040204020203" pitchFamily="34" charset="0"/>
                  <a:cs typeface="Segoe UI" panose="020B0502040204020203" pitchFamily="34" charset="0"/>
                </a:rPr>
                <a:t> </a:t>
              </a:r>
              <a:r>
                <a:rPr lang="en-US" b="0" dirty="0">
                  <a:solidFill>
                    <a:schemeClr val="tx1"/>
                  </a:solidFill>
                  <a:latin typeface="Segoe UI" panose="020B0502040204020203" pitchFamily="34" charset="0"/>
                  <a:cs typeface="Segoe UI" panose="020B0502040204020203" pitchFamily="34" charset="0"/>
                </a:rPr>
                <a:t>AD Connect and Password Sync </a:t>
              </a:r>
            </a:p>
          </p:txBody>
        </p:sp>
        <p:sp>
          <p:nvSpPr>
            <p:cNvPr id="22" name="Rounded Rectangle 21"/>
            <p:cNvSpPr/>
            <p:nvPr/>
          </p:nvSpPr>
          <p:spPr>
            <a:xfrm>
              <a:off x="3162300" y="4338637"/>
              <a:ext cx="2666997" cy="5334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b="0" dirty="0">
                  <a:solidFill>
                    <a:schemeClr val="tx1"/>
                  </a:solidFill>
                  <a:latin typeface="Segoe UI" panose="020B0502040204020203" pitchFamily="34" charset="0"/>
                  <a:cs typeface="Segoe UI" panose="020B0502040204020203" pitchFamily="34" charset="0"/>
                </a:rPr>
                <a:t>AD DS</a:t>
              </a:r>
            </a:p>
          </p:txBody>
        </p:sp>
        <p:cxnSp>
          <p:nvCxnSpPr>
            <p:cNvPr id="23" name="Straight Connector 22"/>
            <p:cNvCxnSpPr/>
            <p:nvPr/>
          </p:nvCxnSpPr>
          <p:spPr>
            <a:xfrm>
              <a:off x="8019254" y="3019455"/>
              <a:ext cx="0" cy="15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5911848" y="3543300"/>
              <a:ext cx="1295400" cy="533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b="0" dirty="0">
                  <a:solidFill>
                    <a:schemeClr val="tx1"/>
                  </a:solidFill>
                  <a:latin typeface="Segoe UI" panose="020B0502040204020203" pitchFamily="34" charset="0"/>
                  <a:cs typeface="Segoe UI" panose="020B0502040204020203" pitchFamily="34" charset="0"/>
                </a:rPr>
                <a:t>Azure</a:t>
              </a:r>
              <a:r>
                <a:rPr lang="en-US" b="0" dirty="0">
                  <a:latin typeface="Segoe UI" panose="020B0502040204020203" pitchFamily="34" charset="0"/>
                  <a:cs typeface="Segoe UI" panose="020B0502040204020203" pitchFamily="34" charset="0"/>
                </a:rPr>
                <a:t> </a:t>
              </a:r>
              <a:r>
                <a:rPr lang="en-US" b="0" dirty="0">
                  <a:solidFill>
                    <a:schemeClr val="tx1"/>
                  </a:solidFill>
                  <a:latin typeface="Segoe UI" panose="020B0502040204020203" pitchFamily="34" charset="0"/>
                  <a:cs typeface="Segoe UI" panose="020B0502040204020203" pitchFamily="34" charset="0"/>
                </a:rPr>
                <a:t>AD</a:t>
              </a:r>
            </a:p>
            <a:p>
              <a:pPr algn="ctr"/>
              <a:r>
                <a:rPr lang="en-US" b="0" dirty="0">
                  <a:solidFill>
                    <a:schemeClr val="tx1"/>
                  </a:solidFill>
                  <a:latin typeface="Segoe UI" panose="020B0502040204020203" pitchFamily="34" charset="0"/>
                  <a:cs typeface="Segoe UI" panose="020B0502040204020203" pitchFamily="34" charset="0"/>
                </a:rPr>
                <a:t>Connect  </a:t>
              </a:r>
            </a:p>
          </p:txBody>
        </p:sp>
        <p:sp>
          <p:nvSpPr>
            <p:cNvPr id="25" name="Rounded Rectangle 24"/>
            <p:cNvSpPr/>
            <p:nvPr/>
          </p:nvSpPr>
          <p:spPr>
            <a:xfrm>
              <a:off x="7365205" y="3548062"/>
              <a:ext cx="1477963" cy="5334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b="0" dirty="0">
                  <a:solidFill>
                    <a:schemeClr val="tx1"/>
                  </a:solidFill>
                  <a:latin typeface="Segoe UI" panose="020B0502040204020203" pitchFamily="34" charset="0"/>
                  <a:cs typeface="Segoe UI" panose="020B0502040204020203" pitchFamily="34" charset="0"/>
                </a:rPr>
                <a:t>Federation</a:t>
              </a:r>
            </a:p>
          </p:txBody>
        </p:sp>
        <p:sp>
          <p:nvSpPr>
            <p:cNvPr id="26" name="Rounded Rectangle 25"/>
            <p:cNvSpPr/>
            <p:nvPr/>
          </p:nvSpPr>
          <p:spPr>
            <a:xfrm>
              <a:off x="5911848" y="4338637"/>
              <a:ext cx="3003552" cy="5334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b="0" dirty="0">
                  <a:solidFill>
                    <a:schemeClr val="tx1"/>
                  </a:solidFill>
                  <a:latin typeface="Segoe UI" panose="020B0502040204020203" pitchFamily="34" charset="0"/>
                  <a:cs typeface="Segoe UI" panose="020B0502040204020203" pitchFamily="34" charset="0"/>
                </a:rPr>
                <a:t>AD DS</a:t>
              </a:r>
            </a:p>
          </p:txBody>
        </p:sp>
        <p:sp>
          <p:nvSpPr>
            <p:cNvPr id="27" name="TextBox 26"/>
            <p:cNvSpPr txBox="1"/>
            <p:nvPr/>
          </p:nvSpPr>
          <p:spPr>
            <a:xfrm>
              <a:off x="3143250" y="4908322"/>
              <a:ext cx="2744786" cy="1077218"/>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Segoe UI" panose="020B0502040204020203" pitchFamily="34" charset="0"/>
                  <a:cs typeface="Segoe UI" panose="020B0502040204020203" pitchFamily="34" charset="0"/>
                </a:rPr>
                <a:t>Single identity, enabling a same sign-on experience with password hash synchronization</a:t>
              </a:r>
            </a:p>
          </p:txBody>
        </p:sp>
        <p:sp>
          <p:nvSpPr>
            <p:cNvPr id="28" name="TextBox 27"/>
            <p:cNvSpPr txBox="1"/>
            <p:nvPr/>
          </p:nvSpPr>
          <p:spPr>
            <a:xfrm>
              <a:off x="5930898" y="4895164"/>
              <a:ext cx="2984502" cy="1077218"/>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Segoe UI" panose="020B0502040204020203" pitchFamily="34" charset="0"/>
                  <a:cs typeface="Segoe UI" panose="020B0502040204020203" pitchFamily="34" charset="0"/>
                </a:rPr>
                <a:t>Single federated identity, enabling SSO in some scenarios and additional flexibility</a:t>
              </a:r>
            </a:p>
          </p:txBody>
        </p:sp>
      </p:grpSp>
    </p:spTree>
    <p:extLst>
      <p:ext uri="{BB962C8B-B14F-4D97-AF65-F5344CB8AC3E}">
        <p14:creationId xmlns:p14="http://schemas.microsoft.com/office/powerpoint/2010/main" val="3891936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directory synchronization</a:t>
            </a:r>
          </a:p>
        </p:txBody>
      </p:sp>
      <p:grpSp>
        <p:nvGrpSpPr>
          <p:cNvPr id="4" name="Group 3" descr="The slide depicts multiple environments surrounding a central box. These various directory systems all connect to a central identity management system representing a two-way synchronization. The directory systems on the left, from top to bottom, are HR database, Database, Exchange/Mail, and Lightweight Directory Access Protocol (LDAP). The directory systems on the right, from top to bottom, are Azure Active Directory (Azure AD) and Windows Server Active Directory. In addition, there is a synchronization link between the directory systems on the right.&#10;&#10;"/>
          <p:cNvGrpSpPr/>
          <p:nvPr/>
        </p:nvGrpSpPr>
        <p:grpSpPr>
          <a:xfrm>
            <a:off x="1110653" y="1111566"/>
            <a:ext cx="7005477" cy="5181542"/>
            <a:chOff x="1528923" y="1132572"/>
            <a:chExt cx="7005477" cy="5181542"/>
          </a:xfrm>
        </p:grpSpPr>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923" y="1295400"/>
              <a:ext cx="257014" cy="7469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923" y="2514600"/>
              <a:ext cx="257014" cy="74691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923" y="3798887"/>
              <a:ext cx="257014" cy="7469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923" y="4953000"/>
              <a:ext cx="257014" cy="7469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3184" y="1492379"/>
              <a:ext cx="591424" cy="60316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57430" y="2995387"/>
              <a:ext cx="587178" cy="2661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05459" y="4030261"/>
              <a:ext cx="491119" cy="47228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05459" y="5300537"/>
              <a:ext cx="506411" cy="3993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785937" y="1132572"/>
              <a:ext cx="1613422"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cs typeface="Segoe UI" panose="020B0502040204020203" pitchFamily="34" charset="0"/>
                </a:rPr>
                <a:t>HR database</a:t>
              </a:r>
            </a:p>
          </p:txBody>
        </p:sp>
        <p:sp>
          <p:nvSpPr>
            <p:cNvPr id="14" name="TextBox 13"/>
            <p:cNvSpPr txBox="1"/>
            <p:nvPr/>
          </p:nvSpPr>
          <p:spPr>
            <a:xfrm>
              <a:off x="1785937" y="2508334"/>
              <a:ext cx="1613422"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cs typeface="Segoe UI" panose="020B0502040204020203" pitchFamily="34" charset="0"/>
                </a:rPr>
                <a:t>Database</a:t>
              </a:r>
            </a:p>
          </p:txBody>
        </p:sp>
        <p:sp>
          <p:nvSpPr>
            <p:cNvPr id="15" name="TextBox 14"/>
            <p:cNvSpPr txBox="1"/>
            <p:nvPr/>
          </p:nvSpPr>
          <p:spPr>
            <a:xfrm>
              <a:off x="1785937" y="3379172"/>
              <a:ext cx="1613422"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cs typeface="Segoe UI" panose="020B0502040204020203" pitchFamily="34" charset="0"/>
                </a:rPr>
                <a:t>Exchange Mail</a:t>
              </a:r>
            </a:p>
          </p:txBody>
        </p:sp>
        <p:sp>
          <p:nvSpPr>
            <p:cNvPr id="16" name="TextBox 15"/>
            <p:cNvSpPr txBox="1"/>
            <p:nvPr/>
          </p:nvSpPr>
          <p:spPr>
            <a:xfrm>
              <a:off x="1785937" y="4940730"/>
              <a:ext cx="1613422"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cs typeface="Segoe UI" panose="020B0502040204020203" pitchFamily="34" charset="0"/>
                </a:rPr>
                <a:t>LDAP</a:t>
              </a:r>
            </a:p>
          </p:txBody>
        </p:sp>
        <p:sp>
          <p:nvSpPr>
            <p:cNvPr id="17" name="Rectangle 16"/>
            <p:cNvSpPr/>
            <p:nvPr/>
          </p:nvSpPr>
          <p:spPr>
            <a:xfrm>
              <a:off x="3505200" y="2693000"/>
              <a:ext cx="2819400" cy="1568644"/>
            </a:xfrm>
            <a:prstGeom prst="rect">
              <a:avLst/>
            </a:prstGeom>
            <a:solidFill>
              <a:srgbClr val="569A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US" sz="2000" b="0" dirty="0">
                  <a:solidFill>
                    <a:schemeClr val="tx1"/>
                  </a:solidFill>
                  <a:latin typeface="Segoe UI" panose="020B0502040204020203" pitchFamily="34" charset="0"/>
                  <a:cs typeface="Segoe UI" panose="020B0502040204020203" pitchFamily="34" charset="0"/>
                </a:rPr>
                <a:t>Identity management</a:t>
              </a:r>
            </a:p>
          </p:txBody>
        </p:sp>
        <p:cxnSp>
          <p:nvCxnSpPr>
            <p:cNvPr id="18" name="Elbow Connector 17"/>
            <p:cNvCxnSpPr/>
            <p:nvPr/>
          </p:nvCxnSpPr>
          <p:spPr>
            <a:xfrm>
              <a:off x="2244608" y="1668859"/>
              <a:ext cx="2251192" cy="845741"/>
            </a:xfrm>
            <a:prstGeom prst="bentConnector3">
              <a:avLst>
                <a:gd name="adj1" fmla="val 100138"/>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362200" y="3128452"/>
              <a:ext cx="1037159"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a:off x="4948237" y="1672669"/>
              <a:ext cx="2251192" cy="845741"/>
            </a:xfrm>
            <a:prstGeom prst="bentConnector3">
              <a:avLst>
                <a:gd name="adj1" fmla="val 100138"/>
              </a:avLst>
            </a:prstGeom>
            <a:ln w="38100">
              <a:solidFill>
                <a:schemeClr val="tx1"/>
              </a:solidFill>
              <a:headEnd type="triangle" w="med" len="med"/>
              <a:tailEnd type="triangle" w="med" len="med"/>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9273" y="4953000"/>
              <a:ext cx="257014" cy="74691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27887" y="1295400"/>
              <a:ext cx="806450" cy="80645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47780" y="5279627"/>
              <a:ext cx="403225" cy="403225"/>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p:cNvCxnSpPr>
              <a:stCxn id="22" idx="2"/>
              <a:endCxn id="21" idx="0"/>
            </p:cNvCxnSpPr>
            <p:nvPr/>
          </p:nvCxnSpPr>
          <p:spPr>
            <a:xfrm>
              <a:off x="7631112" y="2101850"/>
              <a:ext cx="16668" cy="2851150"/>
            </a:xfrm>
            <a:prstGeom prst="straightConnector1">
              <a:avLst/>
            </a:prstGeom>
            <a:ln w="38100">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a:off x="5024320" y="4502543"/>
              <a:ext cx="2251192" cy="845741"/>
            </a:xfrm>
            <a:prstGeom prst="bentConnector3">
              <a:avLst>
                <a:gd name="adj1" fmla="val 100138"/>
              </a:avLst>
            </a:prstGeom>
            <a:ln w="38100">
              <a:solidFill>
                <a:schemeClr val="tx1"/>
              </a:solidFill>
              <a:headEnd type="triangle" w="med" len="med"/>
              <a:tailEnd type="triangle" w="med" len="med"/>
            </a:ln>
            <a:scene3d>
              <a:camera prst="orthographicFront">
                <a:rot lat="1080000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a:off x="2362200" y="4517859"/>
              <a:ext cx="2251192" cy="845741"/>
            </a:xfrm>
            <a:prstGeom prst="bentConnector3">
              <a:avLst>
                <a:gd name="adj1" fmla="val 100138"/>
              </a:avLst>
            </a:prstGeom>
            <a:ln w="38100">
              <a:solidFill>
                <a:schemeClr val="tx1"/>
              </a:solidFill>
              <a:headEnd type="triangle" w="med" len="med"/>
              <a:tailEnd type="triangle" w="med" len="med"/>
            </a:ln>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939188" y="1295400"/>
              <a:ext cx="1613422"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cs typeface="Segoe UI" panose="020B0502040204020203" pitchFamily="34" charset="0"/>
                </a:rPr>
                <a:t>Azure AD</a:t>
              </a:r>
            </a:p>
          </p:txBody>
        </p:sp>
        <p:sp>
          <p:nvSpPr>
            <p:cNvPr id="28" name="TextBox 27"/>
            <p:cNvSpPr txBox="1"/>
            <p:nvPr/>
          </p:nvSpPr>
          <p:spPr>
            <a:xfrm>
              <a:off x="5882038" y="5390784"/>
              <a:ext cx="1613422" cy="92333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cs typeface="Segoe UI" panose="020B0502040204020203" pitchFamily="34" charset="0"/>
                </a:rPr>
                <a:t>Windows Server Active Directory</a:t>
              </a:r>
            </a:p>
          </p:txBody>
        </p:sp>
        <p:cxnSp>
          <p:nvCxnSpPr>
            <p:cNvPr id="29" name="Straight Arrow Connector 28"/>
            <p:cNvCxnSpPr/>
            <p:nvPr/>
          </p:nvCxnSpPr>
          <p:spPr>
            <a:xfrm flipH="1">
              <a:off x="2135245" y="4495233"/>
              <a:ext cx="1565390" cy="0"/>
            </a:xfrm>
            <a:prstGeom prst="straightConnector1">
              <a:avLst/>
            </a:prstGeom>
            <a:ln w="38100">
              <a:solidFill>
                <a:schemeClr val="tx1"/>
              </a:solidFill>
              <a:headEnd type="triangle" w="med" len="med"/>
              <a:tailEnd type="none" w="med" len="med"/>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3810000" y="4266402"/>
              <a:ext cx="0" cy="217127"/>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688749" y="3527425"/>
              <a:ext cx="1845651" cy="369332"/>
            </a:xfrm>
            <a:prstGeom prst="rect">
              <a:avLst/>
            </a:prstGeom>
            <a:solidFill>
              <a:schemeClr val="bg1"/>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cs typeface="Segoe UI" panose="020B0502040204020203" pitchFamily="34" charset="0"/>
                </a:rPr>
                <a:t>Synchronization</a:t>
              </a:r>
            </a:p>
          </p:txBody>
        </p:sp>
      </p:grpSp>
    </p:spTree>
    <p:extLst>
      <p:ext uri="{BB962C8B-B14F-4D97-AF65-F5344CB8AC3E}">
        <p14:creationId xmlns:p14="http://schemas.microsoft.com/office/powerpoint/2010/main" val="358403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directory synchronization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Best practices for deploying directory synchronization:</a:t>
            </a:r>
          </a:p>
          <a:p>
            <a:pPr lvl="1" indent="-228600"/>
            <a:r>
              <a:rPr lang="en-US" dirty="0"/>
              <a:t>Have a proper project plan</a:t>
            </a:r>
          </a:p>
          <a:p>
            <a:pPr lvl="1" indent="-228600"/>
            <a:r>
              <a:rPr lang="en-US" dirty="0"/>
              <a:t>If AD DS filtering is used, configure it before synchronizing objects to Office 365</a:t>
            </a:r>
          </a:p>
          <a:p>
            <a:pPr lvl="1" indent="-228600"/>
            <a:r>
              <a:rPr lang="en-US" dirty="0"/>
              <a:t>Work with a cloud services partner</a:t>
            </a:r>
          </a:p>
          <a:p>
            <a:pPr lvl="1" indent="-228600"/>
            <a:r>
              <a:rPr lang="en-US" dirty="0"/>
              <a:t>Perform thorough capacity planning</a:t>
            </a:r>
          </a:p>
          <a:p>
            <a:pPr lvl="1" indent="-228600"/>
            <a:r>
              <a:rPr lang="en-US" dirty="0"/>
              <a:t>Remediate AD DS before deploying directory synchronization</a:t>
            </a:r>
          </a:p>
          <a:p>
            <a:pPr lvl="1" indent="-228600"/>
            <a:r>
              <a:rPr lang="en-US" dirty="0"/>
              <a:t>Add all SMTP domains as verified domains before synchronizing</a:t>
            </a:r>
          </a:p>
        </p:txBody>
      </p:sp>
    </p:spTree>
    <p:extLst>
      <p:ext uri="{BB962C8B-B14F-4D97-AF65-F5344CB8AC3E}">
        <p14:creationId xmlns:p14="http://schemas.microsoft.com/office/powerpoint/2010/main" val="3577384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1299fb-e8a1-4e7c-9da5-07b6e4aca6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 for directory synchronization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When reviewing the prerequisites for directory synchronization, your tasks should include:</a:t>
            </a:r>
          </a:p>
          <a:p>
            <a:pPr lvl="1" indent="-228600"/>
            <a:r>
              <a:rPr lang="en-US" dirty="0"/>
              <a:t>Capacity planning for your directory synchronization database server</a:t>
            </a:r>
          </a:p>
          <a:p>
            <a:pPr lvl="1" indent="-228600"/>
            <a:r>
              <a:rPr lang="en-US" dirty="0"/>
              <a:t>Identifying the hardware requirements for your directory synchronization computer</a:t>
            </a:r>
          </a:p>
          <a:p>
            <a:pPr lvl="1" indent="-228600"/>
            <a:r>
              <a:rPr lang="en-US" dirty="0"/>
              <a:t>Identifying if your environment exceeds the Azure AD object quota</a:t>
            </a:r>
          </a:p>
          <a:p>
            <a:pPr lvl="1" indent="-228600"/>
            <a:r>
              <a:rPr lang="en-US" dirty="0"/>
              <a:t>Reviewing the network ports required by directory synchronization</a:t>
            </a:r>
          </a:p>
          <a:p>
            <a:pPr lvl="1" indent="-228600"/>
            <a:r>
              <a:rPr lang="en-US" dirty="0"/>
              <a:t>Determining if any schema extensions to AD DS are required</a:t>
            </a:r>
          </a:p>
          <a:p>
            <a:endParaRPr lang="en-US" dirty="0"/>
          </a:p>
        </p:txBody>
      </p:sp>
    </p:spTree>
    <p:extLst>
      <p:ext uri="{BB962C8B-B14F-4D97-AF65-F5344CB8AC3E}">
        <p14:creationId xmlns:p14="http://schemas.microsoft.com/office/powerpoint/2010/main" val="3979352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42e3880b-1f1a-4f11-84d3-db90f6baa7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for directory synchronization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You will need to prepare your environment for directory synchronization</a:t>
            </a:r>
          </a:p>
          <a:p>
            <a:pPr lvl="1" indent="-228600">
              <a:spcBef>
                <a:spcPts val="0"/>
              </a:spcBef>
            </a:pPr>
            <a:r>
              <a:rPr lang="en-US" dirty="0"/>
              <a:t>If you will be using SSO in your environment, then you should deploy it before directory synchronization</a:t>
            </a:r>
          </a:p>
          <a:p>
            <a:pPr lvl="1" indent="-228600">
              <a:spcBef>
                <a:spcPts val="0"/>
              </a:spcBef>
            </a:pPr>
            <a:r>
              <a:rPr lang="en-US" dirty="0"/>
              <a:t>You will need to prepare your on-premises AD DS environment</a:t>
            </a:r>
          </a:p>
          <a:p>
            <a:pPr lvl="1" indent="-228600">
              <a:spcBef>
                <a:spcPts val="0"/>
              </a:spcBef>
            </a:pPr>
            <a:r>
              <a:rPr lang="en-US" dirty="0"/>
              <a:t>You will identify and configure the appropriate UPN suffixes in your on-premises AD DS environment</a:t>
            </a:r>
          </a:p>
          <a:p>
            <a:pPr lvl="1" indent="-228600">
              <a:spcBef>
                <a:spcPts val="0"/>
              </a:spcBef>
            </a:pPr>
            <a:r>
              <a:rPr lang="en-US" dirty="0"/>
              <a:t>You will use the Office 365 readiness checks to run automatic checks against your on-premises AD DS environment and to assess its readiness to deploy Office 365</a:t>
            </a:r>
          </a:p>
          <a:p>
            <a:pPr lvl="1" indent="-228600">
              <a:spcBef>
                <a:spcPts val="0"/>
              </a:spcBef>
            </a:pPr>
            <a:r>
              <a:rPr lang="en-US" dirty="0"/>
              <a:t>You will use Office 365 IdFix to resolve any issues identified by the Office 365 readiness checks</a:t>
            </a:r>
          </a:p>
          <a:p>
            <a:pPr lvl="1"/>
            <a:endParaRPr lang="en-US" dirty="0"/>
          </a:p>
        </p:txBody>
      </p:sp>
    </p:spTree>
    <p:extLst>
      <p:ext uri="{BB962C8B-B14F-4D97-AF65-F5344CB8AC3E}">
        <p14:creationId xmlns:p14="http://schemas.microsoft.com/office/powerpoint/2010/main" val="2389506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095ae53-67e5-4529-8635-475aa2d9518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17569" cy="740664"/>
          </a:xfrm>
        </p:spPr>
        <p:txBody>
          <a:bodyPr/>
          <a:lstStyle/>
          <a:p>
            <a:r>
              <a:rPr lang="en-US" dirty="0"/>
              <a:t>Configuring a tenant for directory synchronization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enable Active Directory synchronization by using the old Office 365 admin center:</a:t>
            </a:r>
          </a:p>
          <a:p>
            <a:pPr marL="685800" lvl="1" indent="-457200">
              <a:buFont typeface="+mj-lt"/>
              <a:buAutoNum type="arabicPeriod"/>
            </a:pPr>
            <a:r>
              <a:rPr lang="en-US" dirty="0"/>
              <a:t>In the left navigation pane, click </a:t>
            </a:r>
            <a:r>
              <a:rPr lang="en-US" b="1" dirty="0"/>
              <a:t>Users</a:t>
            </a:r>
            <a:r>
              <a:rPr lang="en-US" dirty="0"/>
              <a:t>, and then click </a:t>
            </a:r>
            <a:r>
              <a:rPr lang="en-US" b="1" dirty="0"/>
              <a:t>Active Users</a:t>
            </a:r>
            <a:endParaRPr lang="en-US" dirty="0"/>
          </a:p>
          <a:p>
            <a:pPr marL="685800" lvl="1" indent="-457200">
              <a:buFont typeface="+mj-lt"/>
              <a:buAutoNum type="arabicPeriod"/>
            </a:pPr>
            <a:r>
              <a:rPr lang="en-US" dirty="0"/>
              <a:t>In the right navigation pane, under </a:t>
            </a:r>
            <a:r>
              <a:rPr lang="en-US" b="1" dirty="0"/>
              <a:t>Active Directory synchronization</a:t>
            </a:r>
            <a:r>
              <a:rPr lang="en-US" dirty="0"/>
              <a:t>, click </a:t>
            </a:r>
            <a:r>
              <a:rPr lang="en-US" b="1" dirty="0"/>
              <a:t>Set up</a:t>
            </a:r>
            <a:r>
              <a:rPr lang="en-US" dirty="0"/>
              <a:t> </a:t>
            </a:r>
          </a:p>
          <a:p>
            <a:pPr marL="685800" lvl="1" indent="-457200">
              <a:buFont typeface="+mj-lt"/>
              <a:buAutoNum type="arabicPeriod"/>
            </a:pPr>
            <a:r>
              <a:rPr lang="en-US" dirty="0"/>
              <a:t>Under </a:t>
            </a:r>
            <a:r>
              <a:rPr lang="en-US" b="1" dirty="0"/>
              <a:t>Activate Active Directory synchronization</a:t>
            </a:r>
            <a:r>
              <a:rPr lang="en-US" dirty="0"/>
              <a:t>, click </a:t>
            </a:r>
            <a:r>
              <a:rPr lang="en-US" b="1" dirty="0"/>
              <a:t>Activate</a:t>
            </a:r>
            <a:endParaRPr lang="en-US" dirty="0"/>
          </a:p>
          <a:p>
            <a:pPr marL="685800" lvl="1" indent="-457200">
              <a:buFont typeface="+mj-lt"/>
              <a:buAutoNum type="arabicPeriod"/>
            </a:pPr>
            <a:r>
              <a:rPr lang="en-US" dirty="0"/>
              <a:t>At the prompt, click </a:t>
            </a:r>
            <a:r>
              <a:rPr lang="en-US" b="1" dirty="0"/>
              <a:t>Activate</a:t>
            </a:r>
            <a:endParaRPr lang="en-US" dirty="0"/>
          </a:p>
          <a:p>
            <a:endParaRPr lang="en-US" dirty="0"/>
          </a:p>
        </p:txBody>
      </p:sp>
    </p:spTree>
    <p:extLst>
      <p:ext uri="{BB962C8B-B14F-4D97-AF65-F5344CB8AC3E}">
        <p14:creationId xmlns:p14="http://schemas.microsoft.com/office/powerpoint/2010/main" val="250485586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2050</Words>
  <Application>Microsoft Office PowerPoint</Application>
  <PresentationFormat>On-screen Show (4:3)</PresentationFormat>
  <Paragraphs>313</Paragraphs>
  <Slides>27</Slides>
  <Notes>27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Times New Roman</vt:lpstr>
      <vt:lpstr>Arial</vt:lpstr>
      <vt:lpstr>Segoe UI</vt:lpstr>
      <vt:lpstr>Calibri</vt:lpstr>
      <vt:lpstr>Symbol</vt:lpstr>
      <vt:lpstr>Wingdings</vt:lpstr>
      <vt:lpstr>Verdana</vt:lpstr>
      <vt:lpstr>NG_MOC_Core_ModuleNew2</vt:lpstr>
      <vt:lpstr>Module 4</vt:lpstr>
      <vt:lpstr>Module Overview</vt:lpstr>
      <vt:lpstr>Lesson 1: Planning and preparing for directory synchronization</vt:lpstr>
      <vt:lpstr>Office 365 authentication options</vt:lpstr>
      <vt:lpstr>Overview of directory synchronization</vt:lpstr>
      <vt:lpstr>Planning directory synchronization</vt:lpstr>
      <vt:lpstr>Prerequisites for directory synchronization</vt:lpstr>
      <vt:lpstr>Preparing for directory synchronization</vt:lpstr>
      <vt:lpstr>Configuring a tenant for directory synchronization</vt:lpstr>
      <vt:lpstr>Lesson 2: Implementing directory synchronization by using Azure AD Connect</vt:lpstr>
      <vt:lpstr>Overview of Azure AD Connect</vt:lpstr>
      <vt:lpstr>Azure AD Connect requirements</vt:lpstr>
      <vt:lpstr>Azure AD Connect express synchronization</vt:lpstr>
      <vt:lpstr>Azure AD Connect customized synchronization</vt:lpstr>
      <vt:lpstr>Upgrading to Azure AD Connect</vt:lpstr>
      <vt:lpstr>Azure AD Connect monitoring features</vt:lpstr>
      <vt:lpstr>Lesson 3: Managing Office 365 identities with directory synchronization</vt:lpstr>
      <vt:lpstr>Managing users with directory synchronization</vt:lpstr>
      <vt:lpstr>Managing groups with directory synchronization</vt:lpstr>
      <vt:lpstr>Modifying directory synchronization</vt:lpstr>
      <vt:lpstr>Monitoring directory synchronization</vt:lpstr>
      <vt:lpstr>Troubleshooting directory synchronization</vt:lpstr>
      <vt:lpstr>Lab: Configuring directory synchronization</vt:lpstr>
      <vt:lpstr>Lab Scenario</vt:lpstr>
      <vt:lpstr>Lab Review</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2016-04-15T06:23:48Z</dcterms:created>
  <dcterms:modified xsi:type="dcterms:W3CDTF">2016-04-15T06:24:06Z</dcterms:modified>
</cp:coreProperties>
</file>