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embeddedFontLst>
    <p:embeddedFont>
      <p:font typeface="Segoe UI" panose="020B0502040204020203" pitchFamily="34" charset="0"/>
      <p:regular r:id="rId29"/>
      <p:bold r:id="rId30"/>
      <p:italic r:id="rId31"/>
      <p:boldItalic r:id="rId32"/>
    </p:embeddedFont>
    <p:embeddedFont>
      <p:font typeface="Lucida Sans Unicode" panose="020B0602030504020204" pitchFamily="34" charset="0"/>
      <p:regular r:id="rId33"/>
    </p:embeddedFont>
    <p:embeddedFont>
      <p:font typeface="Verdana" panose="020B0604030504040204" pitchFamily="34" charset="0"/>
      <p:regular r:id="rId34"/>
      <p:bold r:id="rId35"/>
      <p:italic r:id="rId36"/>
      <p:boldItalic r:id="rId37"/>
    </p:embeddedFont>
    <p:embeddedFont>
      <p:font typeface="Calibri" panose="020F0502020204030204" pitchFamily="34" charset="0"/>
      <p:regular r:id="rId38"/>
      <p:bold r:id="rId39"/>
      <p:italic r:id="rId40"/>
      <p:boldItalic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408" autoAdjust="0"/>
    <p:restoredTop sz="96370" autoAdjust="0"/>
  </p:normalViewPr>
  <p:slideViewPr>
    <p:cSldViewPr>
      <p:cViewPr varScale="1">
        <p:scale>
          <a:sx n="76" d="100"/>
          <a:sy n="76" d="100"/>
        </p:scale>
        <p:origin x="1488" y="90"/>
      </p:cViewPr>
      <p:guideLst>
        <p:guide orient="horz" pos="2160"/>
        <p:guide pos="2880"/>
      </p:guideLst>
    </p:cSldViewPr>
  </p:slideViewPr>
  <p:notesTextViewPr>
    <p:cViewPr>
      <p:scale>
        <a:sx n="1" d="1"/>
        <a:sy n="1" d="1"/>
      </p:scale>
      <p:origin x="0" y="0"/>
    </p:cViewPr>
  </p:notesTextViewPr>
  <p:notesViewPr>
    <p:cSldViewPr>
      <p:cViewPr varScale="1">
        <p:scale>
          <a:sx n="87" d="100"/>
          <a:sy n="87" d="100"/>
        </p:scale>
        <p:origin x="95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BBEAF2-C0D1-4FFB-A90C-DD00E5CE5496}" type="datetimeFigureOut">
              <a:rPr lang="en-US" smtClean="0"/>
              <a:t>4/21/2016</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C6E2C8-ED0B-40C2-B676-BDA8D13D3C6D}" type="slidenum">
              <a:rPr lang="en-US" smtClean="0"/>
              <a:t>‹#›</a:t>
            </a:fld>
            <a:endParaRPr lang="en-US" dirty="0"/>
          </a:p>
        </p:txBody>
      </p:sp>
    </p:spTree>
    <p:extLst>
      <p:ext uri="{BB962C8B-B14F-4D97-AF65-F5344CB8AC3E}">
        <p14:creationId xmlns:p14="http://schemas.microsoft.com/office/powerpoint/2010/main" val="1117362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Presentation: </a:t>
            </a:r>
            <a:r>
              <a:rPr lang="en-US" sz="1000" b="1" dirty="0">
                <a:latin typeface="Arial"/>
                <a:ea typeface="Calibri"/>
                <a:cs typeface="Times New Roman"/>
              </a:rPr>
              <a:t>60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Lab: </a:t>
            </a:r>
            <a:r>
              <a:rPr lang="en-US" sz="1000" b="1" dirty="0">
                <a:latin typeface="Arial"/>
                <a:ea typeface="Calibri"/>
                <a:cs typeface="Times New Roman"/>
              </a:rPr>
              <a:t>75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After completing this module, students will be able to:</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Describe Microsoft Office 365 ProPlus.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Plan and manage user-driven Office 365 ProPlus deployments.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Plan and manage centralized deployments for Office 365 ProPlus.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Describe Office telemetry and reporting. </a:t>
            </a:r>
          </a:p>
          <a:p>
            <a:pPr>
              <a:lnSpc>
                <a:spcPct val="115000"/>
              </a:lnSpc>
              <a:spcAft>
                <a:spcPts val="1000"/>
              </a:spcAft>
            </a:pPr>
            <a:r>
              <a:rPr lang="en-US" sz="1000" b="1" dirty="0">
                <a:latin typeface="Arial"/>
                <a:ea typeface="Calibri"/>
                <a:cs typeface="Times New Roman"/>
              </a:rPr>
              <a:t>Required materials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teach this module, you need the Microsoft PowerPoint file 20347A_05.pptx.</a:t>
            </a:r>
          </a:p>
          <a:p>
            <a:pPr>
              <a:lnSpc>
                <a:spcPct val="115000"/>
              </a:lnSpc>
              <a:spcAft>
                <a:spcPts val="1000"/>
              </a:spcAft>
            </a:pPr>
            <a:r>
              <a:rPr lang="en-US" sz="1000" b="1" dirty="0">
                <a:latin typeface="Arial"/>
                <a:ea typeface="Calibri"/>
                <a:cs typeface="Times New Roman"/>
              </a:rPr>
              <a:t>Preparation tasks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prepare for this module, you should:</a:t>
            </a:r>
          </a:p>
          <a:p>
            <a:pPr marL="342900" marR="0" lvl="0" indent="-342900">
              <a:lnSpc>
                <a:spcPct val="115000"/>
              </a:lnSpc>
              <a:spcBef>
                <a:spcPts val="0"/>
              </a:spcBef>
              <a:spcAft>
                <a:spcPts val="995"/>
              </a:spcAft>
              <a:buFont typeface="Symbol"/>
              <a:buChar char=""/>
            </a:pPr>
            <a:r>
              <a:rPr lang="en-US" sz="1000" dirty="0">
                <a:latin typeface="Arial"/>
                <a:ea typeface="Calibri"/>
                <a:cs typeface="Times New Roman"/>
              </a:rPr>
              <a:t>Read all of this module’s materials.</a:t>
            </a:r>
          </a:p>
          <a:p>
            <a:pPr marL="342900" marR="0" lvl="0" indent="-342900">
              <a:lnSpc>
                <a:spcPct val="115000"/>
              </a:lnSpc>
              <a:spcBef>
                <a:spcPts val="0"/>
              </a:spcBef>
              <a:spcAft>
                <a:spcPts val="995"/>
              </a:spcAft>
              <a:buFont typeface="Symbol"/>
              <a:buChar char=""/>
            </a:pPr>
            <a:r>
              <a:rPr lang="en-US" sz="1000" dirty="0">
                <a:latin typeface="Arial"/>
                <a:ea typeface="Calibri"/>
                <a:cs typeface="Times New Roman"/>
              </a:rPr>
              <a:t>Practice performing the demonstrations and labs.</a:t>
            </a:r>
          </a:p>
          <a:p>
            <a:pPr marL="342900" marR="0" lvl="0" indent="-342900">
              <a:lnSpc>
                <a:spcPct val="115000"/>
              </a:lnSpc>
              <a:spcBef>
                <a:spcPts val="0"/>
              </a:spcBef>
              <a:spcAft>
                <a:spcPts val="995"/>
              </a:spcAft>
              <a:buFont typeface="Symbol"/>
              <a:buChar char=""/>
            </a:pPr>
            <a:r>
              <a:rPr lang="en-US" sz="1000" dirty="0">
                <a:latin typeface="Arial"/>
                <a:ea typeface="Calibri"/>
                <a:cs typeface="Times New Roman"/>
              </a:rPr>
              <a:t>Work through the Module Review and Takeaways section to determine how you will use the information to reinforce student learning and promote knowledge transfer to on-the-job performance.</a:t>
            </a:r>
          </a:p>
          <a:p>
            <a:pPr>
              <a:lnSpc>
                <a:spcPct val="115000"/>
              </a:lnSpc>
              <a:spcAft>
                <a:spcPts val="1000"/>
              </a:spcAft>
            </a:pPr>
            <a:r>
              <a:rPr lang="en-US" sz="1000" dirty="0">
                <a:latin typeface="Arial"/>
                <a:ea typeface="Calibri"/>
                <a:cs typeface="Times New Roman"/>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65C6E2C8-ED0B-40C2-B676-BDA8D13D3C6D}"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5052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Planning and deploying Office 365 ProPlus</a:t>
            </a:r>
          </a:p>
        </p:txBody>
      </p:sp>
    </p:spTree>
    <p:extLst>
      <p:ext uri="{BB962C8B-B14F-4D97-AF65-F5344CB8AC3E}">
        <p14:creationId xmlns:p14="http://schemas.microsoft.com/office/powerpoint/2010/main" val="31136529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Times New Roman"/>
              </a:rPr>
              <a:t>These concepts should not be new, as we have covered these in general terms. However, it is important to understand the users’ point of view. Will they understand how to do the installation without any guidance? Have you made sure that they have administrative rights to their local computer? Remind students that users will be frustrated if they receive permission to install, but then find that they do not have the rights to finish the install. Make sure to emphasize that activation and license provisioning are also important factors for success.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65C6E2C8-ED0B-40C2-B676-BDA8D13D3C6D}"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5052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Planning and deploying Office 365 ProPlus</a:t>
            </a:r>
          </a:p>
        </p:txBody>
      </p:sp>
    </p:spTree>
    <p:extLst>
      <p:ext uri="{BB962C8B-B14F-4D97-AF65-F5344CB8AC3E}">
        <p14:creationId xmlns:p14="http://schemas.microsoft.com/office/powerpoint/2010/main" val="3815829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When discussing the Office 365 admin center’s </a:t>
            </a:r>
            <a:r>
              <a:rPr lang="en-US" sz="1000" b="1" dirty="0">
                <a:latin typeface="Arial"/>
                <a:ea typeface="Calibri"/>
                <a:cs typeface="Times New Roman"/>
              </a:rPr>
              <a:t>user software</a:t>
            </a:r>
            <a:r>
              <a:rPr lang="en-US" sz="1000" dirty="0">
                <a:latin typeface="Arial"/>
                <a:ea typeface="Calibri"/>
                <a:cs typeface="Times New Roman"/>
              </a:rPr>
              <a:t> page, point out that this setting applies to all users. It either is on for everyone, or off for everyone. You can use this to force deployment to happen through other means. You might not see other applications in the class trial, but when an organization has purchased packages like Microsoft Visio, Project, Microsoft Dynamics CRM, or Power BI, these add-on applications appear similar to the default programs. You can click a button to turn them on or off for the whole enterprise.</a:t>
            </a:r>
          </a:p>
          <a:p>
            <a:pPr>
              <a:lnSpc>
                <a:spcPct val="115000"/>
              </a:lnSpc>
              <a:spcAft>
                <a:spcPts val="1000"/>
              </a:spcAft>
            </a:pPr>
            <a:r>
              <a:rPr lang="en-US" sz="1000" dirty="0">
                <a:latin typeface="Arial"/>
                <a:ea typeface="Calibri"/>
                <a:cs typeface="Times New Roman"/>
              </a:rPr>
              <a:t>If these options are on, you exercise control through licensing and deployment tools.</a:t>
            </a:r>
          </a:p>
        </p:txBody>
      </p:sp>
      <p:sp>
        <p:nvSpPr>
          <p:cNvPr id="4" name="Slide Number Placeholder 3"/>
          <p:cNvSpPr>
            <a:spLocks noGrp="1"/>
          </p:cNvSpPr>
          <p:nvPr>
            <p:ph type="sldNum" sz="quarter" idx="10"/>
          </p:nvPr>
        </p:nvSpPr>
        <p:spPr/>
        <p:txBody>
          <a:bodyPr/>
          <a:lstStyle/>
          <a:p>
            <a:fld id="{65C6E2C8-ED0B-40C2-B676-BDA8D13D3C6D}"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5052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Planning and deploying Office 365 ProPlus</a:t>
            </a:r>
          </a:p>
        </p:txBody>
      </p:sp>
    </p:spTree>
    <p:extLst>
      <p:ext uri="{BB962C8B-B14F-4D97-AF65-F5344CB8AC3E}">
        <p14:creationId xmlns:p14="http://schemas.microsoft.com/office/powerpoint/2010/main" val="2228185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Times New Roman"/>
              </a:rPr>
              <a:t>Remember that some users might have limited experiences with an environment that does not have the rigidity of the enterprise network. When you start to plan for communication and training, it is a good idea to include organizational policies that support the deployment plans selected. The experience for a Mac user is very similar to a PC user’s experience. However, some functionality will be limited or appear different in different operating systems.</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Times New Roman"/>
              </a:rPr>
              <a:t>Mobile devices will also provide different experiences, based on the age of the mobile device’s operating system, screen space, and updates to the device. Some devices, such as Amazon Kindles and Blackberrys, might have very low functionality compared to a Microsoft mobile device.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65C6E2C8-ED0B-40C2-B676-BDA8D13D3C6D}"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5052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Planning and deploying Office 365 ProPlus</a:t>
            </a:r>
          </a:p>
        </p:txBody>
      </p:sp>
    </p:spTree>
    <p:extLst>
      <p:ext uri="{BB962C8B-B14F-4D97-AF65-F5344CB8AC3E}">
        <p14:creationId xmlns:p14="http://schemas.microsoft.com/office/powerpoint/2010/main" val="829626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This lesson assumes that students are comfortable with Group Policy concepts, and have at least basic experience with software distribution tools, such as Microsoft Deployment Toolkit (MDT) or Microsoft System Center Configuration Manager.</a:t>
            </a:r>
          </a:p>
          <a:p>
            <a:pPr>
              <a:lnSpc>
                <a:spcPct val="115000"/>
              </a:lnSpc>
              <a:spcAft>
                <a:spcPts val="1000"/>
              </a:spcAft>
            </a:pPr>
            <a:r>
              <a:rPr lang="en-US" sz="1000" dirty="0">
                <a:latin typeface="Arial"/>
                <a:ea typeface="Calibri"/>
                <a:cs typeface="Times New Roman"/>
              </a:rPr>
              <a:t>Point out that the cloud-based content in the updates topic also applies to user-driven deployments.</a:t>
            </a:r>
          </a:p>
        </p:txBody>
      </p:sp>
      <p:sp>
        <p:nvSpPr>
          <p:cNvPr id="4" name="Slide Number Placeholder 3"/>
          <p:cNvSpPr>
            <a:spLocks noGrp="1"/>
          </p:cNvSpPr>
          <p:nvPr>
            <p:ph type="sldNum" sz="quarter" idx="10"/>
          </p:nvPr>
        </p:nvSpPr>
        <p:spPr/>
        <p:txBody>
          <a:bodyPr/>
          <a:lstStyle/>
          <a:p>
            <a:fld id="{65C6E2C8-ED0B-40C2-B676-BDA8D13D3C6D}"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5052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Planning and deploying Office 365 ProPlus</a:t>
            </a:r>
          </a:p>
        </p:txBody>
      </p:sp>
    </p:spTree>
    <p:extLst>
      <p:ext uri="{BB962C8B-B14F-4D97-AF65-F5344CB8AC3E}">
        <p14:creationId xmlns:p14="http://schemas.microsoft.com/office/powerpoint/2010/main" val="24778208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the tools that students have used in the past and find out what issues they might have experienced. Each tool will result in a successful installation, but some will save time and create less work. The importance of the Office Deployment Tool is that it can uninstall and install, and it can restrict usage of applications from the Office 365 ProPlus package. Remind students that you receive the full suite of software in a download, but that these are the tools that make it possible to configure the installed functionality and features.</a:t>
            </a:r>
          </a:p>
        </p:txBody>
      </p:sp>
      <p:sp>
        <p:nvSpPr>
          <p:cNvPr id="4" name="Slide Number Placeholder 3"/>
          <p:cNvSpPr>
            <a:spLocks noGrp="1"/>
          </p:cNvSpPr>
          <p:nvPr>
            <p:ph type="sldNum" sz="quarter" idx="10"/>
          </p:nvPr>
        </p:nvSpPr>
        <p:spPr/>
        <p:txBody>
          <a:bodyPr/>
          <a:lstStyle/>
          <a:p>
            <a:fld id="{65C6E2C8-ED0B-40C2-B676-BDA8D13D3C6D}"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5052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Planning and deploying Office 365 ProPlus</a:t>
            </a:r>
          </a:p>
        </p:txBody>
      </p:sp>
    </p:spTree>
    <p:extLst>
      <p:ext uri="{BB962C8B-B14F-4D97-AF65-F5344CB8AC3E}">
        <p14:creationId xmlns:p14="http://schemas.microsoft.com/office/powerpoint/2010/main" val="358422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This slide provides an example of a configuration.xml file to use with Office Deployment Tool. In the example, we are installing from our network share a 32-bit English edition of Office 365 ProPlus with Deferred Channel as the release update schedule. We are also installing the English version of Visio. Updates will come from our network share and users will not see the Microsoft agreement while installing. Our installation logs will appear in the temporary folder for the user.</a:t>
            </a:r>
          </a:p>
        </p:txBody>
      </p:sp>
      <p:sp>
        <p:nvSpPr>
          <p:cNvPr id="4" name="Slide Number Placeholder 3"/>
          <p:cNvSpPr>
            <a:spLocks noGrp="1"/>
          </p:cNvSpPr>
          <p:nvPr>
            <p:ph type="sldNum" sz="quarter" idx="10"/>
          </p:nvPr>
        </p:nvSpPr>
        <p:spPr/>
        <p:txBody>
          <a:bodyPr/>
          <a:lstStyle/>
          <a:p>
            <a:fld id="{65C6E2C8-ED0B-40C2-B676-BDA8D13D3C6D}"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5052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Planning and deploying Office 365 ProPlus</a:t>
            </a:r>
          </a:p>
        </p:txBody>
      </p:sp>
    </p:spTree>
    <p:extLst>
      <p:ext uri="{BB962C8B-B14F-4D97-AF65-F5344CB8AC3E}">
        <p14:creationId xmlns:p14="http://schemas.microsoft.com/office/powerpoint/2010/main" val="13265727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You can use </a:t>
            </a:r>
            <a:r>
              <a:rPr lang="en-US" sz="1000" dirty="0">
                <a:solidFill>
                  <a:srgbClr val="000000"/>
                </a:solidFill>
                <a:latin typeface="Arial"/>
                <a:ea typeface="Calibri"/>
                <a:cs typeface="Times New Roman"/>
              </a:rPr>
              <a:t>Group Policy to change the install of the package by changing the general settings. This does not limit an application’s functionality. For example, you can restrict an application like Microsoft Access from installing, but you cannot install Access with a limit on external connections. You can control language, install paths, and other general settings.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65C6E2C8-ED0B-40C2-B676-BDA8D13D3C6D}"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5052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Planning and deploying Office 365 ProPlus</a:t>
            </a:r>
          </a:p>
        </p:txBody>
      </p:sp>
    </p:spTree>
    <p:extLst>
      <p:ext uri="{BB962C8B-B14F-4D97-AF65-F5344CB8AC3E}">
        <p14:creationId xmlns:p14="http://schemas.microsoft.com/office/powerpoint/2010/main" val="14591127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Times New Roman"/>
              </a:rPr>
              <a:t>Daily updates are common in smaller organizations or for personal use. Ensure that students understand all three update options. For an organization that runs out-of-box configurations, using Group Policy and the configuration.xml file might work even in the largest of enterprises. It is only when customizations are a possibility, such as macros in Microsoft Word, that it is necessary to be granular in your testing and deployment. Ensure that students understand the 12-month support rule; if you do not update client computers after 12 months of running the same updates, they will lose support. You can solve this problem by pushing out the second-most recent version of Office 365 ProPlus. You do not need a current version of Office 365 ProPlus, as a version that is less than 12 months old is sufficient.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65C6E2C8-ED0B-40C2-B676-BDA8D13D3C6D}"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5052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Planning and deploying Office 365 ProPlus</a:t>
            </a:r>
          </a:p>
        </p:txBody>
      </p:sp>
    </p:spTree>
    <p:extLst>
      <p:ext uri="{BB962C8B-B14F-4D97-AF65-F5344CB8AC3E}">
        <p14:creationId xmlns:p14="http://schemas.microsoft.com/office/powerpoint/2010/main" val="28754243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Times New Roman"/>
              </a:rPr>
              <a:t>These simple obstacles can cause serious issues if administrators do not understand them. Every user who installs Office 365 ProPlus must be a local administrator on the computer where he or she is installing. If users share the computer, one user might have these rights and another user might not. This will cause problems for the user without rights. Depending on the size of the organization, bandwidth can be an issue for the timing of installations and the options selected. Suggest to students that they update all users’ computers with the latest security and other required updates in the weeks leading up to the deployment. They might also deploy in phases so as not to bring down the network.</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Times New Roman"/>
              </a:rPr>
              <a:t>Students will understand licensing, but point out that each user must have a license. This means that the organization must buy a subscription with enough user licenses and then give access to the users.</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Times New Roman"/>
              </a:rPr>
              <a:t>Windows XP will cause deployment failures when you are deploying any Office 2016 version. In addition, remember that you will need to update or remove Office 2013 software before installing Office 365 ProPlus. Examples of applications that you would need remove are Microsoft InfoPath 2013, SharePoint Designer 2013, or Visio 2013. You can reinstall or upgrade these, if an upgrade exists.</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Times New Roman"/>
              </a:rPr>
              <a:t>To address the lack of enterprise deployment expertise, suggest to students other Microsoft learning paths that would address this issue. Provide some additional resources or encourage students to get to know those in the class with more expertise.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65C6E2C8-ED0B-40C2-B676-BDA8D13D3C6D}"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5052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Planning and deploying Office 365 ProPlus</a:t>
            </a:r>
          </a:p>
        </p:txBody>
      </p:sp>
    </p:spTree>
    <p:extLst>
      <p:ext uri="{BB962C8B-B14F-4D97-AF65-F5344CB8AC3E}">
        <p14:creationId xmlns:p14="http://schemas.microsoft.com/office/powerpoint/2010/main" val="24915114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Guide the class in a discussion of considerations for using managed Office deployments. This should be a 15-minute discussion to test the students’ retention and understanding.</a:t>
            </a:r>
          </a:p>
        </p:txBody>
      </p:sp>
      <p:sp>
        <p:nvSpPr>
          <p:cNvPr id="4" name="Slide Number Placeholder 3"/>
          <p:cNvSpPr>
            <a:spLocks noGrp="1"/>
          </p:cNvSpPr>
          <p:nvPr>
            <p:ph type="sldNum" sz="quarter" idx="10"/>
          </p:nvPr>
        </p:nvSpPr>
        <p:spPr/>
        <p:txBody>
          <a:bodyPr/>
          <a:lstStyle/>
          <a:p>
            <a:fld id="{65C6E2C8-ED0B-40C2-B676-BDA8D13D3C6D}"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5052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Planning and deploying Office 365 ProPlus</a:t>
            </a:r>
          </a:p>
        </p:txBody>
      </p:sp>
    </p:spTree>
    <p:extLst>
      <p:ext uri="{BB962C8B-B14F-4D97-AF65-F5344CB8AC3E}">
        <p14:creationId xmlns:p14="http://schemas.microsoft.com/office/powerpoint/2010/main" val="1900836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Times New Roman"/>
              </a:rPr>
              <a:t>This module will help students learn about more than the basic download of the Office suite. Ensure that students understand the differences between Office 365 ProPlus and the desktop versions that most media include. One of the biggest differences in Office 365 ProPlus is the Click-to-Run technology. You use this technology to install software quickly, whether you do so manually, or by using one of the many automatic deployment methods. Ensure that you know the different deployment methods and how they differ for different types of businesses. Ask students what type of deployment methods they have used in the past and which ones have been successful. Then you can determine what experience the students have and who will be a resource as you go through this module.</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Times New Roman"/>
              </a:rPr>
              <a:t>Another important aspect of this course is understanding the flexibility of update branches and how you can run multiple branches to help manage deployments and change management.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65C6E2C8-ED0B-40C2-B676-BDA8D13D3C6D}"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5052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Planning and deploying Office 365 ProPlus</a:t>
            </a:r>
          </a:p>
        </p:txBody>
      </p:sp>
    </p:spTree>
    <p:extLst>
      <p:ext uri="{BB962C8B-B14F-4D97-AF65-F5344CB8AC3E}">
        <p14:creationId xmlns:p14="http://schemas.microsoft.com/office/powerpoint/2010/main" val="14676135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the lesson.</a:t>
            </a:r>
          </a:p>
        </p:txBody>
      </p:sp>
      <p:sp>
        <p:nvSpPr>
          <p:cNvPr id="4" name="Slide Number Placeholder 3"/>
          <p:cNvSpPr>
            <a:spLocks noGrp="1"/>
          </p:cNvSpPr>
          <p:nvPr>
            <p:ph type="sldNum" sz="quarter" idx="10"/>
          </p:nvPr>
        </p:nvSpPr>
        <p:spPr/>
        <p:txBody>
          <a:bodyPr/>
          <a:lstStyle/>
          <a:p>
            <a:fld id="{65C6E2C8-ED0B-40C2-B676-BDA8D13D3C6D}"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5052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Planning and deploying Office 365 ProPlus</a:t>
            </a:r>
          </a:p>
        </p:txBody>
      </p:sp>
    </p:spTree>
    <p:extLst>
      <p:ext uri="{BB962C8B-B14F-4D97-AF65-F5344CB8AC3E}">
        <p14:creationId xmlns:p14="http://schemas.microsoft.com/office/powerpoint/2010/main" val="38087227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Times New Roman"/>
              </a:rPr>
              <a:t>Explain the differences between current Office Telemetry and Telemetry for Office versions from before 2013. At that time, Telemetry was just an add-on tool that required you to configure agents for capturing data. The Office 2013 versions and Office 365 ProPlus include built-in agents; all you have to do is to turn on the data collection. The Excel dashboard can report on many parts of your inventory. You can determine what items and add-ons users are using most and you can identify conflicts before deploying new software.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65C6E2C8-ED0B-40C2-B676-BDA8D13D3C6D}"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5052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Planning and deploying Office 365 ProPlus</a:t>
            </a:r>
          </a:p>
        </p:txBody>
      </p:sp>
    </p:spTree>
    <p:extLst>
      <p:ext uri="{BB962C8B-B14F-4D97-AF65-F5344CB8AC3E}">
        <p14:creationId xmlns:p14="http://schemas.microsoft.com/office/powerpoint/2010/main" val="19467470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Times New Roman"/>
              </a:rPr>
              <a:t>The Getting Started worksheet from the Office 2016 tools folder provides all the steps required for deploying and configuring Office Telemetry. Ensure that students are aware that both Office 2013 and Office 2016 administrative templates are available, and that you must download the appropriate one to match the version of Office 365 ProPlus or Office Professional that is on your local computer. Point out that if you are working with a mixed environment of Office packages that include Office 2007 or Office 2010 versions, you should allow agents to collect data on program use for a week or a month-long cycle.</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Times New Roman"/>
              </a:rPr>
              <a:t>Pointing out that you can configure privacy settings in situations where the data and its location might be sensitive.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65C6E2C8-ED0B-40C2-B676-BDA8D13D3C6D}"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5052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Planning and deploying Office 365 ProPlus</a:t>
            </a:r>
          </a:p>
        </p:txBody>
      </p:sp>
    </p:spTree>
    <p:extLst>
      <p:ext uri="{BB962C8B-B14F-4D97-AF65-F5344CB8AC3E}">
        <p14:creationId xmlns:p14="http://schemas.microsoft.com/office/powerpoint/2010/main" val="2905331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Times New Roman"/>
              </a:rPr>
              <a:t>Point out that permissions greatly affect connections and data logging. Emphasize the importance of testing permissions and authentication on a domain. Students might find it frustrating when data is missing, so it is important to warn them of this possibility. Their deployment will be more successful if they look for these areas of weakness and then compensate in some way, such as excluding computers that might not be candidates.</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Times New Roman"/>
              </a:rPr>
              <a:t>Remind students that they must deploy agents on earlier versions of Office and let them run for some time before they see results. Point out the eight-hour period for updates. If reporting occurs before the agent is active for this eight-hour period, you will not have enough data collected for a good report.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65C6E2C8-ED0B-40C2-B676-BDA8D13D3C6D}"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5052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Planning and deploying Office 365 ProPlus</a:t>
            </a:r>
          </a:p>
        </p:txBody>
      </p:sp>
    </p:spTree>
    <p:extLst>
      <p:ext uri="{BB962C8B-B14F-4D97-AF65-F5344CB8AC3E}">
        <p14:creationId xmlns:p14="http://schemas.microsoft.com/office/powerpoint/2010/main" val="9773518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Exercise 1: Preparing an Office 365 ProPlus managed installation</a:t>
            </a:r>
          </a:p>
          <a:p>
            <a:pPr>
              <a:lnSpc>
                <a:spcPct val="115000"/>
              </a:lnSpc>
              <a:spcAft>
                <a:spcPts val="1000"/>
              </a:spcAft>
            </a:pPr>
            <a:r>
              <a:rPr lang="en-US" sz="1000" dirty="0">
                <a:latin typeface="Arial"/>
                <a:ea typeface="Calibri"/>
                <a:cs typeface="Times New Roman"/>
              </a:rPr>
              <a:t>One of the Office 365 ProPlus installation options that you are evaluating is using a managed deployment. To start, you will download and install the Office Deployment Tool, and start the download for Office 365 ProPlus. </a:t>
            </a:r>
          </a:p>
          <a:p>
            <a:pPr>
              <a:lnSpc>
                <a:spcPct val="115000"/>
              </a:lnSpc>
              <a:spcAft>
                <a:spcPts val="1000"/>
              </a:spcAft>
            </a:pPr>
            <a:r>
              <a:rPr lang="en-US" sz="1000" b="1" dirty="0">
                <a:latin typeface="Arial"/>
                <a:ea typeface="Calibri"/>
                <a:cs typeface="Times New Roman"/>
              </a:rPr>
              <a:t>Exercise 2: </a:t>
            </a:r>
            <a:r>
              <a:rPr lang="en-US" sz="1000" b="1" dirty="0">
                <a:solidFill>
                  <a:srgbClr val="000000"/>
                </a:solidFill>
                <a:latin typeface="Arial"/>
                <a:ea typeface="Calibri"/>
                <a:cs typeface="Times New Roman"/>
              </a:rPr>
              <a:t>Managing user-driven Office 365 ProPlus installations</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As part of the pilot project, you need to understand the process of installing Office 365 ProPlus directly from the Office 365 portal. You must also explore options for managing the installation. A. Datum Corporation plans to use a combination of user-driven and managed deployments, depending on the employment relationship and working practices of individual users. Associates, those who have brought their own devices, and remote employees will all install Office 365 ProPlus manually from the Office 365 website. Holly, the administrator, will then determine what happens to users when she activates and deactivates Office 365 ProPlus subscriptions. She will also explore the different ways licensing effects the user.</a:t>
            </a:r>
          </a:p>
          <a:p>
            <a:pPr>
              <a:lnSpc>
                <a:spcPct val="115000"/>
              </a:lnSpc>
              <a:spcAft>
                <a:spcPts val="1000"/>
              </a:spcAft>
            </a:pPr>
            <a:r>
              <a:rPr lang="en-US" sz="1000" b="1" dirty="0">
                <a:latin typeface="Arial"/>
                <a:ea typeface="Calibri"/>
                <a:cs typeface="Times New Roman"/>
              </a:rPr>
              <a:t>Instructor Note</a:t>
            </a:r>
            <a:r>
              <a:rPr lang="en-US" sz="1000" dirty="0">
                <a:latin typeface="Arial"/>
                <a:ea typeface="Calibri"/>
                <a:cs typeface="Times New Roman"/>
              </a:rPr>
              <a:t>: The objective of this exercise is for the students to practice the management of user-driven client deployments of Office 365 and to investigate how to control this installation process.</a:t>
            </a:r>
          </a:p>
          <a:p>
            <a:pPr>
              <a:lnSpc>
                <a:spcPct val="115000"/>
              </a:lnSpc>
              <a:spcAft>
                <a:spcPts val="1000"/>
              </a:spcAft>
            </a:pPr>
            <a:r>
              <a:rPr lang="en-US" sz="1000" b="1" dirty="0">
                <a:latin typeface="Arial"/>
                <a:ea typeface="Calibri"/>
                <a:cs typeface="Times New Roman"/>
              </a:rPr>
              <a:t>Exercise 3: Managing centralized Office 365 ProPlus installations</a:t>
            </a:r>
          </a:p>
          <a:p>
            <a:pPr>
              <a:lnSpc>
                <a:spcPct val="115000"/>
              </a:lnSpc>
              <a:spcAft>
                <a:spcPts val="1000"/>
              </a:spcAft>
            </a:pPr>
            <a:r>
              <a:rPr lang="en-US" sz="1000" dirty="0">
                <a:latin typeface="Arial"/>
                <a:ea typeface="Calibri"/>
                <a:cs typeface="Times New Roman"/>
              </a:rPr>
              <a:t>In addition to the user-driven installations, you also need to evaluate using a centralized means to install Office 365 ProPlus.</a:t>
            </a:r>
          </a:p>
          <a:p>
            <a:pPr>
              <a:lnSpc>
                <a:spcPct val="115000"/>
              </a:lnSpc>
              <a:spcAft>
                <a:spcPts val="1000"/>
              </a:spcAft>
            </a:pPr>
            <a:r>
              <a:rPr lang="en-US" sz="1000" b="1" dirty="0">
                <a:latin typeface="Arial"/>
                <a:ea typeface="Calibri"/>
                <a:cs typeface="Times New Roman"/>
              </a:rPr>
              <a:t>Instructor Note</a:t>
            </a:r>
            <a:r>
              <a:rPr lang="en-US" sz="1000" dirty="0">
                <a:latin typeface="Arial"/>
                <a:ea typeface="Calibri"/>
                <a:cs typeface="Times New Roman"/>
              </a:rPr>
              <a:t>: In this exercise, students use the Active Directory Domain Services (AD DS) group polices and scripts to manage deployment of Office 365 ProPlus to users' computers.</a:t>
            </a:r>
          </a:p>
        </p:txBody>
      </p:sp>
      <p:sp>
        <p:nvSpPr>
          <p:cNvPr id="4" name="Slide Number Placeholder 3"/>
          <p:cNvSpPr>
            <a:spLocks noGrp="1"/>
          </p:cNvSpPr>
          <p:nvPr>
            <p:ph type="sldNum" sz="quarter" idx="10"/>
          </p:nvPr>
        </p:nvSpPr>
        <p:spPr/>
        <p:txBody>
          <a:bodyPr/>
          <a:lstStyle/>
          <a:p>
            <a:fld id="{65C6E2C8-ED0B-40C2-B676-BDA8D13D3C6D}"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5052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Planning and deploying Office 365 ProPlus</a:t>
            </a:r>
          </a:p>
        </p:txBody>
      </p:sp>
    </p:spTree>
    <p:extLst>
      <p:ext uri="{BB962C8B-B14F-4D97-AF65-F5344CB8AC3E}">
        <p14:creationId xmlns:p14="http://schemas.microsoft.com/office/powerpoint/2010/main" val="26155528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65C6E2C8-ED0B-40C2-B676-BDA8D13D3C6D}"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5052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Planning and deploying Office 365 ProPlus</a:t>
            </a:r>
          </a:p>
        </p:txBody>
      </p:sp>
    </p:spTree>
    <p:extLst>
      <p:ext uri="{BB962C8B-B14F-4D97-AF65-F5344CB8AC3E}">
        <p14:creationId xmlns:p14="http://schemas.microsoft.com/office/powerpoint/2010/main" val="27505630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Why do you need to edit the configuration.xml file when preparing to use managed deployments of Office 365 ProPlus?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use this configuration file to specify the Universal Naming Convention (UNC) path to the shared folder containing the Office 365 Pro Plus source files, and also to specify products and languages to install.</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How can you verify that the Click-to-Run service is running?</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Use Task Manager, and in the </a:t>
            </a:r>
            <a:r>
              <a:rPr lang="en-US" sz="1000" b="1" dirty="0">
                <a:latin typeface="Arial"/>
                <a:ea typeface="Calibri"/>
                <a:cs typeface="Times New Roman"/>
              </a:rPr>
              <a:t>Processes</a:t>
            </a:r>
            <a:r>
              <a:rPr lang="en-US" sz="1000" dirty="0">
                <a:latin typeface="Arial"/>
                <a:ea typeface="Calibri"/>
                <a:cs typeface="Times New Roman"/>
              </a:rPr>
              <a:t> list, under </a:t>
            </a:r>
            <a:r>
              <a:rPr lang="en-US" sz="1000" b="1" dirty="0">
                <a:latin typeface="Arial"/>
                <a:ea typeface="Calibri"/>
                <a:cs typeface="Times New Roman"/>
              </a:rPr>
              <a:t>Background processes</a:t>
            </a:r>
            <a:r>
              <a:rPr lang="en-US" sz="1000" dirty="0">
                <a:latin typeface="Arial"/>
                <a:ea typeface="Calibri"/>
                <a:cs typeface="Times New Roman"/>
              </a:rPr>
              <a:t>, look for </a:t>
            </a:r>
            <a:r>
              <a:rPr lang="en-US" sz="1000" b="1" dirty="0">
                <a:latin typeface="Arial"/>
                <a:ea typeface="Calibri"/>
                <a:cs typeface="Times New Roman"/>
              </a:rPr>
              <a:t>Microsoft Office Click-to-Run</a:t>
            </a:r>
            <a:r>
              <a:rPr lang="en-US" sz="1000" dirty="0">
                <a:latin typeface="Arial"/>
                <a:ea typeface="Calibri"/>
                <a:cs typeface="Times New Roman"/>
              </a:rPr>
              <a:t>. You can also click the </a:t>
            </a:r>
            <a:r>
              <a:rPr lang="en-US" sz="1000" b="1" dirty="0">
                <a:latin typeface="Arial"/>
                <a:ea typeface="Calibri"/>
                <a:cs typeface="Times New Roman"/>
              </a:rPr>
              <a:t>Details</a:t>
            </a:r>
            <a:r>
              <a:rPr lang="en-US" sz="1000" dirty="0">
                <a:latin typeface="Arial"/>
                <a:ea typeface="Calibri"/>
                <a:cs typeface="Times New Roman"/>
              </a:rPr>
              <a:t> tab, and look for officeclicktorun.exe in the task list.</a:t>
            </a:r>
          </a:p>
        </p:txBody>
      </p:sp>
      <p:sp>
        <p:nvSpPr>
          <p:cNvPr id="4" name="Slide Number Placeholder 3"/>
          <p:cNvSpPr>
            <a:spLocks noGrp="1"/>
          </p:cNvSpPr>
          <p:nvPr>
            <p:ph type="sldNum" sz="quarter" idx="10"/>
          </p:nvPr>
        </p:nvSpPr>
        <p:spPr/>
        <p:txBody>
          <a:bodyPr/>
          <a:lstStyle/>
          <a:p>
            <a:fld id="{65C6E2C8-ED0B-40C2-B676-BDA8D13D3C6D}"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5052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Planning and deploying Office 365 ProPlus</a:t>
            </a:r>
          </a:p>
        </p:txBody>
      </p:sp>
    </p:spTree>
    <p:extLst>
      <p:ext uri="{BB962C8B-B14F-4D97-AF65-F5344CB8AC3E}">
        <p14:creationId xmlns:p14="http://schemas.microsoft.com/office/powerpoint/2010/main" val="4064760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This lesson provides an overview of Office 365 ProPlus. Most students should be aware of at least some of this material, so you might want to use this lesson as a review.</a:t>
            </a:r>
          </a:p>
        </p:txBody>
      </p:sp>
      <p:sp>
        <p:nvSpPr>
          <p:cNvPr id="4" name="Slide Number Placeholder 3"/>
          <p:cNvSpPr>
            <a:spLocks noGrp="1"/>
          </p:cNvSpPr>
          <p:nvPr>
            <p:ph type="sldNum" sz="quarter" idx="10"/>
          </p:nvPr>
        </p:nvSpPr>
        <p:spPr/>
        <p:txBody>
          <a:bodyPr/>
          <a:lstStyle/>
          <a:p>
            <a:fld id="{65C6E2C8-ED0B-40C2-B676-BDA8D13D3C6D}"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5052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Planning and deploying Office 365 ProPlus</a:t>
            </a:r>
          </a:p>
        </p:txBody>
      </p:sp>
    </p:spTree>
    <p:extLst>
      <p:ext uri="{BB962C8B-B14F-4D97-AF65-F5344CB8AC3E}">
        <p14:creationId xmlns:p14="http://schemas.microsoft.com/office/powerpoint/2010/main" val="1614028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Remember to highlight the differences in application offerings between PCs and Macs and between Microsoft Office 2016 for Mac and Microsoft Office for Mac 2011.</a:t>
            </a:r>
          </a:p>
        </p:txBody>
      </p:sp>
      <p:sp>
        <p:nvSpPr>
          <p:cNvPr id="4" name="Slide Number Placeholder 3"/>
          <p:cNvSpPr>
            <a:spLocks noGrp="1"/>
          </p:cNvSpPr>
          <p:nvPr>
            <p:ph type="sldNum" sz="quarter" idx="10"/>
          </p:nvPr>
        </p:nvSpPr>
        <p:spPr/>
        <p:txBody>
          <a:bodyPr/>
          <a:lstStyle/>
          <a:p>
            <a:fld id="{65C6E2C8-ED0B-40C2-B676-BDA8D13D3C6D}"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5052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Planning and deploying Office 365 ProPlus</a:t>
            </a:r>
          </a:p>
        </p:txBody>
      </p:sp>
    </p:spTree>
    <p:extLst>
      <p:ext uri="{BB962C8B-B14F-4D97-AF65-F5344CB8AC3E}">
        <p14:creationId xmlns:p14="http://schemas.microsoft.com/office/powerpoint/2010/main" val="2861378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In this topic, it is important to show that even if users have a license, they might not be able to access </a:t>
            </a:r>
            <a:br>
              <a:rPr lang="en-US" sz="1000" dirty="0">
                <a:latin typeface="Arial"/>
                <a:ea typeface="Calibri"/>
                <a:cs typeface="Times New Roman"/>
              </a:rPr>
            </a:br>
            <a:r>
              <a:rPr lang="en-US" sz="1000" dirty="0">
                <a:latin typeface="Arial"/>
                <a:ea typeface="Calibri"/>
                <a:cs typeface="Times New Roman"/>
              </a:rPr>
              <a:t>the software with improper activation settings. Even with the proper activation settings activated in the Office 365 admin center, a user without a license for all or part of the Office 365 ProPlus software will not be able to download it. In addition, point out that reduced functionality is a safeguard against violating licenses and it applies to users who do not sign in, including users who an organization terminates.</a:t>
            </a:r>
          </a:p>
        </p:txBody>
      </p:sp>
      <p:sp>
        <p:nvSpPr>
          <p:cNvPr id="4" name="Slide Number Placeholder 3"/>
          <p:cNvSpPr>
            <a:spLocks noGrp="1"/>
          </p:cNvSpPr>
          <p:nvPr>
            <p:ph type="sldNum" sz="quarter" idx="10"/>
          </p:nvPr>
        </p:nvSpPr>
        <p:spPr/>
        <p:txBody>
          <a:bodyPr/>
          <a:lstStyle/>
          <a:p>
            <a:fld id="{65C6E2C8-ED0B-40C2-B676-BDA8D13D3C6D}"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5052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Planning and deploying Office 365 ProPlus</a:t>
            </a:r>
          </a:p>
        </p:txBody>
      </p:sp>
    </p:spTree>
    <p:extLst>
      <p:ext uri="{BB962C8B-B14F-4D97-AF65-F5344CB8AC3E}">
        <p14:creationId xmlns:p14="http://schemas.microsoft.com/office/powerpoint/2010/main" val="1817800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Deployment complications can include bandwidth usage and failed installs due to lack of user knowledge or conflicting previous versions of Office on a computer. Point out that you must uninstall all Office 2013 applications before you install Office 365 ProPlus. You can reinstall applications after the Office 365 ProPlus installation. Ensure that you uninstall applications that are not in the Office 365 ProPlus suite, such as Microsoft Project or Microsoft SharePoint Designer.</a:t>
            </a:r>
          </a:p>
          <a:p>
            <a:pPr>
              <a:lnSpc>
                <a:spcPct val="115000"/>
              </a:lnSpc>
              <a:spcAft>
                <a:spcPts val="1000"/>
              </a:spcAft>
            </a:pPr>
            <a:r>
              <a:rPr lang="en-US" sz="1000" dirty="0">
                <a:latin typeface="Arial"/>
                <a:ea typeface="Calibri"/>
                <a:cs typeface="Times New Roman"/>
              </a:rPr>
              <a:t>Effective training and communication with users can help to ensure a successful adoption of changes and updates, and a successful install of deployed software.</a:t>
            </a:r>
          </a:p>
        </p:txBody>
      </p:sp>
      <p:sp>
        <p:nvSpPr>
          <p:cNvPr id="4" name="Slide Number Placeholder 3"/>
          <p:cNvSpPr>
            <a:spLocks noGrp="1"/>
          </p:cNvSpPr>
          <p:nvPr>
            <p:ph type="sldNum" sz="quarter" idx="10"/>
          </p:nvPr>
        </p:nvSpPr>
        <p:spPr/>
        <p:txBody>
          <a:bodyPr/>
          <a:lstStyle/>
          <a:p>
            <a:fld id="{65C6E2C8-ED0B-40C2-B676-BDA8D13D3C6D}"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5052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Planning and deploying Office 365 ProPlus</a:t>
            </a:r>
          </a:p>
        </p:txBody>
      </p:sp>
    </p:spTree>
    <p:extLst>
      <p:ext uri="{BB962C8B-B14F-4D97-AF65-F5344CB8AC3E}">
        <p14:creationId xmlns:p14="http://schemas.microsoft.com/office/powerpoint/2010/main" val="1700481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Times New Roman"/>
              </a:rPr>
              <a:t>Point out the major differences between the different branches and what each type of subscription includes by default. Discuss how you can use each branch for specific individuals or for an enterprise, depending on your flexibility needs. Ensure that students understand the difference in the update schedules between the three branches.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65C6E2C8-ED0B-40C2-B676-BDA8D13D3C6D}"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5052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Planning and deploying Office 365 ProPlus</a:t>
            </a:r>
          </a:p>
        </p:txBody>
      </p:sp>
    </p:spTree>
    <p:extLst>
      <p:ext uri="{BB962C8B-B14F-4D97-AF65-F5344CB8AC3E}">
        <p14:creationId xmlns:p14="http://schemas.microsoft.com/office/powerpoint/2010/main" val="1329004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Guide the class in a discussion of considerations for deploying Office. This should be a 15-minute review and a chance for students to visualize the concepts for real world scenarios.</a:t>
            </a:r>
          </a:p>
        </p:txBody>
      </p:sp>
      <p:sp>
        <p:nvSpPr>
          <p:cNvPr id="4" name="Slide Number Placeholder 3"/>
          <p:cNvSpPr>
            <a:spLocks noGrp="1"/>
          </p:cNvSpPr>
          <p:nvPr>
            <p:ph type="sldNum" sz="quarter" idx="10"/>
          </p:nvPr>
        </p:nvSpPr>
        <p:spPr/>
        <p:txBody>
          <a:bodyPr/>
          <a:lstStyle/>
          <a:p>
            <a:fld id="{65C6E2C8-ED0B-40C2-B676-BDA8D13D3C6D}"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5052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Planning and deploying Office 365 ProPlus</a:t>
            </a:r>
          </a:p>
        </p:txBody>
      </p:sp>
    </p:spTree>
    <p:extLst>
      <p:ext uri="{BB962C8B-B14F-4D97-AF65-F5344CB8AC3E}">
        <p14:creationId xmlns:p14="http://schemas.microsoft.com/office/powerpoint/2010/main" val="563635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A key point to emphasize is that administrators can deselect Office client software in the admin center, which effectively disables user-driven deployments for all users. At the user level, it is only possible to remove licenses.</a:t>
            </a:r>
          </a:p>
        </p:txBody>
      </p:sp>
      <p:sp>
        <p:nvSpPr>
          <p:cNvPr id="4" name="Slide Number Placeholder 3"/>
          <p:cNvSpPr>
            <a:spLocks noGrp="1"/>
          </p:cNvSpPr>
          <p:nvPr>
            <p:ph type="sldNum" sz="quarter" idx="10"/>
          </p:nvPr>
        </p:nvSpPr>
        <p:spPr/>
        <p:txBody>
          <a:bodyPr/>
          <a:lstStyle/>
          <a:p>
            <a:fld id="{65C6E2C8-ED0B-40C2-B676-BDA8D13D3C6D}"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5052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Planning and deploying Office 365 ProPlus</a:t>
            </a:r>
          </a:p>
        </p:txBody>
      </p:sp>
    </p:spTree>
    <p:extLst>
      <p:ext uri="{BB962C8B-B14F-4D97-AF65-F5344CB8AC3E}">
        <p14:creationId xmlns:p14="http://schemas.microsoft.com/office/powerpoint/2010/main" val="1176399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78474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dirty="0"/>
              <a:t>Module 5</a:t>
            </a:r>
          </a:p>
        </p:txBody>
      </p:sp>
      <p:sp>
        <p:nvSpPr>
          <p:cNvPr id="3" name="Subtitle 2"/>
          <p:cNvSpPr>
            <a:spLocks noGrp="1"/>
          </p:cNvSpPr>
          <p:nvPr>
            <p:ph type="subTitle" sz="quarter" idx="1"/>
          </p:nvPr>
        </p:nvSpPr>
        <p:spPr/>
        <p:txBody>
          <a:bodyPr/>
          <a:lstStyle/>
          <a:p>
            <a:r>
              <a:rPr lang="en-US" dirty="0"/>
              <a:t>Planning and deploying </a:t>
            </a:r>
            <a:br>
              <a:rPr lang="en-US" dirty="0"/>
            </a:br>
            <a:r>
              <a:rPr lang="en-US" dirty="0"/>
              <a:t>Office 365 ProPlus
</a:t>
            </a:r>
          </a:p>
        </p:txBody>
      </p:sp>
    </p:spTree>
    <p:extLst>
      <p:ext uri="{BB962C8B-B14F-4D97-AF65-F5344CB8AC3E}">
        <p14:creationId xmlns:p14="http://schemas.microsoft.com/office/powerpoint/2010/main" val="20020046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user-driven deployment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a user-driven deployment:</a:t>
            </a:r>
            <a:endParaRPr lang="en-GB" sz="1400" dirty="0"/>
          </a:p>
          <a:p>
            <a:pPr lvl="1">
              <a:buSzPct val="100000"/>
            </a:pPr>
            <a:r>
              <a:rPr lang="en-US" dirty="0"/>
              <a:t>Office is always streamed from the Internet</a:t>
            </a:r>
          </a:p>
          <a:p>
            <a:pPr lvl="1">
              <a:buSzPct val="100000"/>
            </a:pPr>
            <a:r>
              <a:rPr lang="en-US" dirty="0"/>
              <a:t>Users must have an Office 365 account and be provisioned for Office 365 ProPlus</a:t>
            </a:r>
            <a:endParaRPr lang="en-GB" dirty="0"/>
          </a:p>
          <a:p>
            <a:pPr lvl="1">
              <a:buSzPct val="100000"/>
            </a:pPr>
            <a:r>
              <a:rPr lang="en-US" dirty="0"/>
              <a:t>Users must have administrative rights to the local computer</a:t>
            </a:r>
            <a:endParaRPr lang="en-GB" dirty="0"/>
          </a:p>
          <a:p>
            <a:pPr lvl="1">
              <a:buSzPct val="100000"/>
            </a:pPr>
            <a:r>
              <a:rPr lang="en-US" dirty="0"/>
              <a:t>Office 365 ProPlus installs updates from Office 365 automatically in the background from the Internet</a:t>
            </a:r>
          </a:p>
        </p:txBody>
      </p:sp>
    </p:spTree>
    <p:extLst>
      <p:ext uri="{BB962C8B-B14F-4D97-AF65-F5344CB8AC3E}">
        <p14:creationId xmlns:p14="http://schemas.microsoft.com/office/powerpoint/2010/main" val="3568175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user-driven installations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Administrators can use the user software page to control installation of:</a:t>
            </a:r>
          </a:p>
          <a:p>
            <a:pPr lvl="1">
              <a:buSzPct val="100000"/>
            </a:pPr>
            <a:r>
              <a:rPr lang="en-US" sz="2000" dirty="0"/>
              <a:t>Office and Skype for Business</a:t>
            </a:r>
          </a:p>
          <a:p>
            <a:pPr lvl="1">
              <a:buSzPct val="100000"/>
            </a:pPr>
            <a:r>
              <a:rPr lang="en-US" sz="2000" dirty="0"/>
              <a:t>SharePoint Designer</a:t>
            </a:r>
          </a:p>
          <a:p>
            <a:pPr lvl="1">
              <a:buSzPct val="100000"/>
            </a:pPr>
            <a:r>
              <a:rPr lang="en-US" sz="2000" dirty="0"/>
              <a:t>Other purchased services (Project Pro, Visio)</a:t>
            </a:r>
          </a:p>
          <a:p>
            <a:pPr lvl="0"/>
            <a:endParaRPr lang="en-US" dirty="0"/>
          </a:p>
          <a:p>
            <a:r>
              <a:rPr lang="en-US" dirty="0"/>
              <a:t>Administrators can control installation of specific applications with:</a:t>
            </a:r>
          </a:p>
          <a:p>
            <a:pPr lvl="1">
              <a:buSzPct val="100000"/>
            </a:pPr>
            <a:r>
              <a:rPr lang="en-US" sz="2000" dirty="0"/>
              <a:t>AppLocker policies </a:t>
            </a:r>
          </a:p>
          <a:p>
            <a:pPr lvl="1">
              <a:buSzPct val="100000"/>
            </a:pPr>
            <a:r>
              <a:rPr lang="en-US" sz="2000" dirty="0"/>
              <a:t>App-V 5.0 or later</a:t>
            </a:r>
            <a:endParaRPr lang="en-GB" sz="2000" dirty="0"/>
          </a:p>
          <a:p>
            <a:endParaRPr lang="en-US" dirty="0"/>
          </a:p>
        </p:txBody>
      </p:sp>
    </p:spTree>
    <p:extLst>
      <p:ext uri="{BB962C8B-B14F-4D97-AF65-F5344CB8AC3E}">
        <p14:creationId xmlns:p14="http://schemas.microsoft.com/office/powerpoint/2010/main" val="4261097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2edbe2a9-2308-4cea-a9fb-21415384468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 for user-driven deployments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Considerations for user-driven deployment include:</a:t>
            </a:r>
          </a:p>
          <a:p>
            <a:pPr lvl="1">
              <a:buSzPct val="100000"/>
            </a:pPr>
            <a:r>
              <a:rPr lang="en-US" dirty="0"/>
              <a:t>Obstacles to success</a:t>
            </a:r>
          </a:p>
          <a:p>
            <a:pPr lvl="1">
              <a:buSzPct val="100000"/>
            </a:pPr>
            <a:r>
              <a:rPr lang="en-US" dirty="0"/>
              <a:t>Communication and training</a:t>
            </a:r>
          </a:p>
          <a:p>
            <a:pPr lvl="1">
              <a:buSzPct val="100000"/>
            </a:pPr>
            <a:r>
              <a:rPr lang="en-US" dirty="0"/>
              <a:t>Office for Mac</a:t>
            </a:r>
          </a:p>
          <a:p>
            <a:pPr lvl="1">
              <a:buSzPct val="100000"/>
            </a:pPr>
            <a:r>
              <a:rPr lang="en-US" dirty="0"/>
              <a:t>Mobile devices</a:t>
            </a:r>
          </a:p>
        </p:txBody>
      </p:sp>
    </p:spTree>
    <p:extLst>
      <p:ext uri="{BB962C8B-B14F-4D97-AF65-F5344CB8AC3E}">
        <p14:creationId xmlns:p14="http://schemas.microsoft.com/office/powerpoint/2010/main" val="283296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Planning and managing centralized deployments of Office 365 ProPlus</a:t>
            </a:r>
          </a:p>
        </p:txBody>
      </p:sp>
      <p:sp>
        <p:nvSpPr>
          <p:cNvPr id="3" name="Text Placeholder 2"/>
          <p:cNvSpPr>
            <a:spLocks noGrp="1"/>
          </p:cNvSpPr>
          <p:nvPr>
            <p:ph type="body" idx="1"/>
          </p:nvPr>
        </p:nvSpPr>
        <p:spPr/>
        <p:txBody>
          <a:bodyPr/>
          <a:lstStyle/>
          <a:p>
            <a:r>
              <a:rPr lang="en-US" dirty="0"/>
              <a:t>Introduction to managed deployments
Overview and customization of Office Deployment Tool
Managing and deploying Office with Group Policy
Managing Office 365 ProPlus updates
Planning for Office 365 ProPlus deployments
Discussion: Planning for a Managed Office 365 deployment</a:t>
            </a:r>
          </a:p>
        </p:txBody>
      </p:sp>
    </p:spTree>
    <p:extLst>
      <p:ext uri="{BB962C8B-B14F-4D97-AF65-F5344CB8AC3E}">
        <p14:creationId xmlns:p14="http://schemas.microsoft.com/office/powerpoint/2010/main" val="111430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managed deployments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SzPct val="100000"/>
            </a:pPr>
            <a:r>
              <a:rPr lang="en-US" dirty="0"/>
              <a:t>Office 365 ProPlus downloads to the local network, and then is distributed through one of the following tools:</a:t>
            </a:r>
          </a:p>
          <a:p>
            <a:pPr lvl="1">
              <a:buSzPct val="100000"/>
            </a:pPr>
            <a:r>
              <a:rPr lang="en-US" dirty="0"/>
              <a:t>Configuration Manager</a:t>
            </a:r>
          </a:p>
          <a:p>
            <a:pPr lvl="1">
              <a:buSzPct val="100000"/>
            </a:pPr>
            <a:r>
              <a:rPr lang="en-US" dirty="0"/>
              <a:t>Intune</a:t>
            </a:r>
          </a:p>
          <a:p>
            <a:pPr lvl="1">
              <a:buSzPct val="100000"/>
            </a:pPr>
            <a:r>
              <a:rPr lang="en-US" dirty="0"/>
              <a:t>Non-Microsoft software distribution</a:t>
            </a:r>
          </a:p>
          <a:p>
            <a:pPr lvl="1">
              <a:buSzPct val="100000"/>
            </a:pPr>
            <a:r>
              <a:rPr lang="en-US" dirty="0"/>
              <a:t>Group Policy startup scripts</a:t>
            </a:r>
          </a:p>
          <a:p>
            <a:pPr lvl="1">
              <a:buSzPct val="100000"/>
            </a:pPr>
            <a:r>
              <a:rPr lang="en-US" dirty="0"/>
              <a:t>Scripted installation</a:t>
            </a:r>
          </a:p>
          <a:p>
            <a:pPr>
              <a:buSzPct val="100000"/>
            </a:pPr>
            <a:r>
              <a:rPr lang="en-GB" dirty="0"/>
              <a:t>Office Deployment Tool:</a:t>
            </a:r>
          </a:p>
          <a:p>
            <a:pPr lvl="1">
              <a:buSzPct val="100000"/>
            </a:pPr>
            <a:r>
              <a:rPr lang="en-GB" dirty="0"/>
              <a:t>Configuration.xml</a:t>
            </a:r>
          </a:p>
          <a:p>
            <a:pPr lvl="1">
              <a:buSzPct val="100000"/>
            </a:pPr>
            <a:r>
              <a:rPr lang="en-GB" dirty="0"/>
              <a:t>Group Policy</a:t>
            </a:r>
          </a:p>
          <a:p>
            <a:pPr lvl="1"/>
            <a:endParaRPr lang="en-US" dirty="0"/>
          </a:p>
          <a:p>
            <a:endParaRPr lang="en-US" dirty="0"/>
          </a:p>
        </p:txBody>
      </p:sp>
    </p:spTree>
    <p:extLst>
      <p:ext uri="{BB962C8B-B14F-4D97-AF65-F5344CB8AC3E}">
        <p14:creationId xmlns:p14="http://schemas.microsoft.com/office/powerpoint/2010/main" val="4265218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7921625" cy="740664"/>
          </a:xfrm>
        </p:spPr>
        <p:txBody>
          <a:bodyPr/>
          <a:lstStyle/>
          <a:p>
            <a:r>
              <a:rPr lang="en-US" dirty="0"/>
              <a:t>Overview and customization of Office Deployment Tool</a:t>
            </a:r>
          </a:p>
        </p:txBody>
      </p:sp>
      <p:sp>
        <p:nvSpPr>
          <p:cNvPr id="4" name="Content Placeholder 4"/>
          <p:cNvSpPr txBox="1">
            <a:spLocks noGrp="1"/>
          </p:cNvSpPr>
          <p:nvPr/>
        </p:nvSpPr>
        <p:spPr bwMode="auto">
          <a:xfrm>
            <a:off x="538301" y="2251053"/>
            <a:ext cx="8119156" cy="4447371"/>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1600" b="1" dirty="0">
                <a:latin typeface="Lucida Sans Unicode" panose="020B0602030504020204" pitchFamily="34" charset="0"/>
                <a:cs typeface="Lucida Sans Unicode" panose="020B0602030504020204" pitchFamily="34" charset="0"/>
              </a:rPr>
              <a:t>&lt;Configuration&gt;</a:t>
            </a:r>
          </a:p>
          <a:p>
            <a:pPr marL="0" indent="0">
              <a:buNone/>
            </a:pPr>
            <a:r>
              <a:rPr lang="en-US" sz="1600" b="1" dirty="0">
                <a:latin typeface="Lucida Sans Unicode" panose="020B0602030504020204" pitchFamily="34" charset="0"/>
                <a:cs typeface="Lucida Sans Unicode" panose="020B0602030504020204" pitchFamily="34" charset="0"/>
              </a:rPr>
              <a:t>&lt;Add SourcePath=“\\Server\Share” OfficeClientEdition=“32”Branch=“Business”&gt;</a:t>
            </a:r>
          </a:p>
          <a:p>
            <a:pPr marL="0" indent="0">
              <a:buNone/>
            </a:pPr>
            <a:r>
              <a:rPr lang="en-US" sz="1600" b="1" dirty="0">
                <a:latin typeface="Lucida Sans Unicode" panose="020B0602030504020204" pitchFamily="34" charset="0"/>
                <a:cs typeface="Lucida Sans Unicode" panose="020B0602030504020204" pitchFamily="34" charset="0"/>
              </a:rPr>
              <a:t>&lt;Product ID=“O365ProPlusRetail”&gt;</a:t>
            </a:r>
          </a:p>
          <a:p>
            <a:pPr marL="0" indent="0">
              <a:buNone/>
            </a:pPr>
            <a:r>
              <a:rPr lang="en-US" sz="1600" b="1" dirty="0">
                <a:latin typeface="Lucida Sans Unicode" panose="020B0602030504020204" pitchFamily="34" charset="0"/>
                <a:cs typeface="Lucida Sans Unicode" panose="020B0602030504020204" pitchFamily="34" charset="0"/>
              </a:rPr>
              <a:t>&lt;Language ID=“en-us”/&gt;</a:t>
            </a:r>
          </a:p>
          <a:p>
            <a:pPr marL="0" indent="0">
              <a:buNone/>
            </a:pPr>
            <a:r>
              <a:rPr lang="en-US" sz="1600" b="1" dirty="0">
                <a:latin typeface="Lucida Sans Unicode" panose="020B0602030504020204" pitchFamily="34" charset="0"/>
                <a:cs typeface="Lucida Sans Unicode" panose="020B0602030504020204" pitchFamily="34" charset="0"/>
              </a:rPr>
              <a:t>&lt;/Product&gt;</a:t>
            </a:r>
          </a:p>
          <a:p>
            <a:pPr marL="0" indent="0">
              <a:buNone/>
            </a:pPr>
            <a:r>
              <a:rPr lang="en-US" sz="1600" b="1" dirty="0">
                <a:latin typeface="Lucida Sans Unicode" panose="020B0602030504020204" pitchFamily="34" charset="0"/>
                <a:cs typeface="Lucida Sans Unicode" panose="020B0602030504020204" pitchFamily="34" charset="0"/>
              </a:rPr>
              <a:t>&lt;Product ID=“VisioProRetail”&gt;</a:t>
            </a:r>
          </a:p>
          <a:p>
            <a:pPr marL="0" indent="0">
              <a:buNone/>
            </a:pPr>
            <a:r>
              <a:rPr lang="en-US" sz="1600" b="1" dirty="0">
                <a:latin typeface="Lucida Sans Unicode" panose="020B0602030504020204" pitchFamily="34" charset="0"/>
                <a:cs typeface="Lucida Sans Unicode" panose="020B0602030504020204" pitchFamily="34" charset="0"/>
              </a:rPr>
              <a:t>&lt;Language ID=“en-us”/&gt;</a:t>
            </a:r>
          </a:p>
          <a:p>
            <a:pPr marL="0" indent="0">
              <a:buNone/>
            </a:pPr>
            <a:r>
              <a:rPr lang="en-US" sz="1600" b="1" dirty="0">
                <a:latin typeface="Lucida Sans Unicode" panose="020B0602030504020204" pitchFamily="34" charset="0"/>
                <a:cs typeface="Lucida Sans Unicode" panose="020B0602030504020204" pitchFamily="34" charset="0"/>
              </a:rPr>
              <a:t>&lt;/Product&gt;</a:t>
            </a:r>
          </a:p>
          <a:p>
            <a:pPr marL="0" indent="0">
              <a:buNone/>
            </a:pPr>
            <a:r>
              <a:rPr lang="en-US" sz="1600" b="1" dirty="0">
                <a:latin typeface="Lucida Sans Unicode" panose="020B0602030504020204" pitchFamily="34" charset="0"/>
                <a:cs typeface="Lucida Sans Unicode" panose="020B0602030504020204" pitchFamily="34" charset="0"/>
              </a:rPr>
              <a:t>&lt;/Add&gt;</a:t>
            </a:r>
          </a:p>
          <a:p>
            <a:pPr marL="0" indent="0">
              <a:buNone/>
            </a:pPr>
            <a:r>
              <a:rPr lang="en-US" sz="1600" b="1" dirty="0">
                <a:latin typeface="Lucida Sans Unicode" panose="020B0602030504020204" pitchFamily="34" charset="0"/>
                <a:cs typeface="Lucida Sans Unicode" panose="020B0602030504020204" pitchFamily="34" charset="0"/>
              </a:rPr>
              <a:t>&lt;Updated Enabled=“TRUE” Update Path=“\\Server\Share”/&gt;</a:t>
            </a:r>
          </a:p>
          <a:p>
            <a:pPr marL="0" indent="0">
              <a:buNone/>
            </a:pPr>
            <a:r>
              <a:rPr lang="en-US" sz="1600" b="1" dirty="0">
                <a:latin typeface="Lucida Sans Unicode" panose="020B0602030504020204" pitchFamily="34" charset="0"/>
                <a:cs typeface="Lucida Sans Unicode" panose="020B0602030504020204" pitchFamily="34" charset="0"/>
              </a:rPr>
              <a:t>&lt;Display Level=”None” AcceptEULA=“TRUE”/&gt;</a:t>
            </a:r>
          </a:p>
          <a:p>
            <a:pPr marL="0" indent="0">
              <a:buNone/>
            </a:pPr>
            <a:r>
              <a:rPr lang="en-US" sz="1600" b="1" dirty="0">
                <a:latin typeface="Lucida Sans Unicode" panose="020B0602030504020204" pitchFamily="34" charset="0"/>
                <a:cs typeface="Lucida Sans Unicode" panose="020B0602030504020204" pitchFamily="34" charset="0"/>
              </a:rPr>
              <a:t>&lt;Logging Level=“Standard” Path=“%temp%”/&gt;</a:t>
            </a:r>
          </a:p>
          <a:p>
            <a:pPr marL="0" indent="0">
              <a:buNone/>
            </a:pPr>
            <a:r>
              <a:rPr lang="en-US" sz="1600" b="1" dirty="0">
                <a:latin typeface="Lucida Sans Unicode" panose="020B0602030504020204" pitchFamily="34" charset="0"/>
                <a:cs typeface="Lucida Sans Unicode" panose="020B0602030504020204" pitchFamily="34" charset="0"/>
              </a:rPr>
              <a:t>&lt;/Configuration&gt;</a:t>
            </a:r>
          </a:p>
          <a:p>
            <a:pPr marL="0" indent="0">
              <a:buNone/>
            </a:pPr>
            <a:endParaRPr lang="en-US" sz="1600" dirty="0"/>
          </a:p>
        </p:txBody>
      </p:sp>
      <p:sp>
        <p:nvSpPr>
          <p:cNvPr id="5" name="TextBox 1"/>
          <p:cNvSpPr txBox="1"/>
          <p:nvPr/>
        </p:nvSpPr>
        <p:spPr>
          <a:xfrm>
            <a:off x="538301" y="1073426"/>
            <a:ext cx="8119156" cy="95410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800" b="0" dirty="0">
                <a:latin typeface="Segoe UI" panose="020B0502040204020203" pitchFamily="34" charset="0"/>
                <a:cs typeface="Segoe UI" panose="020B0502040204020203" pitchFamily="34" charset="0"/>
              </a:rPr>
              <a:t>Example of the Office Deployment Tool configuration.xml file:</a:t>
            </a:r>
          </a:p>
        </p:txBody>
      </p:sp>
    </p:spTree>
    <p:extLst>
      <p:ext uri="{BB962C8B-B14F-4D97-AF65-F5344CB8AC3E}">
        <p14:creationId xmlns:p14="http://schemas.microsoft.com/office/powerpoint/2010/main" val="2856616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38e33b96-7f8d-40b5-90c6-2a5dceddc551">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7997825" cy="740664"/>
          </a:xfrm>
        </p:spPr>
        <p:txBody>
          <a:bodyPr/>
          <a:lstStyle/>
          <a:p>
            <a:r>
              <a:rPr lang="en-US" dirty="0"/>
              <a:t>Managing and deploying Office with Group Policy</a:t>
            </a:r>
          </a:p>
        </p:txBody>
      </p:sp>
      <p:sp>
        <p:nvSpPr>
          <p:cNvPr id="4" name="Content Placeholder 2"/>
          <p:cNvSpPr>
            <a:spLocks noGrp="1"/>
          </p:cNvSpPr>
          <p:nvPr/>
        </p:nvSpPr>
        <p:spPr bwMode="auto">
          <a:xfrm>
            <a:off x="458788" y="1021215"/>
            <a:ext cx="86852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SzPct val="100000"/>
            </a:pPr>
            <a:r>
              <a:rPr lang="en-GB" dirty="0"/>
              <a:t>You use Group Policy to manage:</a:t>
            </a:r>
          </a:p>
          <a:p>
            <a:pPr lvl="1">
              <a:buSzPct val="100000"/>
            </a:pPr>
            <a:r>
              <a:rPr lang="en-GB" sz="2800" dirty="0"/>
              <a:t>General settings</a:t>
            </a:r>
          </a:p>
          <a:p>
            <a:pPr lvl="1">
              <a:buSzPct val="100000"/>
            </a:pPr>
            <a:r>
              <a:rPr lang="en-GB" sz="2800" dirty="0"/>
              <a:t>Application-specific settings</a:t>
            </a:r>
          </a:p>
          <a:p>
            <a:endParaRPr lang="en-GB" dirty="0"/>
          </a:p>
          <a:p>
            <a:pPr>
              <a:buSzPct val="100000"/>
            </a:pPr>
            <a:r>
              <a:rPr lang="en-GB" dirty="0"/>
              <a:t>You use the Group Policy path:</a:t>
            </a:r>
          </a:p>
          <a:p>
            <a:pPr lvl="1">
              <a:buSzPct val="100000"/>
            </a:pPr>
            <a:r>
              <a:rPr lang="en-GB" sz="2800" dirty="0"/>
              <a:t>User Configuration\Administrative Templates\Microsoft Office 2016</a:t>
            </a:r>
          </a:p>
          <a:p>
            <a:endParaRPr lang="en-US" dirty="0"/>
          </a:p>
        </p:txBody>
      </p:sp>
    </p:spTree>
    <p:extLst>
      <p:ext uri="{BB962C8B-B14F-4D97-AF65-F5344CB8AC3E}">
        <p14:creationId xmlns:p14="http://schemas.microsoft.com/office/powerpoint/2010/main" val="1139885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41b97045-59c2-4e41-a0e8-efa87fd7e2d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Office 365 ProPlus updates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spcAft>
                <a:spcPts val="600"/>
              </a:spcAft>
              <a:buSzPct val="100000"/>
            </a:pPr>
            <a:r>
              <a:rPr lang="en-US" dirty="0"/>
              <a:t>Optimized software update model consists of:</a:t>
            </a:r>
          </a:p>
          <a:p>
            <a:pPr lvl="1">
              <a:spcAft>
                <a:spcPts val="600"/>
              </a:spcAft>
              <a:buSzPct val="100000"/>
            </a:pPr>
            <a:r>
              <a:rPr lang="en-US" sz="2800" dirty="0"/>
              <a:t>Smaller updates</a:t>
            </a:r>
          </a:p>
          <a:p>
            <a:pPr lvl="1">
              <a:spcAft>
                <a:spcPts val="600"/>
              </a:spcAft>
              <a:buSzPct val="100000"/>
            </a:pPr>
            <a:r>
              <a:rPr lang="en-US" sz="2800" dirty="0"/>
              <a:t>Background updates</a:t>
            </a:r>
          </a:p>
          <a:p>
            <a:pPr>
              <a:spcAft>
                <a:spcPts val="600"/>
              </a:spcAft>
              <a:buSzPct val="100000"/>
            </a:pPr>
            <a:r>
              <a:rPr lang="en-US" dirty="0"/>
              <a:t>Update options:</a:t>
            </a:r>
          </a:p>
          <a:p>
            <a:pPr lvl="1">
              <a:spcAft>
                <a:spcPts val="600"/>
              </a:spcAft>
              <a:buSzPct val="100000"/>
            </a:pPr>
            <a:r>
              <a:rPr lang="en-US" sz="2800" dirty="0"/>
              <a:t>Automatic from cloud</a:t>
            </a:r>
          </a:p>
          <a:p>
            <a:pPr lvl="1">
              <a:spcAft>
                <a:spcPts val="600"/>
              </a:spcAft>
              <a:buSzPct val="100000"/>
            </a:pPr>
            <a:r>
              <a:rPr lang="en-US" sz="2800" dirty="0"/>
              <a:t>Automatic from network</a:t>
            </a:r>
          </a:p>
          <a:p>
            <a:pPr lvl="1">
              <a:spcAft>
                <a:spcPts val="600"/>
              </a:spcAft>
              <a:buSzPct val="100000"/>
            </a:pPr>
            <a:r>
              <a:rPr lang="en-US" sz="2800" dirty="0"/>
              <a:t>Rerun setup.exe using ESD</a:t>
            </a:r>
          </a:p>
          <a:p>
            <a:pPr>
              <a:spcAft>
                <a:spcPts val="600"/>
              </a:spcAft>
              <a:buSzPct val="100000"/>
            </a:pPr>
            <a:r>
              <a:rPr lang="en-US" dirty="0"/>
              <a:t>Use Configuration.xml file to manage updates</a:t>
            </a:r>
          </a:p>
        </p:txBody>
      </p:sp>
    </p:spTree>
    <p:extLst>
      <p:ext uri="{BB962C8B-B14F-4D97-AF65-F5344CB8AC3E}">
        <p14:creationId xmlns:p14="http://schemas.microsoft.com/office/powerpoint/2010/main" val="1866237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50099e48-d508-4650-8b23-289ad4f29d6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for Office 365 ProPlus deployments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Typical obstacles in an Office 365 ProPlus deployment:</a:t>
            </a:r>
          </a:p>
          <a:p>
            <a:pPr lvl="1"/>
            <a:r>
              <a:rPr lang="en-GB" dirty="0"/>
              <a:t>Users do not have admin rights</a:t>
            </a:r>
          </a:p>
          <a:p>
            <a:pPr lvl="1"/>
            <a:r>
              <a:rPr lang="en-GB" dirty="0"/>
              <a:t>Bandwidth limitations during deployment</a:t>
            </a:r>
          </a:p>
          <a:p>
            <a:pPr lvl="1"/>
            <a:r>
              <a:rPr lang="en-GB" dirty="0"/>
              <a:t>Incorrect licenses</a:t>
            </a:r>
          </a:p>
          <a:p>
            <a:pPr lvl="1"/>
            <a:r>
              <a:rPr lang="en-GB" dirty="0"/>
              <a:t>Windows XP issues</a:t>
            </a:r>
          </a:p>
          <a:p>
            <a:pPr lvl="1"/>
            <a:r>
              <a:rPr lang="en-GB" dirty="0"/>
              <a:t>Lack of enterprise software deployment expertise</a:t>
            </a:r>
            <a:endParaRPr lang="en-US" dirty="0"/>
          </a:p>
        </p:txBody>
      </p:sp>
    </p:spTree>
    <p:extLst>
      <p:ext uri="{BB962C8B-B14F-4D97-AF65-F5344CB8AC3E}">
        <p14:creationId xmlns:p14="http://schemas.microsoft.com/office/powerpoint/2010/main" val="2614748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06bef44d-7d03-4fff-bb30-ec9e1f67a01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Planning for a Managed Office 365 deployment</a:t>
            </a:r>
          </a:p>
        </p:txBody>
      </p:sp>
      <p:grpSp>
        <p:nvGrpSpPr>
          <p:cNvPr id="4" name="Group 3" descr="Illustration of a group of users with a dialog bubble that has the discussion question. A clock indicates that this discussion should be covered in 15 minutes.&#10;&#10;"/>
          <p:cNvGrpSpPr/>
          <p:nvPr/>
        </p:nvGrpSpPr>
        <p:grpSpPr>
          <a:xfrm>
            <a:off x="460375" y="1099845"/>
            <a:ext cx="8154956" cy="5579706"/>
            <a:chOff x="783771" y="1101012"/>
            <a:chExt cx="8154956" cy="5579706"/>
          </a:xfrm>
        </p:grpSpPr>
        <p:grpSp>
          <p:nvGrpSpPr>
            <p:cNvPr id="5" name="Group 4" descr="A group of users with a dialog bubble that has the discussion question. A clock indicates that this discussion should be covered in 15 minutes.&#10;&#10;"/>
            <p:cNvGrpSpPr/>
            <p:nvPr/>
          </p:nvGrpSpPr>
          <p:grpSpPr>
            <a:xfrm>
              <a:off x="783771" y="1101012"/>
              <a:ext cx="8154956" cy="5579706"/>
              <a:chOff x="783771" y="1101012"/>
              <a:chExt cx="8154956" cy="5579706"/>
            </a:xfrm>
          </p:grpSpPr>
          <p:sp>
            <p:nvSpPr>
              <p:cNvPr id="9" name="Rectangle 8"/>
              <p:cNvSpPr/>
              <p:nvPr/>
            </p:nvSpPr>
            <p:spPr bwMode="auto">
              <a:xfrm>
                <a:off x="6662057" y="4683967"/>
                <a:ext cx="2276670" cy="1996751"/>
              </a:xfrm>
              <a:prstGeom prst="rect">
                <a:avLst/>
              </a:prstGeom>
              <a:no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15 minutes</a:t>
                </a:r>
              </a:p>
            </p:txBody>
          </p:sp>
          <p:sp>
            <p:nvSpPr>
              <p:cNvPr id="10" name="TextBox 10"/>
              <p:cNvSpPr txBox="1">
                <a:spLocks noChangeArrowheads="1"/>
              </p:cNvSpPr>
              <p:nvPr/>
            </p:nvSpPr>
            <p:spPr bwMode="auto">
              <a:xfrm>
                <a:off x="954435" y="1373006"/>
                <a:ext cx="6930313"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11" name="Rectangular Callout 10"/>
              <p:cNvSpPr/>
              <p:nvPr/>
            </p:nvSpPr>
            <p:spPr bwMode="auto">
              <a:xfrm>
                <a:off x="783771" y="1101012"/>
                <a:ext cx="7356928" cy="2518763"/>
              </a:xfrm>
              <a:prstGeom prst="wedgeRectCallout">
                <a:avLst>
                  <a:gd name="adj1" fmla="val -21594"/>
                  <a:gd name="adj2" fmla="val 89583"/>
                </a:avLst>
              </a:prstGeom>
              <a:no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a:ln>
                    <a:noFill/>
                  </a:ln>
                  <a:solidFill>
                    <a:schemeClr val="tx1"/>
                  </a:solidFill>
                  <a:effectLst/>
                  <a:latin typeface="Verdana" pitchFamily="34" charset="0"/>
                </a:endParaRPr>
              </a:p>
            </p:txBody>
          </p:sp>
        </p:grpSp>
        <p:pic>
          <p:nvPicPr>
            <p:cNvPr id="6" name="Freeform 8"/>
            <p:cNvPicPr>
              <a:picLocks noChangeArrowheads="1"/>
            </p:cNvPicPr>
            <p:nvPr/>
          </p:nvPicPr>
          <p:blipFill>
            <a:blip r:embed="rId3" cstate="print">
              <a:extLst>
                <a:ext uri="{28A0092B-C50C-407E-A947-70E740481C1C}">
                  <a14:useLocalDpi xmlns:a14="http://schemas.microsoft.com/office/drawing/2010/main" val="0"/>
                </a:ext>
              </a:extLst>
            </a:blip>
            <a:srcRect t="-8333" b="-29723"/>
            <a:stretch>
              <a:fillRect/>
            </a:stretch>
          </p:blipFill>
          <p:spPr bwMode="auto">
            <a:xfrm>
              <a:off x="7301739" y="4907192"/>
              <a:ext cx="1230057" cy="815939"/>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7301739" y="5360231"/>
              <a:ext cx="1058407" cy="1320486"/>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66501" y="4683967"/>
              <a:ext cx="1560936" cy="1684732"/>
            </a:xfrm>
            <a:prstGeom prst="rect">
              <a:avLst/>
            </a:prstGeom>
          </p:spPr>
        </p:pic>
      </p:grpSp>
      <p:sp>
        <p:nvSpPr>
          <p:cNvPr id="12" name="TextBox 12"/>
          <p:cNvSpPr txBox="1"/>
          <p:nvPr/>
        </p:nvSpPr>
        <p:spPr>
          <a:xfrm>
            <a:off x="754237" y="1193701"/>
            <a:ext cx="7186264" cy="1754326"/>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Segoe UI" panose="020B0502040204020203" pitchFamily="34" charset="0"/>
                <a:cs typeface="Segoe UI" panose="020B0502040204020203" pitchFamily="34" charset="0"/>
              </a:rPr>
              <a:t>What would you take into account when planning for a managed deployment of Office 365 </a:t>
            </a:r>
            <a:r>
              <a:rPr lang="en-US" b="0" dirty="0" err="1">
                <a:latin typeface="Segoe UI" panose="020B0502040204020203" pitchFamily="34" charset="0"/>
                <a:cs typeface="Segoe UI" panose="020B0502040204020203" pitchFamily="34" charset="0"/>
              </a:rPr>
              <a:t>ProPlus</a:t>
            </a:r>
            <a:r>
              <a:rPr lang="en-US" b="0" dirty="0">
                <a:latin typeface="Segoe UI" panose="020B0502040204020203" pitchFamily="34" charset="0"/>
                <a:cs typeface="Segoe UI" panose="020B0502040204020203" pitchFamily="34" charset="0"/>
              </a:rPr>
              <a:t> in your organization?</a:t>
            </a:r>
          </a:p>
          <a:p>
            <a:pPr marL="285750" indent="-285750">
              <a:buFont typeface="Arial" panose="020B0604020202020204" pitchFamily="34" charset="0"/>
              <a:buChar char="•"/>
            </a:pPr>
            <a:r>
              <a:rPr lang="en-US" b="0" dirty="0">
                <a:latin typeface="Segoe UI" panose="020B0502040204020203" pitchFamily="34" charset="0"/>
                <a:cs typeface="Segoe UI" panose="020B0502040204020203" pitchFamily="34" charset="0"/>
              </a:rPr>
              <a:t>Deployment method</a:t>
            </a:r>
          </a:p>
          <a:p>
            <a:pPr marL="285750" indent="-285750">
              <a:buFont typeface="Arial" panose="020B0604020202020204" pitchFamily="34" charset="0"/>
              <a:buChar char="•"/>
            </a:pPr>
            <a:r>
              <a:rPr lang="en-US" b="0" dirty="0">
                <a:latin typeface="Segoe UI" panose="020B0502040204020203" pitchFamily="34" charset="0"/>
                <a:cs typeface="Segoe UI" panose="020B0502040204020203" pitchFamily="34" charset="0"/>
              </a:rPr>
              <a:t>Update branches</a:t>
            </a:r>
          </a:p>
          <a:p>
            <a:pPr marL="285750" indent="-285750">
              <a:buFont typeface="Arial" panose="020B0604020202020204" pitchFamily="34" charset="0"/>
              <a:buChar char="•"/>
            </a:pPr>
            <a:r>
              <a:rPr lang="en-US" b="0" dirty="0">
                <a:latin typeface="Segoe UI" panose="020B0502040204020203" pitchFamily="34" charset="0"/>
                <a:cs typeface="Segoe UI" panose="020B0502040204020203" pitchFamily="34" charset="0"/>
              </a:rPr>
              <a:t>Best Office configuration</a:t>
            </a:r>
          </a:p>
          <a:p>
            <a:pPr marL="285750" indent="-285750">
              <a:buFont typeface="Arial" panose="020B0604020202020204" pitchFamily="34" charset="0"/>
              <a:buChar char="•"/>
            </a:pPr>
            <a:r>
              <a:rPr lang="en-US" b="0" dirty="0">
                <a:latin typeface="Segoe UI" panose="020B0502040204020203" pitchFamily="34" charset="0"/>
                <a:cs typeface="Segoe UI" panose="020B0502040204020203" pitchFamily="34" charset="0"/>
              </a:rPr>
              <a:t>Type and level of training</a:t>
            </a:r>
          </a:p>
        </p:txBody>
      </p:sp>
    </p:spTree>
    <p:extLst>
      <p:ext uri="{BB962C8B-B14F-4D97-AF65-F5344CB8AC3E}">
        <p14:creationId xmlns:p14="http://schemas.microsoft.com/office/powerpoint/2010/main" val="1552997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US" dirty="0"/>
              <a:t>Overview of Office 365 ProPlus
Planning and managing user-driven Office 365 ProPlus deployments
Planning and managing centralized deployments of Office 365 ProPlus
Office Telemetry and reporting</a:t>
            </a:r>
          </a:p>
        </p:txBody>
      </p:sp>
    </p:spTree>
    <p:extLst>
      <p:ext uri="{BB962C8B-B14F-4D97-AF65-F5344CB8AC3E}">
        <p14:creationId xmlns:p14="http://schemas.microsoft.com/office/powerpoint/2010/main" val="2526480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543de426-3a77-4cc0-b042-1d42a4aaa9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 Office Telemetry and reporting</a:t>
            </a:r>
          </a:p>
        </p:txBody>
      </p:sp>
      <p:sp>
        <p:nvSpPr>
          <p:cNvPr id="3" name="Text Placeholder 2"/>
          <p:cNvSpPr>
            <a:spLocks noGrp="1"/>
          </p:cNvSpPr>
          <p:nvPr>
            <p:ph type="body" idx="1"/>
          </p:nvPr>
        </p:nvSpPr>
        <p:spPr/>
        <p:txBody>
          <a:bodyPr/>
          <a:lstStyle/>
          <a:p>
            <a:r>
              <a:rPr lang="en-US" dirty="0"/>
              <a:t>Overview of Office Telemetry
Deploying and configuring Office Telemetry
Office Telemetry considerations</a:t>
            </a:r>
          </a:p>
        </p:txBody>
      </p:sp>
    </p:spTree>
    <p:extLst>
      <p:ext uri="{BB962C8B-B14F-4D97-AF65-F5344CB8AC3E}">
        <p14:creationId xmlns:p14="http://schemas.microsoft.com/office/powerpoint/2010/main" val="2854226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ed29b27a-88d9-4799-9c89-0174f6a5265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Office Telemetry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We can take advantage of telemetry by:</a:t>
            </a:r>
          </a:p>
          <a:p>
            <a:pPr lvl="1" indent="-228600">
              <a:buSzPct val="100000"/>
            </a:pPr>
            <a:r>
              <a:rPr lang="en-GB" dirty="0"/>
              <a:t>Using reporting to plan deployments</a:t>
            </a:r>
          </a:p>
          <a:p>
            <a:pPr lvl="1" indent="-228600">
              <a:buSzPct val="100000"/>
            </a:pPr>
            <a:r>
              <a:rPr lang="en-GB" dirty="0"/>
              <a:t>Deploying telemetry agents to earlier Office versions</a:t>
            </a:r>
          </a:p>
          <a:p>
            <a:pPr lvl="1" indent="-228600">
              <a:buSzPct val="100000"/>
            </a:pPr>
            <a:r>
              <a:rPr lang="en-GB" dirty="0"/>
              <a:t>Viewing the Office Telemetry Dashboard</a:t>
            </a:r>
          </a:p>
          <a:p>
            <a:pPr lvl="1" indent="-228600">
              <a:buSzPct val="100000"/>
            </a:pPr>
            <a:r>
              <a:rPr lang="en-GB" dirty="0"/>
              <a:t>Viewing the Office Telemetry log</a:t>
            </a:r>
          </a:p>
          <a:p>
            <a:pPr lvl="1" indent="-228600">
              <a:buSzPct val="100000"/>
            </a:pPr>
            <a:r>
              <a:rPr lang="en-GB" dirty="0"/>
              <a:t>Using REGEDIT and Group Policy for Telemetry management</a:t>
            </a:r>
            <a:endParaRPr lang="en-US" dirty="0"/>
          </a:p>
        </p:txBody>
      </p:sp>
    </p:spTree>
    <p:extLst>
      <p:ext uri="{BB962C8B-B14F-4D97-AF65-F5344CB8AC3E}">
        <p14:creationId xmlns:p14="http://schemas.microsoft.com/office/powerpoint/2010/main" val="1888621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b40952e3-457a-47fa-aac6-4bc14081da1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Deploying and configuring Office Telemetry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The telemetry configuration steps are:</a:t>
            </a:r>
          </a:p>
          <a:p>
            <a:pPr marL="685800" lvl="1" indent="-457200">
              <a:buFont typeface="+mj-lt"/>
              <a:buAutoNum type="arabicPeriod"/>
            </a:pPr>
            <a:r>
              <a:rPr lang="en-GB" dirty="0"/>
              <a:t>Prepare the database</a:t>
            </a:r>
          </a:p>
          <a:p>
            <a:pPr marL="685800" lvl="1" indent="-457200">
              <a:buFont typeface="+mj-lt"/>
              <a:buAutoNum type="arabicPeriod"/>
            </a:pPr>
            <a:r>
              <a:rPr lang="en-GB" dirty="0"/>
              <a:t>Set up the Office Telemetry Processor</a:t>
            </a:r>
          </a:p>
          <a:p>
            <a:pPr marL="685800" lvl="1" indent="-457200">
              <a:buFont typeface="+mj-lt"/>
              <a:buAutoNum type="arabicPeriod"/>
            </a:pPr>
            <a:r>
              <a:rPr lang="en-GB" dirty="0"/>
              <a:t>Deploy Office Telemetry Agents</a:t>
            </a:r>
          </a:p>
          <a:p>
            <a:pPr marL="685800" lvl="1" indent="-457200">
              <a:buFont typeface="+mj-lt"/>
              <a:buAutoNum type="arabicPeriod"/>
            </a:pPr>
            <a:r>
              <a:rPr lang="en-GB" dirty="0"/>
              <a:t>Configure Office Telemetry Agents</a:t>
            </a:r>
          </a:p>
          <a:p>
            <a:pPr marL="685800" lvl="1" indent="-457200">
              <a:buFont typeface="+mj-lt"/>
              <a:buAutoNum type="arabicPeriod"/>
            </a:pPr>
            <a:r>
              <a:rPr lang="en-GB" dirty="0"/>
              <a:t>Connect the dashboard to the database</a:t>
            </a:r>
          </a:p>
          <a:p>
            <a:pPr marL="685800" lvl="1" indent="-457200">
              <a:buFont typeface="+mj-lt"/>
              <a:buAutoNum type="arabicPeriod"/>
            </a:pPr>
            <a:r>
              <a:rPr lang="en-GB" dirty="0"/>
              <a:t>Configure privacy</a:t>
            </a:r>
            <a:endParaRPr lang="en-US" dirty="0"/>
          </a:p>
        </p:txBody>
      </p:sp>
    </p:spTree>
    <p:extLst>
      <p:ext uri="{BB962C8B-B14F-4D97-AF65-F5344CB8AC3E}">
        <p14:creationId xmlns:p14="http://schemas.microsoft.com/office/powerpoint/2010/main" val="1358284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50041f7b-6e50-4e49-9f43-d3d01a28aa5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Telemetry considerations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Common obstacles to a successful deployment of Office Telemetry include:</a:t>
            </a:r>
          </a:p>
          <a:p>
            <a:pPr lvl="1"/>
            <a:r>
              <a:rPr lang="en-US" dirty="0"/>
              <a:t>Permissions</a:t>
            </a:r>
          </a:p>
          <a:p>
            <a:pPr lvl="1"/>
            <a:r>
              <a:rPr lang="en-US" dirty="0"/>
              <a:t>Infrastructure issues</a:t>
            </a:r>
          </a:p>
          <a:p>
            <a:pPr lvl="1"/>
            <a:r>
              <a:rPr lang="en-US" dirty="0"/>
              <a:t>Unreported data</a:t>
            </a:r>
          </a:p>
          <a:p>
            <a:pPr lvl="1"/>
            <a:r>
              <a:rPr lang="en-US" dirty="0"/>
              <a:t>Missing data</a:t>
            </a:r>
          </a:p>
          <a:p>
            <a:pPr lvl="1"/>
            <a:r>
              <a:rPr lang="en-US" dirty="0"/>
              <a:t>Performance and capacity planning</a:t>
            </a:r>
          </a:p>
          <a:p>
            <a:endParaRPr lang="en-US" dirty="0"/>
          </a:p>
        </p:txBody>
      </p:sp>
    </p:spTree>
    <p:extLst>
      <p:ext uri="{BB962C8B-B14F-4D97-AF65-F5344CB8AC3E}">
        <p14:creationId xmlns:p14="http://schemas.microsoft.com/office/powerpoint/2010/main" val="1785883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fcbc010c-4a38-41fb-92c1-7103e043cfe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Managing Office 365 ProPlus installations</a:t>
            </a:r>
          </a:p>
        </p:txBody>
      </p:sp>
      <p:sp>
        <p:nvSpPr>
          <p:cNvPr id="3" name="Text Placeholder 2"/>
          <p:cNvSpPr>
            <a:spLocks noGrp="1"/>
          </p:cNvSpPr>
          <p:nvPr>
            <p:ph type="body" idx="1"/>
          </p:nvPr>
        </p:nvSpPr>
        <p:spPr/>
        <p:txBody>
          <a:bodyPr/>
          <a:lstStyle/>
          <a:p>
            <a:r>
              <a:rPr lang="en-US" sz="2200" dirty="0"/>
              <a:t>Exercise 1: Preparing an Office 365 ProPlus managed installation
Exercise 2: Managing user-driven Office 365 ProPlus installations
Exercise 3: Managing centralized Office 365 ProPlus installations</a:t>
            </a:r>
          </a:p>
        </p:txBody>
      </p:sp>
      <p:sp>
        <p:nvSpPr>
          <p:cNvPr id="4" name="TextBox 3"/>
          <p:cNvSpPr txBox="1"/>
          <p:nvPr/>
        </p:nvSpPr>
        <p:spPr>
          <a:xfrm>
            <a:off x="458788" y="3315599"/>
            <a:ext cx="5275162" cy="3200876"/>
          </a:xfrm>
          <a:prstGeom prst="rect">
            <a:avLst/>
          </a:prstGeom>
          <a:noFill/>
        </p:spPr>
        <p:txBody>
          <a:bodyPr vert="horz" wrap="none" rtlCol="0">
            <a:spAutoFit/>
          </a:bodyPr>
          <a:lstStyle/>
          <a:p>
            <a:r>
              <a:rPr lang="en-US" sz="2400" dirty="0">
                <a:latin typeface="Segoe UI"/>
              </a:rPr>
              <a:t>Logon Information</a:t>
            </a:r>
          </a:p>
          <a:p>
            <a:r>
              <a:rPr lang="en-US" sz="2200" dirty="0">
                <a:latin typeface="Segoe UI"/>
              </a:rPr>
              <a:t>Virtual machines: 	</a:t>
            </a:r>
            <a:r>
              <a:rPr lang="en-US" sz="2200" b="1" dirty="0">
                <a:latin typeface="Segoe UI"/>
              </a:rPr>
              <a:t>20347A LON-CL1</a:t>
            </a:r>
            <a:endParaRPr lang="en-US" sz="2200" dirty="0">
              <a:latin typeface="Segoe UI"/>
            </a:endParaRPr>
          </a:p>
          <a:p>
            <a:r>
              <a:rPr lang="en-US" sz="2200" b="1" dirty="0">
                <a:latin typeface="Segoe UI"/>
              </a:rPr>
              <a:t>			20347A LON-CL3</a:t>
            </a:r>
            <a:endParaRPr lang="en-US" sz="2200" dirty="0">
              <a:latin typeface="Segoe UI"/>
            </a:endParaRPr>
          </a:p>
          <a:p>
            <a:r>
              <a:rPr lang="en-US" sz="2200" b="1" dirty="0">
                <a:latin typeface="Segoe UI"/>
              </a:rPr>
              <a:t>			20347A LON-CL4</a:t>
            </a:r>
            <a:endParaRPr lang="en-US" sz="2200" dirty="0">
              <a:latin typeface="Segoe UI"/>
            </a:endParaRPr>
          </a:p>
          <a:p>
            <a:r>
              <a:rPr lang="en-US" sz="2200" b="1" dirty="0">
                <a:latin typeface="Segoe UI"/>
              </a:rPr>
              <a:t>			20347A LON-DC1</a:t>
            </a:r>
          </a:p>
          <a:p>
            <a:r>
              <a:rPr lang="en-US" sz="2200" b="1" dirty="0">
                <a:latin typeface="Segoe UI"/>
              </a:rPr>
              <a:t>		</a:t>
            </a:r>
            <a:r>
              <a:rPr lang="en-US" sz="2200" b="1">
                <a:latin typeface="Segoe UI"/>
              </a:rPr>
              <a:t>	</a:t>
            </a:r>
            <a:r>
              <a:rPr lang="en-US" sz="2200" b="1" smtClean="0">
                <a:latin typeface="Segoe UI"/>
              </a:rPr>
              <a:t>20347A-LON-DS1</a:t>
            </a:r>
            <a:endParaRPr lang="en-US" sz="2200" dirty="0">
              <a:latin typeface="Segoe UI"/>
            </a:endParaRPr>
          </a:p>
          <a:p>
            <a:r>
              <a:rPr lang="en-US" sz="2200" dirty="0">
                <a:latin typeface="Segoe UI"/>
              </a:rPr>
              <a:t>User name: 		</a:t>
            </a:r>
            <a:r>
              <a:rPr lang="en-US" sz="2200" b="1" dirty="0" err="1">
                <a:latin typeface="Segoe UI"/>
              </a:rPr>
              <a:t>Adatum</a:t>
            </a:r>
            <a:r>
              <a:rPr lang="en-US" sz="2200" b="1" dirty="0">
                <a:latin typeface="Segoe UI"/>
              </a:rPr>
              <a:t>\Holly</a:t>
            </a:r>
            <a:endParaRPr lang="en-US" sz="2200" dirty="0">
              <a:latin typeface="Segoe UI"/>
            </a:endParaRPr>
          </a:p>
          <a:p>
            <a:r>
              <a:rPr lang="en-US" sz="2200" dirty="0">
                <a:latin typeface="Segoe UI"/>
              </a:rPr>
              <a:t>Password: 		</a:t>
            </a:r>
            <a:r>
              <a:rPr lang="en-US" sz="2200" b="1" dirty="0">
                <a:latin typeface="Segoe UI"/>
              </a:rPr>
              <a:t>Pa$$w0rd</a:t>
            </a:r>
            <a:endParaRPr lang="en-US" sz="2200" dirty="0">
              <a:solidFill>
                <a:srgbClr val="000000"/>
              </a:solidFill>
              <a:latin typeface="Segoe UI"/>
            </a:endParaRPr>
          </a:p>
          <a:p>
            <a:endParaRPr lang="en-US" sz="2400" dirty="0">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a:latin typeface="Segoe UI"/>
              </a:rPr>
              <a:t>Estimated Time: 60 minutes</a:t>
            </a:r>
          </a:p>
        </p:txBody>
      </p:sp>
    </p:spTree>
    <p:extLst>
      <p:ext uri="{BB962C8B-B14F-4D97-AF65-F5344CB8AC3E}">
        <p14:creationId xmlns:p14="http://schemas.microsoft.com/office/powerpoint/2010/main" val="11843963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Lab Scenario415993856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4" name="TextBox 3"/>
          <p:cNvSpPr txBox="1"/>
          <p:nvPr/>
        </p:nvSpPr>
        <p:spPr>
          <a:xfrm>
            <a:off x="458788" y="1021215"/>
            <a:ext cx="8119156" cy="5037276"/>
          </a:xfrm>
          <a:prstGeom prst="rect">
            <a:avLst/>
          </a:prstGeom>
          <a:noFill/>
        </p:spPr>
        <p:txBody>
          <a:bodyPr vert="horz" wrap="square" rtlCol="0">
            <a:spAutoFit/>
          </a:bodyPr>
          <a:lstStyle/>
          <a:p>
            <a:pPr>
              <a:spcBef>
                <a:spcPts val="600"/>
              </a:spcBef>
              <a:spcAft>
                <a:spcPts val="1000"/>
              </a:spcAft>
            </a:pPr>
            <a:r>
              <a:rPr lang="en-US" sz="2800" dirty="0">
                <a:effectLst/>
                <a:latin typeface="Segoe UI"/>
                <a:ea typeface="Calibri"/>
                <a:cs typeface="Times New Roman"/>
              </a:rPr>
              <a:t>Most users in your organization are using Office 2013 on their desktops. As part of the Office 365 pilot project, you would like to upgrade the clients to Office 365 ProPlus to take advantage of the new features available in Office 2016. </a:t>
            </a:r>
          </a:p>
          <a:p>
            <a:pPr>
              <a:spcBef>
                <a:spcPts val="600"/>
              </a:spcBef>
              <a:spcAft>
                <a:spcPts val="1000"/>
              </a:spcAft>
            </a:pPr>
            <a:r>
              <a:rPr lang="en-US" sz="2800" dirty="0">
                <a:effectLst/>
                <a:latin typeface="Segoe UI"/>
                <a:ea typeface="Calibri"/>
                <a:cs typeface="Times New Roman"/>
              </a:rPr>
              <a:t>The project steering committee has not yet decided whether they will allow users to install Office 365 ProPlus, or whether they will use a centralized installation mechanism. As part of the pilot project, you need to evaluate each option for deploying and managing Office 365 ProPlus.</a:t>
            </a:r>
          </a:p>
        </p:txBody>
      </p:sp>
    </p:spTree>
    <p:extLst>
      <p:ext uri="{BB962C8B-B14F-4D97-AF65-F5344CB8AC3E}">
        <p14:creationId xmlns:p14="http://schemas.microsoft.com/office/powerpoint/2010/main" val="21301990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b7582dc6-15ca-4839-9f98-86e758466f9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Review</a:t>
            </a:r>
          </a:p>
        </p:txBody>
      </p:sp>
      <p:sp>
        <p:nvSpPr>
          <p:cNvPr id="3" name="Text Placeholder 2"/>
          <p:cNvSpPr>
            <a:spLocks noGrp="1"/>
          </p:cNvSpPr>
          <p:nvPr>
            <p:ph type="body" idx="1"/>
          </p:nvPr>
        </p:nvSpPr>
        <p:spPr/>
        <p:txBody>
          <a:bodyPr/>
          <a:lstStyle/>
          <a:p>
            <a:r>
              <a:rPr lang="en-US" dirty="0"/>
              <a:t>Why do you need to edit the configuration.xml file when preparing to use managed deployments of Office 365 ProPlus?
How can you verify that the Click-to-Run service is running?</a:t>
            </a:r>
          </a:p>
        </p:txBody>
      </p:sp>
    </p:spTree>
    <p:extLst>
      <p:ext uri="{BB962C8B-B14F-4D97-AF65-F5344CB8AC3E}">
        <p14:creationId xmlns:p14="http://schemas.microsoft.com/office/powerpoint/2010/main" val="1650429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Overview of Office 365 ProPlus</a:t>
            </a:r>
          </a:p>
        </p:txBody>
      </p:sp>
      <p:sp>
        <p:nvSpPr>
          <p:cNvPr id="3" name="Text Placeholder 2"/>
          <p:cNvSpPr>
            <a:spLocks noGrp="1"/>
          </p:cNvSpPr>
          <p:nvPr>
            <p:ph type="body" idx="1"/>
          </p:nvPr>
        </p:nvSpPr>
        <p:spPr/>
        <p:txBody>
          <a:bodyPr/>
          <a:lstStyle/>
          <a:p>
            <a:r>
              <a:rPr lang="en-US" dirty="0"/>
              <a:t>Overview of Office 365 ProPlus
Office 365 ProPlus licensing and activation
Overview of Office 365 deployment
Office 365 ProPlus update branches
Discussion: Planning on using Office 365 ProPlus?</a:t>
            </a:r>
          </a:p>
        </p:txBody>
      </p:sp>
    </p:spTree>
    <p:extLst>
      <p:ext uri="{BB962C8B-B14F-4D97-AF65-F5344CB8AC3E}">
        <p14:creationId xmlns:p14="http://schemas.microsoft.com/office/powerpoint/2010/main" val="2674354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Office 365 ProPlus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Office 365 ProPlus client packages:</a:t>
            </a:r>
          </a:p>
          <a:p>
            <a:pPr lvl="1" indent="-228600">
              <a:buSzPct val="100000"/>
            </a:pPr>
            <a:r>
              <a:rPr lang="en-US" dirty="0"/>
              <a:t>Office 365 ProPlus</a:t>
            </a:r>
          </a:p>
          <a:p>
            <a:pPr lvl="1" indent="-228600">
              <a:buSzPct val="100000"/>
            </a:pPr>
            <a:r>
              <a:rPr lang="en-US" dirty="0"/>
              <a:t>Office 365 ProPlus vs. Office 2016 Professional Plus</a:t>
            </a:r>
          </a:p>
          <a:p>
            <a:pPr lvl="1" indent="-228600">
              <a:buSzPct val="100000"/>
            </a:pPr>
            <a:r>
              <a:rPr lang="en-US" dirty="0"/>
              <a:t>Office 365 ProPlus requirements</a:t>
            </a:r>
          </a:p>
          <a:p>
            <a:pPr lvl="1" indent="-228600">
              <a:buSzPct val="100000"/>
            </a:pPr>
            <a:r>
              <a:rPr lang="en-US" dirty="0"/>
              <a:t>Internet requirements</a:t>
            </a:r>
          </a:p>
          <a:p>
            <a:pPr lvl="1" indent="-228600">
              <a:buSzPct val="100000"/>
            </a:pPr>
            <a:r>
              <a:rPr lang="en-US" dirty="0"/>
              <a:t>Visio, Project, InfoPath, and SharePoint Designer</a:t>
            </a:r>
          </a:p>
          <a:p>
            <a:endParaRPr lang="en-US" dirty="0"/>
          </a:p>
        </p:txBody>
      </p:sp>
    </p:spTree>
    <p:extLst>
      <p:ext uri="{BB962C8B-B14F-4D97-AF65-F5344CB8AC3E}">
        <p14:creationId xmlns:p14="http://schemas.microsoft.com/office/powerpoint/2010/main" val="3987329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0aac8fdb-fd70-4638-822f-eed6b818df4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ProPlus licensing and activation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Licensing and activation affects an Office 365 ProPlus user’s:</a:t>
            </a:r>
            <a:endParaRPr lang="en-GB" dirty="0"/>
          </a:p>
          <a:p>
            <a:pPr lvl="1" indent="-228600">
              <a:buSzPct val="100000"/>
            </a:pPr>
            <a:r>
              <a:rPr lang="en-GB" dirty="0"/>
              <a:t>Requirements</a:t>
            </a:r>
          </a:p>
          <a:p>
            <a:pPr lvl="1" indent="-228600">
              <a:buSzPct val="100000"/>
            </a:pPr>
            <a:r>
              <a:rPr lang="en-GB" dirty="0"/>
              <a:t>Licensing and activation process</a:t>
            </a:r>
          </a:p>
          <a:p>
            <a:pPr lvl="1" indent="-228600">
              <a:buSzPct val="100000"/>
            </a:pPr>
            <a:r>
              <a:rPr lang="en-GB" dirty="0"/>
              <a:t>Reduced functionality mode</a:t>
            </a:r>
            <a:endParaRPr lang="en-US" dirty="0"/>
          </a:p>
        </p:txBody>
      </p:sp>
    </p:spTree>
    <p:extLst>
      <p:ext uri="{BB962C8B-B14F-4D97-AF65-F5344CB8AC3E}">
        <p14:creationId xmlns:p14="http://schemas.microsoft.com/office/powerpoint/2010/main" val="1849115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6daa720a-a89b-42ab-8621-4eb43fa3454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Office 365 deployment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Considerations for Office 365 deployment: </a:t>
            </a:r>
            <a:endParaRPr lang="en-GB" dirty="0"/>
          </a:p>
          <a:p>
            <a:pPr lvl="1" indent="-228600">
              <a:spcAft>
                <a:spcPts val="600"/>
              </a:spcAft>
              <a:buSzPct val="100000"/>
            </a:pPr>
            <a:r>
              <a:rPr lang="en-GB" dirty="0"/>
              <a:t>Deployment and bandwidth planning</a:t>
            </a:r>
            <a:endParaRPr lang="en-GB" sz="1000" dirty="0"/>
          </a:p>
          <a:p>
            <a:pPr lvl="1" indent="-228600">
              <a:spcAft>
                <a:spcPts val="600"/>
              </a:spcAft>
              <a:buSzPct val="100000"/>
            </a:pPr>
            <a:r>
              <a:rPr lang="en-GB" dirty="0"/>
              <a:t>Removing previous versions</a:t>
            </a:r>
            <a:endParaRPr lang="en-GB" sz="1000" dirty="0"/>
          </a:p>
          <a:p>
            <a:pPr lvl="1" indent="-228600">
              <a:spcAft>
                <a:spcPts val="600"/>
              </a:spcAft>
              <a:buSzPct val="100000"/>
            </a:pPr>
            <a:r>
              <a:rPr lang="en-GB" dirty="0"/>
              <a:t>User communications and guidance</a:t>
            </a:r>
            <a:endParaRPr lang="en-GB" sz="1000" dirty="0"/>
          </a:p>
          <a:p>
            <a:pPr lvl="1" indent="-228600">
              <a:spcAft>
                <a:spcPts val="600"/>
              </a:spcAft>
              <a:buSzPct val="100000"/>
            </a:pPr>
            <a:r>
              <a:rPr lang="en-GB" dirty="0"/>
              <a:t>Deployment methods</a:t>
            </a:r>
            <a:br>
              <a:rPr lang="en-GB" dirty="0"/>
            </a:br>
            <a:endParaRPr lang="en-GB" sz="1000" dirty="0"/>
          </a:p>
          <a:p>
            <a:pPr marL="0" indent="0">
              <a:buNone/>
            </a:pPr>
            <a:endParaRPr lang="en-US" dirty="0"/>
          </a:p>
        </p:txBody>
      </p:sp>
    </p:spTree>
    <p:extLst>
      <p:ext uri="{BB962C8B-B14F-4D97-AF65-F5344CB8AC3E}">
        <p14:creationId xmlns:p14="http://schemas.microsoft.com/office/powerpoint/2010/main" val="1513749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06489586-9e9e-4f9b-93f6-57331c21f1b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ProPlus update branches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Update branches can be deployed as:</a:t>
            </a:r>
          </a:p>
          <a:p>
            <a:pPr lvl="1"/>
            <a:r>
              <a:rPr lang="en-GB" dirty="0"/>
              <a:t>Current Channel</a:t>
            </a:r>
          </a:p>
          <a:p>
            <a:pPr lvl="1"/>
            <a:r>
              <a:rPr lang="en-GB" dirty="0"/>
              <a:t>Deferred Channel</a:t>
            </a:r>
          </a:p>
          <a:p>
            <a:pPr lvl="1"/>
            <a:r>
              <a:rPr lang="en-GB" dirty="0"/>
              <a:t>First Release for Deferred Channel</a:t>
            </a:r>
          </a:p>
          <a:p>
            <a:endParaRPr lang="en-GB" dirty="0"/>
          </a:p>
          <a:p>
            <a:r>
              <a:rPr lang="en-GB" dirty="0"/>
              <a:t>Configure users for update branches from:</a:t>
            </a:r>
          </a:p>
          <a:p>
            <a:pPr lvl="1"/>
            <a:r>
              <a:rPr lang="en-GB" dirty="0"/>
              <a:t>Office 365 admin center</a:t>
            </a:r>
          </a:p>
          <a:p>
            <a:pPr lvl="1"/>
            <a:r>
              <a:rPr lang="en-GB" dirty="0"/>
              <a:t>ODT</a:t>
            </a:r>
          </a:p>
          <a:p>
            <a:pPr lvl="1"/>
            <a:r>
              <a:rPr lang="en-GB" dirty="0"/>
              <a:t>Group Policy Objects</a:t>
            </a:r>
          </a:p>
          <a:p>
            <a:endParaRPr lang="en-GB" sz="4400" dirty="0"/>
          </a:p>
        </p:txBody>
      </p:sp>
    </p:spTree>
    <p:extLst>
      <p:ext uri="{BB962C8B-B14F-4D97-AF65-F5344CB8AC3E}">
        <p14:creationId xmlns:p14="http://schemas.microsoft.com/office/powerpoint/2010/main" val="2647679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e31af583-4e34-40f9-811f-06829964e81b">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7993657" cy="740664"/>
          </a:xfrm>
        </p:spPr>
        <p:txBody>
          <a:bodyPr/>
          <a:lstStyle/>
          <a:p>
            <a:r>
              <a:rPr lang="en-US" dirty="0"/>
              <a:t>Discussion: Planning on using Office 365 ProPlus?</a:t>
            </a:r>
          </a:p>
        </p:txBody>
      </p:sp>
      <p:grpSp>
        <p:nvGrpSpPr>
          <p:cNvPr id="4" name="Group 3" descr="Illustration of a group of users with a dialog bubble that has the discussion question. A clock indicates that this discussion should be covered in 15 minutes.&#10;&#10;"/>
          <p:cNvGrpSpPr/>
          <p:nvPr/>
        </p:nvGrpSpPr>
        <p:grpSpPr>
          <a:xfrm>
            <a:off x="706007" y="1062928"/>
            <a:ext cx="8154956" cy="5579706"/>
            <a:chOff x="783771" y="1101012"/>
            <a:chExt cx="8154956" cy="5579706"/>
          </a:xfrm>
        </p:grpSpPr>
        <p:grpSp>
          <p:nvGrpSpPr>
            <p:cNvPr id="5" name="Group 4" descr="A group of users with a dialog bubble that has the discussion question. A clock indicates that this discussion should be covered in 15 minutes.&#10;&#10;"/>
            <p:cNvGrpSpPr/>
            <p:nvPr/>
          </p:nvGrpSpPr>
          <p:grpSpPr>
            <a:xfrm>
              <a:off x="783771" y="1101012"/>
              <a:ext cx="8154956" cy="5579706"/>
              <a:chOff x="783771" y="1101012"/>
              <a:chExt cx="8154956" cy="5579706"/>
            </a:xfrm>
          </p:grpSpPr>
          <p:sp>
            <p:nvSpPr>
              <p:cNvPr id="9" name="Rectangle 8"/>
              <p:cNvSpPr/>
              <p:nvPr/>
            </p:nvSpPr>
            <p:spPr bwMode="auto">
              <a:xfrm>
                <a:off x="6662057" y="4683967"/>
                <a:ext cx="2276670" cy="1996751"/>
              </a:xfrm>
              <a:prstGeom prst="rect">
                <a:avLst/>
              </a:prstGeom>
              <a:no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15 minutes</a:t>
                </a:r>
              </a:p>
            </p:txBody>
          </p:sp>
          <p:sp>
            <p:nvSpPr>
              <p:cNvPr id="10" name="TextBox 10"/>
              <p:cNvSpPr txBox="1">
                <a:spLocks noChangeArrowheads="1"/>
              </p:cNvSpPr>
              <p:nvPr/>
            </p:nvSpPr>
            <p:spPr bwMode="auto">
              <a:xfrm>
                <a:off x="954435" y="1373006"/>
                <a:ext cx="6930313" cy="22467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2900" indent="-342900">
                  <a:buFont typeface="Arial" panose="020B0604020202020204" pitchFamily="34" charset="0"/>
                  <a:buChar char="•"/>
                </a:pPr>
                <a:r>
                  <a:rPr lang="en-US" sz="2000" b="0" dirty="0">
                    <a:latin typeface="Segoe UI" panose="020B0502040204020203" pitchFamily="34" charset="0"/>
                    <a:cs typeface="Segoe UI" panose="020B0502040204020203" pitchFamily="34" charset="0"/>
                  </a:rPr>
                  <a:t>What issues do you anticipate with deploying Office?</a:t>
                </a:r>
              </a:p>
              <a:p>
                <a:pPr marL="342900" indent="-342900">
                  <a:buFont typeface="Arial" panose="020B0604020202020204" pitchFamily="34" charset="0"/>
                  <a:buChar char="•"/>
                </a:pPr>
                <a:r>
                  <a:rPr lang="en-US" sz="2000" b="0" dirty="0">
                    <a:latin typeface="Segoe UI" panose="020B0502040204020203" pitchFamily="34" charset="0"/>
                    <a:cs typeface="Segoe UI" panose="020B0502040204020203" pitchFamily="34" charset="0"/>
                  </a:rPr>
                  <a:t>What method would work best for your organization and why?</a:t>
                </a:r>
              </a:p>
              <a:p>
                <a:pPr marL="342900" indent="-342900">
                  <a:buFont typeface="Arial" panose="020B0604020202020204" pitchFamily="34" charset="0"/>
                  <a:buChar char="•"/>
                </a:pPr>
                <a:r>
                  <a:rPr lang="en-US" sz="2000" b="0" dirty="0">
                    <a:latin typeface="Segoe UI" panose="020B0502040204020203" pitchFamily="34" charset="0"/>
                    <a:cs typeface="Segoe UI" panose="020B0502040204020203" pitchFamily="34" charset="0"/>
                  </a:rPr>
                  <a:t>What advantages can you identify with user self-install methods as opposed to deployment methods from an administrator? Are there disadvantages?</a:t>
                </a:r>
              </a:p>
              <a:p>
                <a:pPr marL="342900" indent="-342900">
                  <a:buFont typeface="Arial" panose="020B0604020202020204" pitchFamily="34" charset="0"/>
                  <a:buChar char="•"/>
                </a:pPr>
                <a:r>
                  <a:rPr lang="en-US" sz="2000" b="0" dirty="0">
                    <a:latin typeface="Segoe UI" panose="020B0502040204020203" pitchFamily="34" charset="0"/>
                    <a:cs typeface="Segoe UI" panose="020B0502040204020203" pitchFamily="34" charset="0"/>
                  </a:rPr>
                  <a:t>How will your organization manage update branches?</a:t>
                </a:r>
              </a:p>
            </p:txBody>
          </p:sp>
          <p:sp>
            <p:nvSpPr>
              <p:cNvPr id="11" name="Rectangular Callout 10"/>
              <p:cNvSpPr/>
              <p:nvPr/>
            </p:nvSpPr>
            <p:spPr bwMode="auto">
              <a:xfrm>
                <a:off x="783771" y="1101012"/>
                <a:ext cx="7356928" cy="2518763"/>
              </a:xfrm>
              <a:prstGeom prst="wedgeRectCallout">
                <a:avLst>
                  <a:gd name="adj1" fmla="val -21594"/>
                  <a:gd name="adj2" fmla="val 89583"/>
                </a:avLst>
              </a:prstGeom>
              <a:no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a:ln>
                    <a:noFill/>
                  </a:ln>
                  <a:solidFill>
                    <a:schemeClr val="tx1"/>
                  </a:solidFill>
                  <a:effectLst/>
                  <a:latin typeface="Verdana" pitchFamily="34" charset="0"/>
                </a:endParaRPr>
              </a:p>
            </p:txBody>
          </p:sp>
        </p:grpSp>
        <p:pic>
          <p:nvPicPr>
            <p:cNvPr id="6" name="Freeform 8"/>
            <p:cNvPicPr>
              <a:picLocks noChangeArrowheads="1"/>
            </p:cNvPicPr>
            <p:nvPr/>
          </p:nvPicPr>
          <p:blipFill>
            <a:blip r:embed="rId3" cstate="print">
              <a:extLst>
                <a:ext uri="{28A0092B-C50C-407E-A947-70E740481C1C}">
                  <a14:useLocalDpi xmlns:a14="http://schemas.microsoft.com/office/drawing/2010/main" val="0"/>
                </a:ext>
              </a:extLst>
            </a:blip>
            <a:srcRect t="-8333" b="-29723"/>
            <a:stretch>
              <a:fillRect/>
            </a:stretch>
          </p:blipFill>
          <p:spPr bwMode="auto">
            <a:xfrm>
              <a:off x="7301739" y="4907192"/>
              <a:ext cx="1230057" cy="815939"/>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7301739" y="5360231"/>
              <a:ext cx="1058407" cy="1320486"/>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66501" y="4683967"/>
              <a:ext cx="1560936" cy="1684732"/>
            </a:xfrm>
            <a:prstGeom prst="rect">
              <a:avLst/>
            </a:prstGeom>
          </p:spPr>
        </p:pic>
      </p:grpSp>
    </p:spTree>
    <p:extLst>
      <p:ext uri="{BB962C8B-B14F-4D97-AF65-F5344CB8AC3E}">
        <p14:creationId xmlns:p14="http://schemas.microsoft.com/office/powerpoint/2010/main" val="719031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Planning and managing user-driven Office 365 ProPlus deployments</a:t>
            </a:r>
          </a:p>
        </p:txBody>
      </p:sp>
      <p:sp>
        <p:nvSpPr>
          <p:cNvPr id="3" name="Text Placeholder 2"/>
          <p:cNvSpPr>
            <a:spLocks noGrp="1"/>
          </p:cNvSpPr>
          <p:nvPr>
            <p:ph type="body" idx="1"/>
          </p:nvPr>
        </p:nvSpPr>
        <p:spPr/>
        <p:txBody>
          <a:bodyPr/>
          <a:lstStyle/>
          <a:p>
            <a:r>
              <a:rPr lang="en-US" dirty="0"/>
              <a:t>Introduction to user-driven deployment
Managing user-driven installations
Considerations for user-driven deployments</a:t>
            </a:r>
          </a:p>
        </p:txBody>
      </p:sp>
    </p:spTree>
    <p:extLst>
      <p:ext uri="{BB962C8B-B14F-4D97-AF65-F5344CB8AC3E}">
        <p14:creationId xmlns:p14="http://schemas.microsoft.com/office/powerpoint/2010/main" val="3535078166"/>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3682</Words>
  <Application>Microsoft Office PowerPoint</Application>
  <PresentationFormat>On-screen Show (4:3)</PresentationFormat>
  <Paragraphs>301</Paragraphs>
  <Slides>26</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Segoe UI</vt:lpstr>
      <vt:lpstr>Times New Roman</vt:lpstr>
      <vt:lpstr>Lucida Sans Unicode</vt:lpstr>
      <vt:lpstr>Verdana</vt:lpstr>
      <vt:lpstr>Wingdings</vt:lpstr>
      <vt:lpstr>Arial</vt:lpstr>
      <vt:lpstr>Calibri</vt:lpstr>
      <vt:lpstr>Symbol</vt:lpstr>
      <vt:lpstr>NG_MOC_Core_ModuleNew2</vt:lpstr>
      <vt:lpstr>Module 5</vt:lpstr>
      <vt:lpstr>Module Overview</vt:lpstr>
      <vt:lpstr>Lesson 1: Overview of Office 365 ProPlus</vt:lpstr>
      <vt:lpstr>Overview of Office 365 ProPlus</vt:lpstr>
      <vt:lpstr>Office 365 ProPlus licensing and activation</vt:lpstr>
      <vt:lpstr>Overview of Office 365 deployment</vt:lpstr>
      <vt:lpstr>Office 365 ProPlus update branches</vt:lpstr>
      <vt:lpstr>Discussion: Planning on using Office 365 ProPlus?</vt:lpstr>
      <vt:lpstr>Lesson 2: Planning and managing user-driven Office 365 ProPlus deployments</vt:lpstr>
      <vt:lpstr>Introduction to user-driven deployment</vt:lpstr>
      <vt:lpstr>Managing user-driven installations</vt:lpstr>
      <vt:lpstr>Considerations for user-driven deployments</vt:lpstr>
      <vt:lpstr>Lesson 3: Planning and managing centralized deployments of Office 365 ProPlus</vt:lpstr>
      <vt:lpstr>Introduction to managed deployments</vt:lpstr>
      <vt:lpstr>Overview and customization of Office Deployment Tool</vt:lpstr>
      <vt:lpstr>Managing and deploying Office with Group Policy</vt:lpstr>
      <vt:lpstr>Managing Office 365 ProPlus updates</vt:lpstr>
      <vt:lpstr>Planning for Office 365 ProPlus deployments</vt:lpstr>
      <vt:lpstr>Discussion: Planning for a Managed Office 365 deployment</vt:lpstr>
      <vt:lpstr>Lesson 4: Office Telemetry and reporting</vt:lpstr>
      <vt:lpstr>Overview of Office Telemetry</vt:lpstr>
      <vt:lpstr>Deploying and configuring Office Telemetry</vt:lpstr>
      <vt:lpstr>Office Telemetry considerations</vt:lpstr>
      <vt:lpstr>Lab: Managing Office 365 ProPlus installations</vt:lpstr>
      <vt:lpstr>Lab Scenario</vt:lpstr>
      <vt:lpstr>Lab Review</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2016-04-15T06:34:12Z</dcterms:created>
  <dcterms:modified xsi:type="dcterms:W3CDTF">2016-04-22T06:11:39Z</dcterms:modified>
</cp:coreProperties>
</file>