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Segoe" panose="020B0604020202020204" charset="0"/>
      <p:regular r:id="rId40"/>
      <p:bold r:id="rId41"/>
      <p:italic r:id="rId42"/>
      <p:boldItalic r:id="rId43"/>
    </p:embeddedFont>
    <p:embeddedFont>
      <p:font typeface="Mangal" panose="020B0604020202020204" charset="0"/>
      <p:regular r:id="rId44"/>
      <p:bold r:id="rId45"/>
    </p:embeddedFont>
    <p:embeddedFont>
      <p:font typeface="Segoe UI" panose="020B0502040204020203"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370"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9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8062B2-21C2-44CB-9986-FE8DF7450001}" type="datetimeFigureOut">
              <a:rPr lang="en-CA" smtClean="0"/>
              <a:t>2016-04-17</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39546-4F0A-4F83-9082-36EA563789D7}" type="slidenum">
              <a:rPr lang="en-CA" smtClean="0"/>
              <a:t>‹#›</a:t>
            </a:fld>
            <a:endParaRPr lang="en-CA" dirty="0"/>
          </a:p>
        </p:txBody>
      </p:sp>
    </p:spTree>
    <p:extLst>
      <p:ext uri="{BB962C8B-B14F-4D97-AF65-F5344CB8AC3E}">
        <p14:creationId xmlns:p14="http://schemas.microsoft.com/office/powerpoint/2010/main" val="3551424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swmw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 </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Describe Microsoft Exchange Online in Microsoft Office 365.</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Manage Exchange Online recipients.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Plan and configure delegated administration. </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teach this module, you need the Microsoft PowerPoint file 20347A_06.pptx.</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CA" sz="1000" dirty="0">
              <a:effectLst/>
              <a:latin typeface="Arial"/>
              <a:ea typeface="Times New Roman"/>
            </a:endParaRPr>
          </a:p>
          <a:p>
            <a:pPr marL="342900" lvl="0" indent="-342900" fontAlgn="base">
              <a:lnSpc>
                <a:spcPct val="115000"/>
              </a:lnSpc>
              <a:spcAft>
                <a:spcPts val="995"/>
              </a:spcAft>
              <a:buSzPts val="950"/>
              <a:buFont typeface="Symbol"/>
              <a:buChar char=""/>
            </a:pPr>
            <a:r>
              <a:rPr lang="en-US" sz="1000" dirty="0">
                <a:effectLst/>
                <a:latin typeface="Arial"/>
                <a:ea typeface="Times New Roman"/>
                <a:cs typeface="Segoe UI"/>
              </a:rPr>
              <a:t>Read all of this module’s materials.</a:t>
            </a:r>
            <a:endParaRPr lang="en-CA" sz="1000" dirty="0">
              <a:effectLst/>
              <a:latin typeface="Arial"/>
              <a:ea typeface="Times New Roman"/>
            </a:endParaRPr>
          </a:p>
          <a:p>
            <a:pPr marL="342900" lvl="0" indent="-342900" fontAlgn="base">
              <a:lnSpc>
                <a:spcPct val="115000"/>
              </a:lnSpc>
              <a:spcAft>
                <a:spcPts val="995"/>
              </a:spcAft>
              <a:buSzPts val="950"/>
              <a:buFont typeface="Symbol"/>
              <a:buChar char=""/>
            </a:pPr>
            <a:r>
              <a:rPr lang="en-US" sz="1000" dirty="0">
                <a:effectLst/>
                <a:latin typeface="Arial"/>
                <a:ea typeface="Times New Roman"/>
                <a:cs typeface="Segoe UI"/>
              </a:rPr>
              <a:t>Practice performing the labs.</a:t>
            </a:r>
            <a:endParaRPr lang="en-CA" sz="1000" dirty="0">
              <a:effectLst/>
              <a:latin typeface="Arial"/>
              <a:ea typeface="Times New Roman"/>
            </a:endParaRPr>
          </a:p>
          <a:p>
            <a:pPr marL="342900" lvl="0" indent="-342900" fontAlgn="base">
              <a:lnSpc>
                <a:spcPct val="115000"/>
              </a:lnSpc>
              <a:spcAft>
                <a:spcPts val="995"/>
              </a:spcAft>
              <a:buSzPts val="950"/>
              <a:buFont typeface="Symbol"/>
              <a:buChar char=""/>
            </a:pPr>
            <a:r>
              <a:rPr lang="en-US" sz="1000" dirty="0">
                <a:solidFill>
                  <a:srgbClr val="000000"/>
                </a:solidFill>
                <a:effectLst/>
                <a:latin typeface="Arial"/>
                <a:ea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Segoe UI"/>
              </a:rPr>
              <a:t>.</a:t>
            </a:r>
            <a:endParaRPr lang="en-CA" sz="1000" dirty="0">
              <a:effectLst/>
              <a:latin typeface="Arial"/>
              <a:ea typeface="Times New Roman"/>
            </a:endParaRPr>
          </a:p>
          <a:p>
            <a:pPr fontAlgn="base">
              <a:lnSpc>
                <a:spcPct val="115000"/>
              </a:lnSpc>
              <a:spcAft>
                <a:spcPts val="1000"/>
              </a:spcAft>
            </a:pPr>
            <a:r>
              <a:rPr lang="en-CA" sz="1000" dirty="0">
                <a:solidFill>
                  <a:srgbClr val="000000"/>
                </a:solidFill>
                <a:effectLst/>
                <a:latin typeface="Arial"/>
                <a:ea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r>
              <a:rPr lang="en-US" sz="1000" dirty="0">
                <a:solidFill>
                  <a:srgbClr val="000000"/>
                </a:solidFill>
                <a:effectLst/>
                <a:latin typeface="Arial"/>
                <a:ea typeface="Times New Roman"/>
              </a:rPr>
              <a:t>.</a:t>
            </a:r>
            <a:endParaRPr lang="en-CA" sz="1000" dirty="0">
              <a:effectLst/>
              <a:latin typeface="Arial"/>
              <a:ea typeface="Times New Roman"/>
            </a:endParaRPr>
          </a:p>
        </p:txBody>
      </p:sp>
      <p:sp>
        <p:nvSpPr>
          <p:cNvPr id="4" name="Slide Number Placeholder 3"/>
          <p:cNvSpPr>
            <a:spLocks noGrp="1"/>
          </p:cNvSpPr>
          <p:nvPr>
            <p:ph type="sldNum" sz="quarter" idx="10"/>
          </p:nvPr>
        </p:nvSpPr>
        <p:spPr/>
        <p:txBody>
          <a:bodyPr/>
          <a:lstStyle/>
          <a:p>
            <a:fld id="{B6D39546-4F0A-4F83-9082-36EA563789D7}"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2624972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Segoe UI"/>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 mail user is the same as a mailbox user.</a:t>
            </a:r>
          </a:p>
          <a:p>
            <a:pPr>
              <a:lnSpc>
                <a:spcPct val="115000"/>
              </a:lnSpc>
              <a:spcAft>
                <a:spcPts val="1000"/>
              </a:spcAft>
            </a:pPr>
            <a:r>
              <a:rPr lang="en-CA" sz="1000" dirty="0">
                <a:latin typeface="Arial"/>
                <a:ea typeface="Calibri"/>
                <a:cs typeface="Segoe UI"/>
              </a:rPr>
              <a:t>(   )False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   )True</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Segoe UI"/>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(√)False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   )True</a:t>
            </a:r>
          </a:p>
          <a:p>
            <a:pPr>
              <a:lnSpc>
                <a:spcPct val="115000"/>
              </a:lnSpc>
              <a:spcAft>
                <a:spcPts val="1000"/>
              </a:spcAft>
            </a:pPr>
            <a:r>
              <a:rPr lang="en-CA" sz="1000" dirty="0">
                <a:latin typeface="Arial" panose="020B0604020202020204" pitchFamily="34" charset="0"/>
                <a:cs typeface="Arial" panose="020B0604020202020204" pitchFamily="34" charset="0"/>
              </a:rPr>
              <a:t>Feedback: </a:t>
            </a:r>
            <a:r>
              <a:rPr lang="en-CA" sz="1000" dirty="0">
                <a:latin typeface="Arial" panose="020B0604020202020204" pitchFamily="34" charset="0"/>
                <a:ea typeface="Calibri"/>
                <a:cs typeface="Arial" panose="020B0604020202020204" pitchFamily="34" charset="0"/>
              </a:rPr>
              <a:t>A mail user combines some of the attributes of a full mailbox user with the characteristics of a contact. The main difference between a mail user and a mailbox user is that the mail user does not have a mailbox, although, unlike a contact, the mail user can sign in to your Office 365 tenant.</a:t>
            </a:r>
          </a:p>
          <a:p>
            <a:pPr>
              <a:lnSpc>
                <a:spcPct val="115000"/>
              </a:lnSpc>
              <a:spcAft>
                <a:spcPts val="1000"/>
              </a:spcAft>
            </a:pPr>
            <a:endParaRPr lang="en-CA" sz="1000" dirty="0">
              <a:latin typeface="Arial"/>
              <a:ea typeface="Calibri"/>
              <a:cs typeface="Times New Roman"/>
            </a:endParaRP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39546-4F0A-4F83-9082-36EA563789D7}"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4009897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 </a:t>
            </a:r>
          </a:p>
        </p:txBody>
      </p:sp>
      <p:sp>
        <p:nvSpPr>
          <p:cNvPr id="4" name="Slide Number Placeholder 3"/>
          <p:cNvSpPr>
            <a:spLocks noGrp="1"/>
          </p:cNvSpPr>
          <p:nvPr>
            <p:ph type="sldNum" sz="quarter" idx="10"/>
          </p:nvPr>
        </p:nvSpPr>
        <p:spPr/>
        <p:txBody>
          <a:bodyPr/>
          <a:lstStyle/>
          <a:p>
            <a:fld id="{B6D39546-4F0A-4F83-9082-36EA563789D7}"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118839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topic has two additional slides. </a:t>
            </a:r>
          </a:p>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58289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120111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607311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various options and make sure the students understand the difference between the group types.</a:t>
            </a:r>
          </a:p>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114892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42846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2868353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24511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193896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B6D39546-4F0A-4F83-9082-36EA563789D7}"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108856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2890547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requirements does your organization have for assigning Exchange Online permissions? Does your organization use a centralized or decentralized administration model? What special permissions will you need to configure?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Answers will vary. In most organizations, a central team of Exchange administrators will likely maintain full control of the Exchange environment, while another team might need permissions to create mailboxes. Other organizations might have complicated administrative scenarios in which different groups need many different permission levels.</a:t>
            </a:r>
          </a:p>
        </p:txBody>
      </p:sp>
      <p:sp>
        <p:nvSpPr>
          <p:cNvPr id="4" name="Slide Number Placeholder 3"/>
          <p:cNvSpPr>
            <a:spLocks noGrp="1"/>
          </p:cNvSpPr>
          <p:nvPr>
            <p:ph type="sldNum" sz="quarter" idx="10"/>
          </p:nvPr>
        </p:nvSpPr>
        <p:spPr/>
        <p:txBody>
          <a:bodyPr/>
          <a:lstStyle/>
          <a:p>
            <a:fld id="{B6D39546-4F0A-4F83-9082-36EA563789D7}"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426083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Make sure students are comfortable with each of the stages.</a:t>
            </a:r>
          </a:p>
        </p:txBody>
      </p:sp>
      <p:sp>
        <p:nvSpPr>
          <p:cNvPr id="4" name="Slide Number Placeholder 3"/>
          <p:cNvSpPr>
            <a:spLocks noGrp="1"/>
          </p:cNvSpPr>
          <p:nvPr>
            <p:ph type="sldNum" sz="quarter" idx="10"/>
          </p:nvPr>
        </p:nvSpPr>
        <p:spPr/>
        <p:txBody>
          <a:bodyPr/>
          <a:lstStyle/>
          <a:p>
            <a:fld id="{B6D39546-4F0A-4F83-9082-36EA563789D7}"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1002283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various admin roles. 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973531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Consider demonstrating these features as you discuss this topic.</a:t>
            </a:r>
          </a:p>
        </p:txBody>
      </p:sp>
      <p:sp>
        <p:nvSpPr>
          <p:cNvPr id="4" name="Slide Number Placeholder 3"/>
          <p:cNvSpPr>
            <a:spLocks noGrp="1"/>
          </p:cNvSpPr>
          <p:nvPr>
            <p:ph type="sldNum" sz="quarter" idx="10"/>
          </p:nvPr>
        </p:nvSpPr>
        <p:spPr/>
        <p:txBody>
          <a:bodyPr/>
          <a:lstStyle/>
          <a:p>
            <a:fld id="{B6D39546-4F0A-4F83-9082-36EA563789D7}"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588887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Exercise 1: Configuring Exchange Online recipients</a:t>
            </a:r>
          </a:p>
          <a:p>
            <a:pPr>
              <a:lnSpc>
                <a:spcPct val="115000"/>
              </a:lnSpc>
              <a:spcAft>
                <a:spcPts val="1000"/>
              </a:spcAft>
            </a:pPr>
            <a:r>
              <a:rPr lang="en-CA" sz="1000" dirty="0">
                <a:latin typeface="Arial"/>
                <a:ea typeface="Calibri"/>
                <a:cs typeface="Times New Roman"/>
              </a:rPr>
              <a:t>In preparation for migrating more users to Office 365, you need to ensure that you can manage Exchange Online recipients by using the Exchange admin center and Windows PowerShell.</a:t>
            </a:r>
          </a:p>
          <a:p>
            <a:pPr>
              <a:lnSpc>
                <a:spcPct val="115000"/>
              </a:lnSpc>
              <a:spcAft>
                <a:spcPts val="1000"/>
              </a:spcAft>
            </a:pPr>
            <a:r>
              <a:rPr lang="en-CA" sz="1000" b="1" dirty="0">
                <a:latin typeface="Arial"/>
                <a:ea typeface="Calibri"/>
                <a:cs typeface="Times New Roman"/>
              </a:rPr>
              <a:t>Exercise 2: Configuring delegated administration</a:t>
            </a:r>
          </a:p>
          <a:p>
            <a:pPr>
              <a:lnSpc>
                <a:spcPct val="115000"/>
              </a:lnSpc>
              <a:spcAft>
                <a:spcPts val="1000"/>
              </a:spcAft>
            </a:pPr>
            <a:r>
              <a:rPr lang="en-CA" sz="1000" dirty="0">
                <a:latin typeface="Arial"/>
                <a:ea typeface="Calibri"/>
                <a:cs typeface="Times New Roman"/>
              </a:rPr>
              <a:t>A. Datum has delegated some administrative tasks in Exchange Server 2016 on-premises and would like to duplicate this configuration in Exchange Online.</a:t>
            </a:r>
          </a:p>
        </p:txBody>
      </p:sp>
      <p:sp>
        <p:nvSpPr>
          <p:cNvPr id="4" name="Slide Number Placeholder 3"/>
          <p:cNvSpPr>
            <a:spLocks noGrp="1"/>
          </p:cNvSpPr>
          <p:nvPr>
            <p:ph type="sldNum" sz="quarter" idx="10"/>
          </p:nvPr>
        </p:nvSpPr>
        <p:spPr/>
        <p:txBody>
          <a:bodyPr/>
          <a:lstStyle/>
          <a:p>
            <a:fld id="{B6D39546-4F0A-4F83-9082-36EA563789D7}"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4164693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B6D39546-4F0A-4F83-9082-36EA563789D7}"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2710692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Windows PowerShell cmdlet can you use to add a mail-enabled security group to your Exchange Online subscription?</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can use the </a:t>
            </a:r>
            <a:r>
              <a:rPr lang="en-CA" sz="1000" b="1" dirty="0">
                <a:latin typeface="Arial"/>
                <a:ea typeface="Calibri"/>
                <a:cs typeface="Times New Roman"/>
              </a:rPr>
              <a:t>New-DistributionGroup</a:t>
            </a:r>
            <a:r>
              <a:rPr lang="en-CA" sz="1000" dirty="0">
                <a:latin typeface="Arial"/>
                <a:ea typeface="Calibri"/>
                <a:cs typeface="Times New Roman"/>
              </a:rPr>
              <a:t> cmdlet. For example:</a:t>
            </a:r>
          </a:p>
          <a:p>
            <a:pPr marL="285750">
              <a:lnSpc>
                <a:spcPct val="115000"/>
              </a:lnSpc>
              <a:spcAft>
                <a:spcPts val="1000"/>
              </a:spcAft>
            </a:pPr>
            <a:r>
              <a:rPr lang="en-US" sz="1000" b="1" dirty="0">
                <a:effectLst/>
                <a:latin typeface="Arial"/>
                <a:ea typeface="Times New Roman"/>
                <a:cs typeface="Times New Roman"/>
              </a:rPr>
              <a:t>New-</a:t>
            </a:r>
            <a:r>
              <a:rPr lang="en-US" sz="1000" b="1" dirty="0" err="1">
                <a:effectLst/>
                <a:latin typeface="Arial"/>
                <a:ea typeface="Times New Roman"/>
                <a:cs typeface="Times New Roman"/>
              </a:rPr>
              <a:t>DistributionGroup</a:t>
            </a:r>
            <a:r>
              <a:rPr lang="en-US" sz="1000" b="1" dirty="0">
                <a:effectLst/>
                <a:latin typeface="Arial"/>
                <a:ea typeface="Times New Roman"/>
                <a:cs typeface="Times New Roman"/>
              </a:rPr>
              <a:t> -Name "File Server Managers" -Alias fsadmin -Type security</a:t>
            </a:r>
            <a:endParaRPr lang="en-CA" sz="1000" b="1"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In the lab, you ran the </a:t>
            </a:r>
            <a:r>
              <a:rPr lang="en-CA" sz="1000" b="1" dirty="0">
                <a:latin typeface="Arial"/>
                <a:ea typeface="Calibri"/>
                <a:cs typeface="Times New Roman"/>
              </a:rPr>
              <a:t>Set-CalendarProcessing "Conference Room" -AutomateProcessing AutoAccept</a:t>
            </a:r>
            <a:r>
              <a:rPr lang="en-CA" sz="1000" dirty="0">
                <a:latin typeface="Arial"/>
                <a:ea typeface="Calibri"/>
                <a:cs typeface="Times New Roman"/>
              </a:rPr>
              <a:t> cmdlet. What do the </a:t>
            </a:r>
            <a:r>
              <a:rPr lang="en-CA" sz="1000" b="1" dirty="0">
                <a:latin typeface="Arial"/>
                <a:ea typeface="Calibri"/>
                <a:cs typeface="Times New Roman"/>
              </a:rPr>
              <a:t>-AutomateProcessing AutoAccept</a:t>
            </a:r>
            <a:r>
              <a:rPr lang="en-CA" sz="1000" dirty="0">
                <a:latin typeface="Arial"/>
                <a:ea typeface="Calibri"/>
                <a:cs typeface="Times New Roman"/>
              </a:rPr>
              <a:t> switches do?</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switches configure the room mailbox to process booking requests automatically.</a:t>
            </a:r>
          </a:p>
        </p:txBody>
      </p:sp>
      <p:sp>
        <p:nvSpPr>
          <p:cNvPr id="4" name="Slide Number Placeholder 3"/>
          <p:cNvSpPr>
            <a:spLocks noGrp="1"/>
          </p:cNvSpPr>
          <p:nvPr>
            <p:ph type="sldNum" sz="quarter" idx="10"/>
          </p:nvPr>
        </p:nvSpPr>
        <p:spPr/>
        <p:txBody>
          <a:bodyPr/>
          <a:lstStyle/>
          <a:p>
            <a:fld id="{B6D39546-4F0A-4F83-9082-36EA563789D7}"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4247950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Review Questions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do you need to do to manage your Exchange Online tenant by using Windows PowerShell?</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Before you can use Windows PowerShell to manage Exchange Online, you must connect to it by following this procedure: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Install the Microsoft Azure Active Directory (Azure AD) module:</a:t>
            </a:r>
            <a:endParaRPr lang="en-CA" sz="1000" dirty="0">
              <a:effectLst/>
              <a:latin typeface="Arial"/>
              <a:ea typeface="Times New Roman"/>
              <a:cs typeface="Times New Roman"/>
            </a:endParaRPr>
          </a:p>
          <a:p>
            <a:pPr marL="742950" lvl="1" indent="-400050">
              <a:lnSpc>
                <a:spcPct val="115000"/>
              </a:lnSpc>
              <a:spcAft>
                <a:spcPts val="995"/>
              </a:spcAft>
              <a:buFont typeface="+mj-lt"/>
              <a:buAutoNum type="alphaLcPeriod"/>
            </a:pPr>
            <a:r>
              <a:rPr lang="en-US" sz="1000" dirty="0">
                <a:effectLst/>
                <a:latin typeface="Arial"/>
                <a:ea typeface="Times New Roman"/>
                <a:cs typeface="Times New Roman"/>
              </a:rPr>
              <a:t>Microsoft Online Services Sign-In Assistant for IT Professionals</a:t>
            </a:r>
            <a:endParaRPr lang="en-CA" sz="1000" dirty="0">
              <a:effectLst/>
              <a:latin typeface="Arial"/>
              <a:ea typeface="Times New Roman"/>
              <a:cs typeface="Times New Roman"/>
            </a:endParaRPr>
          </a:p>
          <a:p>
            <a:pPr marL="742950" lvl="1" indent="-400050">
              <a:lnSpc>
                <a:spcPct val="115000"/>
              </a:lnSpc>
              <a:spcAft>
                <a:spcPts val="995"/>
              </a:spcAft>
              <a:buFont typeface="+mj-lt"/>
              <a:buAutoNum type="alphaLcPeriod"/>
            </a:pPr>
            <a:r>
              <a:rPr lang="en-US" sz="1000" dirty="0">
                <a:effectLst/>
                <a:latin typeface="Arial"/>
                <a:ea typeface="Times New Roman"/>
                <a:cs typeface="Times New Roman"/>
              </a:rPr>
              <a:t>Azure Active Directory Module</a:t>
            </a:r>
            <a:endParaRPr lang="en-CA"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Run the following Windows PowerShell script:</a:t>
            </a:r>
            <a:endParaRPr lang="en-CA" sz="1000" dirty="0">
              <a:effectLst/>
              <a:latin typeface="Arial"/>
              <a:ea typeface="Times New Roman"/>
              <a:cs typeface="Times New Roman"/>
            </a:endParaRPr>
          </a:p>
          <a:p>
            <a:pPr marL="342900" marR="73025">
              <a:lnSpc>
                <a:spcPts val="1000"/>
              </a:lnSpc>
              <a:spcBef>
                <a:spcPts val="600"/>
              </a:spcBef>
              <a:spcAft>
                <a:spcPts val="600"/>
              </a:spcAft>
            </a:pPr>
            <a:r>
              <a:rPr lang="en-US" sz="1000" dirty="0">
                <a:effectLst/>
                <a:latin typeface="Arial"/>
                <a:ea typeface="Times New Roman"/>
                <a:cs typeface="Times New Roman"/>
              </a:rPr>
              <a:t>$credential = Get-Credential </a:t>
            </a:r>
            <a:endParaRPr lang="en-CA" sz="1000" dirty="0">
              <a:effectLst/>
              <a:latin typeface="Arial"/>
              <a:ea typeface="Times New Roman"/>
              <a:cs typeface="Times New Roman"/>
            </a:endParaRPr>
          </a:p>
          <a:p>
            <a:pPr marL="342900" marR="73025">
              <a:lnSpc>
                <a:spcPts val="1000"/>
              </a:lnSpc>
              <a:spcBef>
                <a:spcPts val="600"/>
              </a:spcBef>
              <a:spcAft>
                <a:spcPts val="600"/>
              </a:spcAft>
            </a:pPr>
            <a:r>
              <a:rPr lang="en-US" sz="1000" dirty="0">
                <a:effectLst/>
                <a:latin typeface="Arial"/>
                <a:ea typeface="Times New Roman"/>
                <a:cs typeface="Times New Roman"/>
              </a:rPr>
              <a:t>Import-Module MsOnline</a:t>
            </a:r>
            <a:endParaRPr lang="en-CA" sz="1000" dirty="0">
              <a:effectLst/>
              <a:latin typeface="Arial"/>
              <a:ea typeface="Times New Roman"/>
              <a:cs typeface="Times New Roman"/>
            </a:endParaRPr>
          </a:p>
          <a:p>
            <a:pPr marL="342900" marR="73025">
              <a:lnSpc>
                <a:spcPts val="1000"/>
              </a:lnSpc>
              <a:spcBef>
                <a:spcPts val="600"/>
              </a:spcBef>
              <a:spcAft>
                <a:spcPts val="600"/>
              </a:spcAft>
            </a:pPr>
            <a:r>
              <a:rPr lang="en-US" sz="1000" dirty="0">
                <a:effectLst/>
                <a:latin typeface="Arial"/>
                <a:ea typeface="Times New Roman"/>
                <a:cs typeface="Times New Roman"/>
              </a:rPr>
              <a:t>connect-msolservice –credential $credential</a:t>
            </a:r>
            <a:endParaRPr lang="en-CA" sz="1000" dirty="0">
              <a:effectLst/>
              <a:latin typeface="Arial"/>
              <a:ea typeface="Times New Roman"/>
              <a:cs typeface="Times New Roman"/>
            </a:endParaRPr>
          </a:p>
          <a:p>
            <a:pPr marL="342900" marR="73025">
              <a:lnSpc>
                <a:spcPts val="1000"/>
              </a:lnSpc>
              <a:spcBef>
                <a:spcPts val="600"/>
              </a:spcBef>
              <a:spcAft>
                <a:spcPts val="600"/>
              </a:spcAft>
            </a:pPr>
            <a:r>
              <a:rPr lang="en-US" sz="1000" dirty="0">
                <a:effectLst/>
                <a:latin typeface="Arial"/>
                <a:ea typeface="Times New Roman"/>
                <a:cs typeface="Times New Roman"/>
              </a:rPr>
              <a:t>$exchangeSession = New-PSSession -ConfigurationName Microsoft.Exchange -ConnectionUri "https://outlook.office365.com/powershell-liveid/" -Credential $credential -Authentication "Basic" -AllowRedirection</a:t>
            </a:r>
            <a:endParaRPr lang="en-CA" sz="1000" dirty="0">
              <a:effectLst/>
              <a:latin typeface="Arial"/>
              <a:ea typeface="Times New Roman"/>
              <a:cs typeface="Times New Roman"/>
            </a:endParaRPr>
          </a:p>
          <a:p>
            <a:pPr marL="342900" marR="73025">
              <a:lnSpc>
                <a:spcPts val="1000"/>
              </a:lnSpc>
              <a:spcBef>
                <a:spcPts val="600"/>
              </a:spcBef>
              <a:spcAft>
                <a:spcPts val="600"/>
              </a:spcAft>
            </a:pPr>
            <a:r>
              <a:rPr lang="en-US" sz="1000" dirty="0">
                <a:effectLst/>
                <a:latin typeface="Arial"/>
                <a:ea typeface="Times New Roman"/>
                <a:cs typeface="Times New Roman"/>
              </a:rPr>
              <a:t>Import-PSSession $exchangeSession -DisableNameChecking</a:t>
            </a:r>
            <a:endParaRPr lang="en-CA" sz="1000" dirty="0">
              <a:effectLst/>
              <a:latin typeface="Arial"/>
              <a:ea typeface="Times New Roman"/>
              <a:cs typeface="Times New Roman"/>
            </a:endParaRPr>
          </a:p>
          <a:p>
            <a:pPr lvl="0">
              <a:lnSpc>
                <a:spcPct val="115000"/>
              </a:lnSpc>
              <a:spcAft>
                <a:spcPts val="995"/>
              </a:spcAf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6D39546-4F0A-4F83-9082-36EA563789D7}"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971357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types of groups can you use in Exchange Online?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Exchange Online provides additional group features, which enable the creation of the following group types: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Mail-enabled security groups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Mail-enabled distribution groups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Mail-enabled dynamic distribution groups</a:t>
            </a:r>
            <a:endParaRPr lang="en-CA" dirty="0"/>
          </a:p>
        </p:txBody>
      </p:sp>
      <p:sp>
        <p:nvSpPr>
          <p:cNvPr id="4" name="Slide Number Placeholder 3"/>
          <p:cNvSpPr>
            <a:spLocks noGrp="1"/>
          </p:cNvSpPr>
          <p:nvPr>
            <p:ph type="sldNum" sz="quarter" idx="10"/>
          </p:nvPr>
        </p:nvSpPr>
        <p:spPr/>
        <p:txBody>
          <a:bodyPr/>
          <a:lstStyle/>
          <a:p>
            <a:fld id="{B6D39546-4F0A-4F83-9082-36EA563789D7}"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79045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How will your organization use Exchange Online? </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Answers will vary based on students’ organizational needs.</a:t>
            </a:r>
          </a:p>
        </p:txBody>
      </p:sp>
      <p:sp>
        <p:nvSpPr>
          <p:cNvPr id="4" name="Slide Number Placeholder 3"/>
          <p:cNvSpPr>
            <a:spLocks noGrp="1"/>
          </p:cNvSpPr>
          <p:nvPr>
            <p:ph type="sldNum" sz="quarter" idx="10"/>
          </p:nvPr>
        </p:nvSpPr>
        <p:spPr/>
        <p:txBody>
          <a:bodyPr/>
          <a:lstStyle/>
          <a:p>
            <a:fld id="{B6D39546-4F0A-4F83-9082-36EA563789D7}"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241548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6D39546-4F0A-4F83-9082-36EA563789D7}"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85891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topic has one additional slide. </a:t>
            </a:r>
          </a:p>
          <a:p>
            <a:pPr>
              <a:lnSpc>
                <a:spcPct val="115000"/>
              </a:lnSpc>
              <a:spcAft>
                <a:spcPts val="1000"/>
              </a:spcAft>
            </a:pPr>
            <a:r>
              <a:rPr lang="en-CA" sz="1000" dirty="0">
                <a:latin typeface="Arial"/>
                <a:ea typeface="Calibri"/>
                <a:cs typeface="Times New Roman"/>
              </a:rPr>
              <a:t>Describe the features available in each plan. For current details, go to the TechNet topic “Exchange Online Service Description”: </a:t>
            </a:r>
          </a:p>
          <a:p>
            <a:pPr>
              <a:lnSpc>
                <a:spcPct val="115000"/>
              </a:lnSpc>
              <a:spcAft>
                <a:spcPts val="1000"/>
              </a:spcAft>
            </a:pPr>
            <a:r>
              <a:rPr lang="en-CA" sz="1000" u="sng" dirty="0">
                <a:latin typeface="Arial"/>
                <a:ea typeface="Calibri"/>
                <a:cs typeface="Segoe UI"/>
              </a:rPr>
              <a:t>http://aka.ms/esip1w</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39546-4F0A-4F83-9082-36EA563789D7}"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44096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For current details, go to the TechNet website Exchange Online Service Description: </a:t>
            </a:r>
          </a:p>
          <a:p>
            <a:pPr>
              <a:lnSpc>
                <a:spcPct val="115000"/>
              </a:lnSpc>
              <a:spcAft>
                <a:spcPts val="1000"/>
              </a:spcAft>
            </a:pPr>
            <a:r>
              <a:rPr lang="en-CA" sz="1000" u="sng" dirty="0">
                <a:latin typeface="Arial"/>
                <a:ea typeface="Calibri"/>
                <a:cs typeface="Segoe UI"/>
              </a:rPr>
              <a:t>http://aka.ms/esip1w</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39546-4F0A-4F83-9082-36EA563789D7}"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93603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topic has one additional slide. </a:t>
            </a:r>
          </a:p>
          <a:p>
            <a:pPr>
              <a:lnSpc>
                <a:spcPct val="115000"/>
              </a:lnSpc>
              <a:spcAft>
                <a:spcPts val="1000"/>
              </a:spcAft>
            </a:pPr>
            <a:r>
              <a:rPr lang="en-CA" sz="1000" dirty="0">
                <a:latin typeface="Arial"/>
                <a:ea typeface="Calibri"/>
                <a:cs typeface="Times New Roman"/>
              </a:rPr>
              <a:t>Discuss the planning considerations with your students.</a:t>
            </a:r>
          </a:p>
        </p:txBody>
      </p:sp>
      <p:sp>
        <p:nvSpPr>
          <p:cNvPr id="4" name="Slide Number Placeholder 3"/>
          <p:cNvSpPr>
            <a:spLocks noGrp="1"/>
          </p:cNvSpPr>
          <p:nvPr>
            <p:ph type="sldNum" sz="quarter" idx="10"/>
          </p:nvPr>
        </p:nvSpPr>
        <p:spPr/>
        <p:txBody>
          <a:bodyPr/>
          <a:lstStyle/>
          <a:p>
            <a:fld id="{B6D39546-4F0A-4F83-9082-36EA563789D7}"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210908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The point of this slide is not to provide detailed planning guidance, but to identify the common factors with all email migration or coexistence plans.</a:t>
            </a:r>
          </a:p>
        </p:txBody>
      </p:sp>
      <p:sp>
        <p:nvSpPr>
          <p:cNvPr id="4" name="Slide Number Placeholder 3"/>
          <p:cNvSpPr>
            <a:spLocks noGrp="1"/>
          </p:cNvSpPr>
          <p:nvPr>
            <p:ph type="sldNum" sz="quarter" idx="10"/>
          </p:nvPr>
        </p:nvSpPr>
        <p:spPr/>
        <p:txBody>
          <a:bodyPr/>
          <a:lstStyle/>
          <a:p>
            <a:fld id="{B6D39546-4F0A-4F83-9082-36EA563789D7}"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311810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Students will use these commands in the lab, so make sure they understand what they are doing before moving on. You can find more detailed guidance in the article “Administering your Azure AD directory”: </a:t>
            </a:r>
          </a:p>
          <a:p>
            <a:pPr>
              <a:lnSpc>
                <a:spcPct val="115000"/>
              </a:lnSpc>
              <a:spcAft>
                <a:spcPts val="1000"/>
              </a:spcAft>
            </a:pPr>
            <a:r>
              <a:rPr lang="en-CA" sz="1000" u="sng" dirty="0">
                <a:latin typeface="Arial"/>
                <a:ea typeface="Calibri"/>
                <a:cs typeface="Segoe UI"/>
                <a:hlinkClick r:id="rId3"/>
              </a:rPr>
              <a:t>http://aka.ms/sswmwy</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39546-4F0A-4F83-9082-36EA563789D7}"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managing Exchange Online recipients and permissions</a:t>
            </a:r>
          </a:p>
        </p:txBody>
      </p:sp>
    </p:spTree>
    <p:extLst>
      <p:ext uri="{BB962C8B-B14F-4D97-AF65-F5344CB8AC3E}">
        <p14:creationId xmlns:p14="http://schemas.microsoft.com/office/powerpoint/2010/main" val="17815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1609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CA" dirty="0"/>
              <a:t>Module 6</a:t>
            </a:r>
          </a:p>
        </p:txBody>
      </p:sp>
      <p:sp>
        <p:nvSpPr>
          <p:cNvPr id="3" name="Subtitle 2"/>
          <p:cNvSpPr>
            <a:spLocks noGrp="1"/>
          </p:cNvSpPr>
          <p:nvPr>
            <p:ph type="subTitle" sz="quarter" idx="1"/>
          </p:nvPr>
        </p:nvSpPr>
        <p:spPr/>
        <p:txBody>
          <a:bodyPr/>
          <a:lstStyle/>
          <a:p>
            <a:r>
              <a:rPr lang="en-CA" dirty="0"/>
              <a:t>Planning and managing Exchange Online recipients and permissions
</a:t>
            </a:r>
          </a:p>
        </p:txBody>
      </p:sp>
    </p:spTree>
    <p:extLst>
      <p:ext uri="{BB962C8B-B14F-4D97-AF65-F5344CB8AC3E}">
        <p14:creationId xmlns:p14="http://schemas.microsoft.com/office/powerpoint/2010/main" val="372148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0547429-c8b6-40ff-8c40-1d4d323069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Managing Exchange Online recipients</a:t>
            </a:r>
          </a:p>
        </p:txBody>
      </p:sp>
      <p:sp>
        <p:nvSpPr>
          <p:cNvPr id="3" name="Text Placeholder 2"/>
          <p:cNvSpPr>
            <a:spLocks noGrp="1"/>
          </p:cNvSpPr>
          <p:nvPr>
            <p:ph type="body" idx="1"/>
          </p:nvPr>
        </p:nvSpPr>
        <p:spPr/>
        <p:txBody>
          <a:bodyPr/>
          <a:lstStyle/>
          <a:p>
            <a:r>
              <a:rPr lang="en-CA" dirty="0"/>
              <a:t>Managing Exchange Online mailboxes
Configuring email addresses
Configuring distribution groups
Configuring resources
Configuring shared mailboxes
Configuring contacts
Bulk importing contacts
Configuring mail users</a:t>
            </a:r>
          </a:p>
        </p:txBody>
      </p:sp>
    </p:spTree>
    <p:extLst>
      <p:ext uri="{BB962C8B-B14F-4D97-AF65-F5344CB8AC3E}">
        <p14:creationId xmlns:p14="http://schemas.microsoft.com/office/powerpoint/2010/main" val="273100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b29c358-c2d9-48ce-a51d-3f686ba1f3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Managing Exchange Online mailboxes</a:t>
            </a:r>
          </a:p>
        </p:txBody>
      </p:sp>
      <p:pic>
        <p:nvPicPr>
          <p:cNvPr id="4" name="Picture 3" descr="Screenshot of a user mailbox displayed in a Microsoft Edge window. The current tab is general, displaying information such as the First name (Adam) and Last name (Barr), Display name (Adam Barr), Alias (adam), User ID (adam@adatum.hostdomain.com), and the option to Hide from address lists (not selected). Other available tabs are mailbox usage, contact information, organization, email address, mailbox features, member of, MailTip, and mailbox delegation.&#10;&#10;"/>
          <p:cNvPicPr>
            <a:picLocks noChangeAspect="1"/>
          </p:cNvPicPr>
          <p:nvPr/>
        </p:nvPicPr>
        <p:blipFill>
          <a:blip r:embed="rId3"/>
          <a:stretch>
            <a:fillRect/>
          </a:stretch>
        </p:blipFill>
        <p:spPr>
          <a:xfrm>
            <a:off x="1404081" y="855663"/>
            <a:ext cx="6468331" cy="5835321"/>
          </a:xfrm>
          <a:prstGeom prst="rect">
            <a:avLst/>
          </a:prstGeom>
        </p:spPr>
      </p:pic>
    </p:spTree>
    <p:extLst>
      <p:ext uri="{BB962C8B-B14F-4D97-AF65-F5344CB8AC3E}">
        <p14:creationId xmlns:p14="http://schemas.microsoft.com/office/powerpoint/2010/main" val="424969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cf19cb1-c098-4ae3-bcd9-4fc342e472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email addresses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Office 365 does not use email policies like Exchange on-premises</a:t>
            </a:r>
            <a:br>
              <a:rPr lang="en-GB" dirty="0"/>
            </a:br>
            <a:endParaRPr lang="en-GB" dirty="0"/>
          </a:p>
          <a:p>
            <a:r>
              <a:rPr lang="en-GB" dirty="0"/>
              <a:t>Default email addresses for new Office 365 accounts are @</a:t>
            </a:r>
            <a:r>
              <a:rPr lang="en-GB" i="1" dirty="0"/>
              <a:t>companyname</a:t>
            </a:r>
            <a:r>
              <a:rPr lang="en-GB" dirty="0"/>
              <a:t>.onmicrosoft.com</a:t>
            </a:r>
            <a:br>
              <a:rPr lang="en-GB" dirty="0"/>
            </a:br>
            <a:endParaRPr lang="en-GB" dirty="0"/>
          </a:p>
          <a:p>
            <a:r>
              <a:rPr lang="en-GB" dirty="0"/>
              <a:t>Additional domains can be registered, allowing you to create email addresses for those domains</a:t>
            </a:r>
            <a:br>
              <a:rPr lang="en-GB" dirty="0"/>
            </a:br>
            <a:endParaRPr lang="en-GB" dirty="0"/>
          </a:p>
          <a:p>
            <a:r>
              <a:rPr lang="en-GB" dirty="0"/>
              <a:t>Email addresses can be created or marked as primary (reply-to) in Exchange admin center or with Windows PowerShell</a:t>
            </a:r>
          </a:p>
          <a:p>
            <a:endParaRPr lang="en-US" dirty="0"/>
          </a:p>
        </p:txBody>
      </p:sp>
    </p:spTree>
    <p:extLst>
      <p:ext uri="{BB962C8B-B14F-4D97-AF65-F5344CB8AC3E}">
        <p14:creationId xmlns:p14="http://schemas.microsoft.com/office/powerpoint/2010/main" val="255111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760f7fc-0653-4dd9-a0b3-6f752f7221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email addresses</a:t>
            </a: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Configure additional email addresses individually through Exchange admin center or in bulk by using Windows PowerShell</a:t>
            </a:r>
          </a:p>
          <a:p>
            <a:r>
              <a:rPr lang="en-GB" dirty="0"/>
              <a:t>The Windows PowerShell command must evaluate all users and then change the email address</a:t>
            </a:r>
          </a:p>
          <a:p>
            <a:pPr marL="171450" indent="0">
              <a:buNone/>
            </a:pPr>
            <a:r>
              <a:rPr lang="en-GB" dirty="0"/>
              <a:t>For example:</a:t>
            </a:r>
          </a:p>
          <a:p>
            <a:pPr marL="171450" indent="0">
              <a:buNone/>
            </a:pPr>
            <a:r>
              <a:rPr lang="en-US" sz="2000" b="1" dirty="0"/>
              <a:t>$users = Get-Mailbox</a:t>
            </a:r>
          </a:p>
          <a:p>
            <a:pPr marL="171450" indent="0">
              <a:buNone/>
            </a:pPr>
            <a:r>
              <a:rPr lang="en-US" sz="2000" b="1" dirty="0"/>
              <a:t>foreach ($a in $users) {$a.emailaddresses.Add("smtp:$($a.alias)@thenewdomainname")} $users | %{Set-Mailbox $_.Identity -EmailAddresses $_.</a:t>
            </a:r>
            <a:r>
              <a:rPr lang="en-US" sz="2000" b="1" dirty="0" err="1"/>
              <a:t>EmailAddresses</a:t>
            </a:r>
            <a:r>
              <a:rPr lang="en-US" sz="2000" b="1" dirty="0"/>
              <a:t>}</a:t>
            </a:r>
          </a:p>
          <a:p>
            <a:r>
              <a:rPr lang="en-GB" dirty="0"/>
              <a:t>You must connect to the Exchange Online service first</a:t>
            </a:r>
          </a:p>
          <a:p>
            <a:endParaRPr lang="en-US" dirty="0"/>
          </a:p>
        </p:txBody>
      </p:sp>
    </p:spTree>
    <p:extLst>
      <p:ext uri="{BB962C8B-B14F-4D97-AF65-F5344CB8AC3E}">
        <p14:creationId xmlns:p14="http://schemas.microsoft.com/office/powerpoint/2010/main" val="294562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e5d53f5f-29de-4f1b-a69a-5e8bb6d13a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email addresses</a:t>
            </a:r>
          </a:p>
        </p:txBody>
      </p:sp>
      <p:sp>
        <p:nvSpPr>
          <p:cNvPr id="6" name="Content Placeholder 2"/>
          <p:cNvSpPr>
            <a:spLocks noGrp="1"/>
          </p:cNvSpPr>
          <p:nvPr/>
        </p:nvSpPr>
        <p:spPr bwMode="auto">
          <a:xfrm>
            <a:off x="458788" y="1021214"/>
            <a:ext cx="8217668" cy="56481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With directory synchronization, you can populate email addresses in Office 365 by using attributes in Active Directory</a:t>
            </a:r>
            <a:br>
              <a:rPr lang="en-GB" sz="2400" dirty="0"/>
            </a:br>
            <a:endParaRPr lang="en-GB" sz="1200" dirty="0"/>
          </a:p>
          <a:p>
            <a:r>
              <a:rPr lang="en-GB" sz="2400" dirty="0"/>
              <a:t>Directory synchronization then pushes these addresses to Office 365 mailboxes</a:t>
            </a:r>
            <a:br>
              <a:rPr lang="en-GB" sz="2400" dirty="0"/>
            </a:br>
            <a:endParaRPr lang="en-GB" sz="1200" dirty="0"/>
          </a:p>
          <a:p>
            <a:r>
              <a:rPr lang="en-GB" sz="2400" dirty="0"/>
              <a:t>You can then edit the proxy email addresses in ADSI Edit or Active Directory Users and Computers</a:t>
            </a:r>
            <a:br>
              <a:rPr lang="en-GB" sz="2400" dirty="0"/>
            </a:br>
            <a:endParaRPr lang="en-GB" sz="1200" dirty="0"/>
          </a:p>
          <a:p>
            <a:r>
              <a:rPr lang="en-GB" sz="2400" dirty="0"/>
              <a:t>Primary email addresses start with </a:t>
            </a:r>
            <a:r>
              <a:rPr lang="en-GB" sz="2400" b="1" dirty="0"/>
              <a:t>SMTP:</a:t>
            </a:r>
            <a:br>
              <a:rPr lang="en-GB" sz="2400" dirty="0"/>
            </a:br>
            <a:endParaRPr lang="en-GB" sz="1200" dirty="0"/>
          </a:p>
          <a:p>
            <a:r>
              <a:rPr lang="en-GB" sz="2400" dirty="0"/>
              <a:t>Secondary email addresses start with </a:t>
            </a:r>
            <a:r>
              <a:rPr lang="en-GB" sz="2400" b="1" dirty="0"/>
              <a:t>smtp:</a:t>
            </a:r>
            <a:br>
              <a:rPr lang="en-GB" sz="2400" dirty="0"/>
            </a:br>
            <a:endParaRPr lang="en-GB" sz="1200" dirty="0"/>
          </a:p>
          <a:p>
            <a:r>
              <a:rPr lang="en-GB" sz="2400" dirty="0"/>
              <a:t>You can still add email addresses to Exchange Online for registered domains through Exchange admin center or Windows PowerShell</a:t>
            </a:r>
          </a:p>
        </p:txBody>
      </p:sp>
    </p:spTree>
    <p:extLst>
      <p:ext uri="{BB962C8B-B14F-4D97-AF65-F5344CB8AC3E}">
        <p14:creationId xmlns:p14="http://schemas.microsoft.com/office/powerpoint/2010/main" val="262349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8ed19ff-49db-4709-858b-54b04fd809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distribution groups</a:t>
            </a:r>
          </a:p>
        </p:txBody>
      </p:sp>
      <p:graphicFrame>
        <p:nvGraphicFramePr>
          <p:cNvPr id="4" name="Content Placeholder 8"/>
          <p:cNvGraphicFramePr>
            <a:graphicFrameLocks/>
          </p:cNvGraphicFramePr>
          <p:nvPr>
            <p:extLst>
              <p:ext uri="{D42A27DB-BD31-4B8C-83A1-F6EECF244321}">
                <p14:modId xmlns:p14="http://schemas.microsoft.com/office/powerpoint/2010/main" val="393229716"/>
              </p:ext>
            </p:extLst>
          </p:nvPr>
        </p:nvGraphicFramePr>
        <p:xfrm>
          <a:off x="458788" y="1020763"/>
          <a:ext cx="8390245" cy="4160520"/>
        </p:xfrm>
        <a:graphic>
          <a:graphicData uri="http://schemas.openxmlformats.org/drawingml/2006/table">
            <a:tbl>
              <a:tblPr firstRow="1" bandRow="1">
                <a:tableStyleId>{21E4AEA4-8DFA-4A89-87EB-49C32662AFE0}</a:tableStyleId>
              </a:tblPr>
              <a:tblGrid>
                <a:gridCol w="2241004">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gridCol w="1612737">
                  <a:extLst>
                    <a:ext uri="{9D8B030D-6E8A-4147-A177-3AD203B41FA5}">
                      <a16:colId xmlns:a16="http://schemas.microsoft.com/office/drawing/2014/main" val="20004"/>
                    </a:ext>
                  </a:extLst>
                </a:gridCol>
              </a:tblGrid>
              <a:tr h="370840">
                <a:tc>
                  <a:txBody>
                    <a:bodyPr/>
                    <a:lstStyle/>
                    <a:p>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Office 365</a:t>
                      </a:r>
                      <a:r>
                        <a:rPr lang="en-GB" sz="1600" baseline="0" dirty="0">
                          <a:latin typeface="Segoe UI" panose="020B0502040204020203" pitchFamily="34" charset="0"/>
                          <a:cs typeface="Segoe UI" panose="020B0502040204020203" pitchFamily="34" charset="0"/>
                        </a:rPr>
                        <a:t> security group</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Exchange</a:t>
                      </a:r>
                      <a:r>
                        <a:rPr lang="en-GB" sz="1600" baseline="0" dirty="0">
                          <a:latin typeface="Segoe UI" panose="020B0502040204020203" pitchFamily="34" charset="0"/>
                          <a:cs typeface="Segoe UI" panose="020B0502040204020203" pitchFamily="34" charset="0"/>
                        </a:rPr>
                        <a:t> Online security group</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Exchange Online distribution group</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Exchange Online</a:t>
                      </a:r>
                      <a:r>
                        <a:rPr lang="en-GB" sz="1600" baseline="0" dirty="0">
                          <a:latin typeface="Segoe UI" panose="020B0502040204020203" pitchFamily="34" charset="0"/>
                          <a:cs typeface="Segoe UI" panose="020B0502040204020203" pitchFamily="34" charset="0"/>
                        </a:rPr>
                        <a:t> dynamic distribution group</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r>
                        <a:rPr lang="en-GB" sz="1600" dirty="0">
                          <a:latin typeface="Segoe UI" panose="020B0502040204020203" pitchFamily="34" charset="0"/>
                          <a:cs typeface="Segoe UI" panose="020B0502040204020203" pitchFamily="34" charset="0"/>
                        </a:rPr>
                        <a:t>Visible in Office</a:t>
                      </a:r>
                      <a:r>
                        <a:rPr lang="en-GB" sz="1600" baseline="0" dirty="0">
                          <a:latin typeface="Segoe UI" panose="020B0502040204020203" pitchFamily="34" charset="0"/>
                          <a:cs typeface="Segoe UI" panose="020B0502040204020203" pitchFamily="34" charset="0"/>
                        </a:rPr>
                        <a:t> 365 Users and Groups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370840">
                <a:tc>
                  <a:txBody>
                    <a:bodyPr/>
                    <a:lstStyle/>
                    <a:p>
                      <a:r>
                        <a:rPr lang="en-GB" sz="1600" dirty="0">
                          <a:latin typeface="Segoe UI" panose="020B0502040204020203" pitchFamily="34" charset="0"/>
                          <a:cs typeface="Segoe UI" panose="020B0502040204020203" pitchFamily="34" charset="0"/>
                        </a:rPr>
                        <a:t>Visible</a:t>
                      </a:r>
                      <a:r>
                        <a:rPr lang="en-GB" sz="1600" baseline="0" dirty="0">
                          <a:latin typeface="Segoe UI" panose="020B0502040204020203" pitchFamily="34" charset="0"/>
                          <a:cs typeface="Segoe UI" panose="020B0502040204020203" pitchFamily="34" charset="0"/>
                        </a:rPr>
                        <a:t> in </a:t>
                      </a:r>
                      <a:r>
                        <a:rPr lang="en-GB" sz="1600" dirty="0">
                          <a:latin typeface="Segoe UI" panose="020B0502040204020203" pitchFamily="34" charset="0"/>
                          <a:cs typeface="Segoe UI" panose="020B0502040204020203" pitchFamily="34" charset="0"/>
                        </a:rPr>
                        <a:t>Exchange Online Groups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r>
                        <a:rPr lang="en-GB" sz="1600" dirty="0">
                          <a:latin typeface="Segoe UI" panose="020B0502040204020203" pitchFamily="34" charset="0"/>
                          <a:cs typeface="Segoe UI" panose="020B0502040204020203" pitchFamily="34" charset="0"/>
                        </a:rPr>
                        <a:t>Can set permissions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Segoe UI" panose="020B0502040204020203" pitchFamily="34" charset="0"/>
                          <a:cs typeface="Segoe UI" panose="020B0502040204020203" pitchFamily="34" charset="0"/>
                        </a:rPr>
                        <a:t>Has email</a:t>
                      </a:r>
                      <a:r>
                        <a:rPr lang="en-GB" sz="1600" baseline="0" dirty="0">
                          <a:latin typeface="Segoe UI" panose="020B0502040204020203" pitchFamily="34" charset="0"/>
                          <a:cs typeface="Segoe UI" panose="020B0502040204020203" pitchFamily="34" charset="0"/>
                        </a:rPr>
                        <a:t> address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Segoe UI" panose="020B0502040204020203" pitchFamily="34" charset="0"/>
                          <a:cs typeface="Segoe UI" panose="020B0502040204020203" pitchFamily="34" charset="0"/>
                        </a:rPr>
                        <a:t>Has dynamic membership</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Segoe UI" panose="020B0502040204020203" pitchFamily="34" charset="0"/>
                          <a:cs typeface="Segoe UI" panose="020B0502040204020203" pitchFamily="34" charset="0"/>
                        </a:rPr>
                        <a:t>Supports self-</a:t>
                      </a:r>
                      <a:r>
                        <a:rPr lang="en-GB" sz="1600" dirty="0" err="1">
                          <a:latin typeface="Segoe UI" panose="020B0502040204020203" pitchFamily="34" charset="0"/>
                          <a:cs typeface="Segoe UI" panose="020B0502040204020203" pitchFamily="34" charset="0"/>
                        </a:rPr>
                        <a:t>enroll</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tc>
                <a:tc>
                  <a:txBody>
                    <a:bodyPr/>
                    <a:lstStyle/>
                    <a:p>
                      <a:r>
                        <a:rPr lang="en-GB"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047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71c924b-7773-438b-a12e-ffb728c24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Resource mailboxes can be for rooms or equipment</a:t>
            </a:r>
            <a:br>
              <a:rPr lang="en-GB" sz="2400" dirty="0"/>
            </a:br>
            <a:endParaRPr lang="en-GB" sz="2400" dirty="0"/>
          </a:p>
          <a:p>
            <a:r>
              <a:rPr lang="en-GB" sz="2400" dirty="0"/>
              <a:t>Their main purpose is to accept or reject booking requests</a:t>
            </a:r>
            <a:br>
              <a:rPr lang="en-GB" sz="2400" dirty="0"/>
            </a:br>
            <a:endParaRPr lang="en-GB" sz="2400" dirty="0"/>
          </a:p>
          <a:p>
            <a:r>
              <a:rPr lang="en-GB" sz="2400" dirty="0"/>
              <a:t>Booking requests can be automatically or manually accepted</a:t>
            </a:r>
            <a:br>
              <a:rPr lang="en-GB" sz="2400" dirty="0"/>
            </a:br>
            <a:endParaRPr lang="en-GB" sz="2400" dirty="0"/>
          </a:p>
          <a:p>
            <a:r>
              <a:rPr lang="en-GB" sz="2400" dirty="0"/>
              <a:t>Users can sign in to the resource mailbox through delegated access rights</a:t>
            </a:r>
            <a:br>
              <a:rPr lang="en-GB" sz="2400" dirty="0"/>
            </a:br>
            <a:endParaRPr lang="en-GB" sz="2400" dirty="0"/>
          </a:p>
          <a:p>
            <a:r>
              <a:rPr lang="en-GB" sz="2400" dirty="0"/>
              <a:t>Ensure that you label resources logically and consistently</a:t>
            </a:r>
            <a:endParaRPr lang="en-US" sz="2400" dirty="0"/>
          </a:p>
        </p:txBody>
      </p:sp>
    </p:spTree>
    <p:extLst>
      <p:ext uri="{BB962C8B-B14F-4D97-AF65-F5344CB8AC3E}">
        <p14:creationId xmlns:p14="http://schemas.microsoft.com/office/powerpoint/2010/main" val="169536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a296e46-00f0-454d-8cb1-8d9e7027f6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shared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Shared mailboxes provide generic email addresses that multiple user accounts can access</a:t>
            </a:r>
            <a:br>
              <a:rPr lang="en-GB" sz="2400" dirty="0"/>
            </a:br>
            <a:endParaRPr lang="en-GB" sz="2400" dirty="0"/>
          </a:p>
          <a:p>
            <a:r>
              <a:rPr lang="en-GB" sz="2400" dirty="0"/>
              <a:t>Shared mailboxes can have three permission levels:</a:t>
            </a:r>
          </a:p>
          <a:p>
            <a:pPr lvl="1"/>
            <a:r>
              <a:rPr lang="en-GB" sz="2000" dirty="0"/>
              <a:t>Full Access can act as mailbox owner</a:t>
            </a:r>
          </a:p>
          <a:p>
            <a:pPr lvl="1"/>
            <a:r>
              <a:rPr lang="en-GB" sz="2000" dirty="0"/>
              <a:t>Send As can send mail as if from the mailbox</a:t>
            </a:r>
          </a:p>
          <a:p>
            <a:pPr lvl="1"/>
            <a:r>
              <a:rPr lang="en-GB" sz="2000" dirty="0"/>
              <a:t>Send on Behalf Of can send mail on behalf of the mailbox</a:t>
            </a:r>
            <a:br>
              <a:rPr lang="en-GB" sz="2000" dirty="0"/>
            </a:br>
            <a:endParaRPr lang="en-GB" sz="2000" dirty="0"/>
          </a:p>
          <a:p>
            <a:r>
              <a:rPr lang="en-GB" sz="2400" dirty="0"/>
              <a:t>Only mailbox users and mail users can access shared mailboxes; contacts can’t</a:t>
            </a:r>
            <a:br>
              <a:rPr lang="en-GB" sz="2400" dirty="0"/>
            </a:br>
            <a:endParaRPr lang="en-GB" sz="2400" dirty="0"/>
          </a:p>
          <a:p>
            <a:pPr lvl="1"/>
            <a:endParaRPr lang="en-GB" dirty="0"/>
          </a:p>
        </p:txBody>
      </p:sp>
    </p:spTree>
    <p:extLst>
      <p:ext uri="{BB962C8B-B14F-4D97-AF65-F5344CB8AC3E}">
        <p14:creationId xmlns:p14="http://schemas.microsoft.com/office/powerpoint/2010/main" val="204186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9c3c5fb-877c-41d7-94e9-382dbc72c4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contacts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Mail contacts in Office 365 are the equivalent of contacts in AD DS</a:t>
            </a:r>
            <a:br>
              <a:rPr lang="en-GB" sz="2400" dirty="0"/>
            </a:br>
            <a:endParaRPr lang="en-GB" sz="2400" dirty="0"/>
          </a:p>
          <a:p>
            <a:r>
              <a:rPr lang="en-GB" sz="2400" dirty="0"/>
              <a:t>Mail contacts enable you to add external contact details to the GAL</a:t>
            </a:r>
            <a:br>
              <a:rPr lang="en-GB" sz="2400" dirty="0"/>
            </a:br>
            <a:endParaRPr lang="en-GB" sz="2400" dirty="0"/>
          </a:p>
          <a:p>
            <a:r>
              <a:rPr lang="en-GB" sz="2400" dirty="0"/>
              <a:t>Mail contacts can be created through Exchange admin center or by using Windows PowerShell</a:t>
            </a:r>
            <a:br>
              <a:rPr lang="en-GB" sz="2400" dirty="0"/>
            </a:br>
            <a:endParaRPr lang="en-GB" sz="2400" dirty="0"/>
          </a:p>
          <a:p>
            <a:r>
              <a:rPr lang="en-GB" sz="2400" dirty="0"/>
              <a:t>Mail contacts require an alias and an external email address</a:t>
            </a:r>
            <a:br>
              <a:rPr lang="en-GB" sz="2400" dirty="0"/>
            </a:br>
            <a:endParaRPr lang="en-GB" sz="2400" dirty="0"/>
          </a:p>
          <a:p>
            <a:r>
              <a:rPr lang="en-GB" sz="2400" dirty="0"/>
              <a:t>Further fields are available after you create the contact</a:t>
            </a:r>
            <a:endParaRPr lang="en-US" sz="2400" dirty="0"/>
          </a:p>
        </p:txBody>
      </p:sp>
    </p:spTree>
    <p:extLst>
      <p:ext uri="{BB962C8B-B14F-4D97-AF65-F5344CB8AC3E}">
        <p14:creationId xmlns:p14="http://schemas.microsoft.com/office/powerpoint/2010/main" val="181506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c21a6eb-5a55-438a-a24b-e44bab9db2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Bulk importing contacts</a:t>
            </a:r>
          </a:p>
        </p:txBody>
      </p:sp>
      <p:sp>
        <p:nvSpPr>
          <p:cNvPr id="4" name="Content Placeholder 2"/>
          <p:cNvSpPr>
            <a:spLocks noGrp="1"/>
          </p:cNvSpPr>
          <p:nvPr/>
        </p:nvSpPr>
        <p:spPr bwMode="auto">
          <a:xfrm>
            <a:off x="458788" y="1021215"/>
            <a:ext cx="8119156" cy="5651048"/>
          </a:xfrm>
          <a:prstGeom prst="rect">
            <a:avLst/>
          </a:prstGeom>
          <a:noFill/>
          <a:ln w="9525">
            <a:noFill/>
            <a:miter lim="800000"/>
            <a:headEnd/>
            <a:tailEnd/>
          </a:ln>
        </p:spPr>
        <p:txBody>
          <a:bodyPr vert="horz" wrap="square" lIns="0" tIns="0" rIns="0" bIns="0" numCol="1" anchor="t" anchorCtr="0" compatLnSpc="1">
            <a:prstTxWarp prst="textNoShape">
              <a:avLst/>
            </a:prstTxWarp>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Bulk import process</a:t>
            </a:r>
          </a:p>
          <a:p>
            <a:pPr lvl="1"/>
            <a:r>
              <a:rPr lang="en-US" sz="2000" dirty="0"/>
              <a:t>Create a CSV file containing the necessary information</a:t>
            </a:r>
          </a:p>
          <a:p>
            <a:pPr lvl="1"/>
            <a:r>
              <a:rPr lang="en-US" sz="2000" dirty="0"/>
              <a:t>Use Windows PowerShell to create the contacts</a:t>
            </a:r>
          </a:p>
          <a:p>
            <a:pPr lvl="1"/>
            <a:r>
              <a:rPr lang="en-US" sz="2000" dirty="0"/>
              <a:t>Customize the newly created contacts by using Windows PowerShell</a:t>
            </a:r>
            <a:br>
              <a:rPr lang="en-US" sz="2000" dirty="0"/>
            </a:br>
            <a:endParaRPr lang="en-US" sz="2000" dirty="0"/>
          </a:p>
          <a:p>
            <a:r>
              <a:rPr lang="en-GB" sz="2400" dirty="0"/>
              <a:t>Import file must provide:</a:t>
            </a:r>
          </a:p>
          <a:p>
            <a:pPr lvl="1"/>
            <a:r>
              <a:rPr lang="en-US" sz="2000" dirty="0"/>
              <a:t>FirstName</a:t>
            </a:r>
          </a:p>
          <a:p>
            <a:pPr lvl="1"/>
            <a:r>
              <a:rPr lang="en-US" sz="2000" dirty="0"/>
              <a:t>LastName</a:t>
            </a:r>
          </a:p>
          <a:p>
            <a:pPr lvl="1"/>
            <a:r>
              <a:rPr lang="en-US" sz="2000" dirty="0"/>
              <a:t>Name</a:t>
            </a:r>
          </a:p>
          <a:p>
            <a:pPr lvl="1"/>
            <a:r>
              <a:rPr lang="en-US" sz="2000" dirty="0"/>
              <a:t>ExternalEmailAddress</a:t>
            </a:r>
            <a:br>
              <a:rPr lang="en-US" sz="2000" dirty="0"/>
            </a:br>
            <a:endParaRPr lang="en-US" sz="2000" dirty="0"/>
          </a:p>
          <a:p>
            <a:r>
              <a:rPr lang="en-GB" sz="2400" dirty="0"/>
              <a:t>Use the </a:t>
            </a:r>
            <a:r>
              <a:rPr lang="en-GB" sz="2400" b="1" dirty="0"/>
              <a:t>Import-CSV </a:t>
            </a:r>
            <a:r>
              <a:rPr lang="en-GB" sz="2400" dirty="0"/>
              <a:t>command to create contacts with mandatory fields</a:t>
            </a:r>
            <a:br>
              <a:rPr lang="en-GB" sz="2400" dirty="0"/>
            </a:br>
            <a:endParaRPr lang="en-GB" sz="2400" dirty="0"/>
          </a:p>
          <a:p>
            <a:r>
              <a:rPr lang="en-GB" sz="2400" dirty="0"/>
              <a:t>Rerun the </a:t>
            </a:r>
            <a:r>
              <a:rPr lang="en-GB" sz="2400" b="1" dirty="0"/>
              <a:t>Import-CSV </a:t>
            </a:r>
            <a:r>
              <a:rPr lang="en-GB" sz="2400" dirty="0"/>
              <a:t>command to populate additional variables</a:t>
            </a:r>
          </a:p>
          <a:p>
            <a:pPr lvl="1"/>
            <a:endParaRPr lang="en-US" dirty="0"/>
          </a:p>
          <a:p>
            <a:endParaRPr lang="en-US" dirty="0"/>
          </a:p>
        </p:txBody>
      </p:sp>
    </p:spTree>
    <p:extLst>
      <p:ext uri="{BB962C8B-B14F-4D97-AF65-F5344CB8AC3E}">
        <p14:creationId xmlns:p14="http://schemas.microsoft.com/office/powerpoint/2010/main" val="270814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Overview</a:t>
            </a:r>
          </a:p>
        </p:txBody>
      </p:sp>
      <p:sp>
        <p:nvSpPr>
          <p:cNvPr id="3" name="Text Placeholder 2"/>
          <p:cNvSpPr>
            <a:spLocks noGrp="1"/>
          </p:cNvSpPr>
          <p:nvPr>
            <p:ph type="body" idx="1"/>
          </p:nvPr>
        </p:nvSpPr>
        <p:spPr/>
        <p:txBody>
          <a:bodyPr/>
          <a:lstStyle/>
          <a:p>
            <a:r>
              <a:rPr lang="en-CA" dirty="0"/>
              <a:t>Overview of Exchange Online
Managing Exchange Online recipients
Planning and configuring Exchange Online permissions</a:t>
            </a:r>
          </a:p>
        </p:txBody>
      </p:sp>
    </p:spTree>
    <p:extLst>
      <p:ext uri="{BB962C8B-B14F-4D97-AF65-F5344CB8AC3E}">
        <p14:creationId xmlns:p14="http://schemas.microsoft.com/office/powerpoint/2010/main" val="416844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1e2f842-5a9a-4579-a4df-aab38f38be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mail users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Mail users can sign in to Office 365</a:t>
            </a:r>
            <a:br>
              <a:rPr lang="en-GB" dirty="0"/>
            </a:br>
            <a:endParaRPr lang="en-GB" dirty="0"/>
          </a:p>
          <a:p>
            <a:r>
              <a:rPr lang="en-GB" dirty="0"/>
              <a:t>Mail users have an external address rather than a mailbox</a:t>
            </a:r>
            <a:br>
              <a:rPr lang="en-GB" dirty="0"/>
            </a:br>
            <a:endParaRPr lang="en-GB" dirty="0"/>
          </a:p>
          <a:p>
            <a:r>
              <a:rPr lang="en-GB" dirty="0"/>
              <a:t>Create in Exchange admin center or with Windows PowerShell</a:t>
            </a:r>
            <a:br>
              <a:rPr lang="en-GB" dirty="0"/>
            </a:br>
            <a:endParaRPr lang="en-GB" dirty="0"/>
          </a:p>
          <a:p>
            <a:r>
              <a:rPr lang="en-GB" dirty="0"/>
              <a:t>Unlike contacts, mail users can be added to shared mailboxes</a:t>
            </a:r>
            <a:endParaRPr lang="en-US" dirty="0"/>
          </a:p>
        </p:txBody>
      </p:sp>
    </p:spTree>
    <p:extLst>
      <p:ext uri="{BB962C8B-B14F-4D97-AF65-F5344CB8AC3E}">
        <p14:creationId xmlns:p14="http://schemas.microsoft.com/office/powerpoint/2010/main" val="294504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579770a-dd5d-48a7-bc9e-0e0057caa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3: Planning and configuring Exchange Online permissions</a:t>
            </a:r>
          </a:p>
        </p:txBody>
      </p:sp>
      <p:sp>
        <p:nvSpPr>
          <p:cNvPr id="3" name="Text Placeholder 2"/>
          <p:cNvSpPr>
            <a:spLocks noGrp="1"/>
          </p:cNvSpPr>
          <p:nvPr>
            <p:ph type="body" idx="1"/>
          </p:nvPr>
        </p:nvSpPr>
        <p:spPr/>
        <p:txBody>
          <a:bodyPr/>
          <a:lstStyle/>
          <a:p>
            <a:r>
              <a:rPr lang="en-CA" dirty="0"/>
              <a:t>Plan for Exchange Online admin roles
Manage delegated permissions with admin roles
Overview of user roles</a:t>
            </a:r>
          </a:p>
        </p:txBody>
      </p:sp>
    </p:spTree>
    <p:extLst>
      <p:ext uri="{BB962C8B-B14F-4D97-AF65-F5344CB8AC3E}">
        <p14:creationId xmlns:p14="http://schemas.microsoft.com/office/powerpoint/2010/main" val="168546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2e11183-de73-46ad-983f-d1cb4c84d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 for Exchange Online admin roles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ensure that your Exchange Online administration is working:</a:t>
            </a:r>
          </a:p>
          <a:p>
            <a:r>
              <a:rPr lang="en-GB" dirty="0"/>
              <a:t>Decide what you want Exchange Online to achieve</a:t>
            </a:r>
          </a:p>
          <a:p>
            <a:r>
              <a:rPr lang="en-GB" dirty="0"/>
              <a:t>Create a change management framework</a:t>
            </a:r>
          </a:p>
          <a:p>
            <a:r>
              <a:rPr lang="en-GB" dirty="0"/>
              <a:t>Set up a change log system to record changes</a:t>
            </a:r>
          </a:p>
          <a:p>
            <a:r>
              <a:rPr lang="en-GB" dirty="0"/>
              <a:t>Identify administrative roles and tasks</a:t>
            </a:r>
          </a:p>
          <a:p>
            <a:r>
              <a:rPr lang="en-GB" dirty="0"/>
              <a:t>Map roles and tasks to existing role groups</a:t>
            </a:r>
          </a:p>
          <a:p>
            <a:r>
              <a:rPr lang="en-GB" dirty="0"/>
              <a:t>Define additional administrative role groups as required</a:t>
            </a:r>
          </a:p>
          <a:p>
            <a:r>
              <a:rPr lang="en-GB" dirty="0"/>
              <a:t>Identify training requirements </a:t>
            </a:r>
          </a:p>
          <a:p>
            <a:r>
              <a:rPr lang="en-GB" dirty="0"/>
              <a:t>Assign users to administrative role groups</a:t>
            </a:r>
          </a:p>
          <a:p>
            <a:r>
              <a:rPr lang="en-GB" dirty="0"/>
              <a:t>Monitor the environment</a:t>
            </a:r>
          </a:p>
          <a:p>
            <a:endParaRPr lang="en-US" dirty="0"/>
          </a:p>
        </p:txBody>
      </p:sp>
    </p:spTree>
    <p:extLst>
      <p:ext uri="{BB962C8B-B14F-4D97-AF65-F5344CB8AC3E}">
        <p14:creationId xmlns:p14="http://schemas.microsoft.com/office/powerpoint/2010/main" val="137946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45d8713-6bf1-4e3d-bbc1-2275798b67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Manage delegated permissions with admin roles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provides the following admin role groups:</a:t>
            </a:r>
          </a:p>
          <a:p>
            <a:r>
              <a:rPr lang="en-US" dirty="0"/>
              <a:t>Compliance Management</a:t>
            </a:r>
          </a:p>
          <a:p>
            <a:r>
              <a:rPr lang="en-US" dirty="0"/>
              <a:t>Discovery Management</a:t>
            </a:r>
          </a:p>
          <a:p>
            <a:r>
              <a:rPr lang="en-US" dirty="0"/>
              <a:t>Help Desk</a:t>
            </a:r>
          </a:p>
          <a:p>
            <a:r>
              <a:rPr lang="en-US" dirty="0"/>
              <a:t>Help Desk Administrators </a:t>
            </a:r>
          </a:p>
          <a:p>
            <a:r>
              <a:rPr lang="en-US" dirty="0"/>
              <a:t>Hygiene Management</a:t>
            </a:r>
          </a:p>
          <a:p>
            <a:r>
              <a:rPr lang="en-US" dirty="0"/>
              <a:t>Organization Management</a:t>
            </a:r>
          </a:p>
          <a:p>
            <a:r>
              <a:rPr lang="en-US" dirty="0"/>
              <a:t>Recipient Management</a:t>
            </a:r>
          </a:p>
          <a:p>
            <a:r>
              <a:rPr lang="en-US" dirty="0"/>
              <a:t>Records Management</a:t>
            </a:r>
          </a:p>
          <a:p>
            <a:r>
              <a:rPr lang="en-US" dirty="0"/>
              <a:t>Tenant Admins</a:t>
            </a:r>
          </a:p>
          <a:p>
            <a:r>
              <a:rPr lang="en-US" dirty="0"/>
              <a:t>UM Management</a:t>
            </a:r>
          </a:p>
          <a:p>
            <a:r>
              <a:rPr lang="en-US" dirty="0"/>
              <a:t>View-Only Organization Management</a:t>
            </a:r>
          </a:p>
          <a:p>
            <a:endParaRPr lang="en-US" dirty="0"/>
          </a:p>
        </p:txBody>
      </p:sp>
    </p:spTree>
    <p:extLst>
      <p:ext uri="{BB962C8B-B14F-4D97-AF65-F5344CB8AC3E}">
        <p14:creationId xmlns:p14="http://schemas.microsoft.com/office/powerpoint/2010/main" val="264246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63afc30-784e-4e75-a001-c1543a7a73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user roles</a:t>
            </a:r>
          </a:p>
        </p:txBody>
      </p:sp>
      <p:pic>
        <p:nvPicPr>
          <p:cNvPr id="4" name="Picture 3" descr="Screenshot of the Default Role Assignment Policy dialog box. Three fields appear: Name, Description, and Contact information. The name is currently Default Role Assignment Policy, and the MyContactInformation option is enabled. &#10;&#10;"/>
          <p:cNvPicPr>
            <a:picLocks noChangeAspect="1"/>
          </p:cNvPicPr>
          <p:nvPr/>
        </p:nvPicPr>
        <p:blipFill>
          <a:blip r:embed="rId3"/>
          <a:stretch>
            <a:fillRect/>
          </a:stretch>
        </p:blipFill>
        <p:spPr>
          <a:xfrm>
            <a:off x="2128837" y="900111"/>
            <a:ext cx="5070559" cy="5838825"/>
          </a:xfrm>
          <a:prstGeom prst="rect">
            <a:avLst/>
          </a:prstGeom>
        </p:spPr>
      </p:pic>
    </p:spTree>
    <p:extLst>
      <p:ext uri="{BB962C8B-B14F-4D97-AF65-F5344CB8AC3E}">
        <p14:creationId xmlns:p14="http://schemas.microsoft.com/office/powerpoint/2010/main" val="46801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Managing Exchange Online recipients and permissions</a:t>
            </a:r>
          </a:p>
        </p:txBody>
      </p:sp>
      <p:sp>
        <p:nvSpPr>
          <p:cNvPr id="3" name="Text Placeholder 2"/>
          <p:cNvSpPr>
            <a:spLocks noGrp="1"/>
          </p:cNvSpPr>
          <p:nvPr>
            <p:ph type="body" idx="1"/>
          </p:nvPr>
        </p:nvSpPr>
        <p:spPr/>
        <p:txBody>
          <a:bodyPr/>
          <a:lstStyle/>
          <a:p>
            <a:r>
              <a:rPr lang="en-CA" dirty="0"/>
              <a:t>Exercise 1: Configuring Exchange Online recipients
Exercise 2: Configuring delegated administration</a:t>
            </a:r>
          </a:p>
        </p:txBody>
      </p:sp>
      <p:sp>
        <p:nvSpPr>
          <p:cNvPr id="4" name="TextBox 3"/>
          <p:cNvSpPr txBox="1"/>
          <p:nvPr/>
        </p:nvSpPr>
        <p:spPr>
          <a:xfrm>
            <a:off x="450996" y="2780928"/>
            <a:ext cx="5992859" cy="3477875"/>
          </a:xfrm>
          <a:prstGeom prst="rect">
            <a:avLst/>
          </a:prstGeom>
          <a:noFill/>
        </p:spPr>
        <p:txBody>
          <a:bodyPr vert="horz" wrap="none" rtlCol="0">
            <a:spAutoFit/>
          </a:bodyPr>
          <a:lstStyle/>
          <a:p>
            <a:r>
              <a:rPr lang="en-CA" sz="2800" dirty="0">
                <a:latin typeface="Segoe UI"/>
              </a:rPr>
              <a:t>Logon Information</a:t>
            </a:r>
          </a:p>
          <a:p>
            <a:r>
              <a:rPr lang="en-CA" sz="2200" dirty="0">
                <a:latin typeface="Segoe UI"/>
              </a:rPr>
              <a:t>Virtual machines: 	</a:t>
            </a:r>
            <a:r>
              <a:rPr lang="en-CA" sz="2200" b="1" dirty="0">
                <a:latin typeface="Segoe UI"/>
              </a:rPr>
              <a:t>20347A-LON-DC1</a:t>
            </a:r>
          </a:p>
          <a:p>
            <a:r>
              <a:rPr lang="en-CA" sz="2200" b="1" dirty="0">
                <a:latin typeface="Segoe UI"/>
              </a:rPr>
              <a:t>			20347A-LON-DS1</a:t>
            </a:r>
          </a:p>
          <a:p>
            <a:r>
              <a:rPr lang="en-CA" sz="2200" b="1" dirty="0">
                <a:latin typeface="Segoe UI"/>
              </a:rPr>
              <a:t>			20347A-LON-CL1</a:t>
            </a:r>
            <a:endParaRPr lang="en-CA" sz="2200" dirty="0">
              <a:latin typeface="Segoe UI"/>
            </a:endParaRPr>
          </a:p>
          <a:p>
            <a:r>
              <a:rPr lang="en-CA" sz="2200" dirty="0">
                <a:latin typeface="Segoe UI"/>
              </a:rPr>
              <a:t>User names: 		</a:t>
            </a:r>
            <a:r>
              <a:rPr lang="en-CA" sz="2200" b="1" dirty="0" err="1">
                <a:latin typeface="Segoe UI"/>
              </a:rPr>
              <a:t>Adatum</a:t>
            </a:r>
            <a:r>
              <a:rPr lang="en-CA" sz="2200" b="1" dirty="0">
                <a:latin typeface="Segoe UI"/>
              </a:rPr>
              <a:t>\Administrator</a:t>
            </a:r>
          </a:p>
          <a:p>
            <a:r>
              <a:rPr lang="en-CA" sz="2200" b="1" dirty="0">
                <a:latin typeface="Segoe UI"/>
              </a:rPr>
              <a:t>			</a:t>
            </a:r>
            <a:r>
              <a:rPr lang="en-CA" sz="2200" b="1" dirty="0" err="1">
                <a:latin typeface="Segoe UI"/>
              </a:rPr>
              <a:t>Adatum</a:t>
            </a:r>
            <a:r>
              <a:rPr lang="en-CA" sz="2200" b="1" dirty="0">
                <a:latin typeface="Segoe UI"/>
              </a:rPr>
              <a:t>\Holly</a:t>
            </a:r>
            <a:endParaRPr lang="en-CA" sz="2200" dirty="0">
              <a:latin typeface="Segoe UI"/>
            </a:endParaRPr>
          </a:p>
          <a:p>
            <a:r>
              <a:rPr lang="en-CA" sz="2200" dirty="0">
                <a:latin typeface="Segoe UI"/>
              </a:rPr>
              <a:t>Password: 		</a:t>
            </a:r>
            <a:r>
              <a:rPr lang="en-CA" sz="2200" b="1" dirty="0">
                <a:latin typeface="Segoe UI"/>
              </a:rPr>
              <a:t>Pa$$w0rd</a:t>
            </a:r>
            <a:endParaRPr lang="en-CA" sz="2200" dirty="0">
              <a:latin typeface="Segoe UI"/>
            </a:endParaRPr>
          </a:p>
          <a:p>
            <a:endParaRPr lang="en-CA" sz="3200" dirty="0">
              <a:solidFill>
                <a:srgbClr val="000000"/>
              </a:solidFill>
              <a:latin typeface="Segoe UI"/>
            </a:endParaRPr>
          </a:p>
          <a:p>
            <a:endParaRPr lang="en-CA"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CA" sz="2800" dirty="0">
                <a:latin typeface="Segoe UI"/>
              </a:rPr>
              <a:t>Estimated Time: 60 minutes</a:t>
            </a:r>
          </a:p>
        </p:txBody>
      </p:sp>
    </p:spTree>
    <p:extLst>
      <p:ext uri="{BB962C8B-B14F-4D97-AF65-F5344CB8AC3E}">
        <p14:creationId xmlns:p14="http://schemas.microsoft.com/office/powerpoint/2010/main" val="4121250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CA" sz="2800" dirty="0">
                <a:effectLst/>
                <a:latin typeface="Segoe UI"/>
                <a:ea typeface="Calibri"/>
                <a:cs typeface="Times New Roman"/>
              </a:rPr>
              <a:t>A. Datum Corporation is ready to move a second group of pilot users to Office 365. Before completing the move, you must ensure that you can manage Exchange recipients in Exchange Online. You also must ensure that you can delegate permissions in Exchange Online.</a:t>
            </a:r>
          </a:p>
        </p:txBody>
      </p:sp>
    </p:spTree>
    <p:extLst>
      <p:ext uri="{BB962C8B-B14F-4D97-AF65-F5344CB8AC3E}">
        <p14:creationId xmlns:p14="http://schemas.microsoft.com/office/powerpoint/2010/main" val="3552347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Review</a:t>
            </a:r>
          </a:p>
        </p:txBody>
      </p:sp>
      <p:sp>
        <p:nvSpPr>
          <p:cNvPr id="3" name="Text Placeholder 2"/>
          <p:cNvSpPr>
            <a:spLocks noGrp="1"/>
          </p:cNvSpPr>
          <p:nvPr>
            <p:ph type="body" idx="1"/>
          </p:nvPr>
        </p:nvSpPr>
        <p:spPr>
          <a:xfrm>
            <a:off x="458788" y="1021215"/>
            <a:ext cx="8361684" cy="5147356"/>
          </a:xfrm>
        </p:spPr>
        <p:txBody>
          <a:bodyPr/>
          <a:lstStyle/>
          <a:p>
            <a:r>
              <a:rPr lang="en-CA" dirty="0"/>
              <a:t>What Windows PowerShell cmdlet can you use to add a mail-enabled security group to your Exchange Online subscription?
In the lab, you ran the </a:t>
            </a:r>
            <a:r>
              <a:rPr lang="en-CA" b="1" dirty="0"/>
              <a:t>Set-CalendarProcessing "Conference Room" -AutomateProcessing AutoAccept</a:t>
            </a:r>
            <a:r>
              <a:rPr lang="en-CA" dirty="0"/>
              <a:t> cmdlet. What do the </a:t>
            </a:r>
            <a:br>
              <a:rPr lang="en-CA" dirty="0"/>
            </a:br>
            <a:r>
              <a:rPr lang="en-CA" b="1" dirty="0"/>
              <a:t>-AutomateProcessing AutoAccept </a:t>
            </a:r>
            <a:r>
              <a:rPr lang="en-CA" dirty="0"/>
              <a:t>switches do?</a:t>
            </a:r>
          </a:p>
        </p:txBody>
      </p:sp>
    </p:spTree>
    <p:extLst>
      <p:ext uri="{BB962C8B-B14F-4D97-AF65-F5344CB8AC3E}">
        <p14:creationId xmlns:p14="http://schemas.microsoft.com/office/powerpoint/2010/main" val="3729839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Review and Takeaways</a:t>
            </a:r>
          </a:p>
        </p:txBody>
      </p:sp>
      <p:sp>
        <p:nvSpPr>
          <p:cNvPr id="3" name="Text Placeholder 2"/>
          <p:cNvSpPr>
            <a:spLocks noGrp="1"/>
          </p:cNvSpPr>
          <p:nvPr>
            <p:ph type="body" idx="1"/>
          </p:nvPr>
        </p:nvSpPr>
        <p:spPr/>
        <p:txBody>
          <a:bodyPr/>
          <a:lstStyle/>
          <a:p>
            <a:r>
              <a:rPr lang="en-CA" dirty="0"/>
              <a:t>Review Questions</a:t>
            </a:r>
          </a:p>
        </p:txBody>
      </p:sp>
    </p:spTree>
    <p:extLst>
      <p:ext uri="{BB962C8B-B14F-4D97-AF65-F5344CB8AC3E}">
        <p14:creationId xmlns:p14="http://schemas.microsoft.com/office/powerpoint/2010/main" val="2056630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414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Overview of Exchange Online</a:t>
            </a:r>
          </a:p>
        </p:txBody>
      </p:sp>
      <p:sp>
        <p:nvSpPr>
          <p:cNvPr id="3" name="Text Placeholder 2"/>
          <p:cNvSpPr>
            <a:spLocks noGrp="1"/>
          </p:cNvSpPr>
          <p:nvPr>
            <p:ph type="body" idx="1"/>
          </p:nvPr>
        </p:nvSpPr>
        <p:spPr/>
        <p:txBody>
          <a:bodyPr/>
          <a:lstStyle/>
          <a:p>
            <a:r>
              <a:rPr lang="en-CA" dirty="0"/>
              <a:t>Exchange Online features
Exchange Online subscription options
Planning an Exchange Online implementation
Connect to Exchange Online from Windows PowerShell</a:t>
            </a:r>
          </a:p>
        </p:txBody>
      </p:sp>
    </p:spTree>
    <p:extLst>
      <p:ext uri="{BB962C8B-B14F-4D97-AF65-F5344CB8AC3E}">
        <p14:creationId xmlns:p14="http://schemas.microsoft.com/office/powerpoint/2010/main" val="165070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Online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Planning and deployment</a:t>
            </a:r>
          </a:p>
          <a:p>
            <a:r>
              <a:rPr lang="en-GB" dirty="0"/>
              <a:t>Permissions </a:t>
            </a:r>
          </a:p>
          <a:p>
            <a:r>
              <a:rPr lang="en-GB" dirty="0"/>
              <a:t>Message policy and compliance </a:t>
            </a:r>
          </a:p>
          <a:p>
            <a:r>
              <a:rPr lang="en-GB" dirty="0"/>
              <a:t>Security features</a:t>
            </a:r>
          </a:p>
          <a:p>
            <a:r>
              <a:rPr lang="en-GB" dirty="0"/>
              <a:t>Mail flow tools</a:t>
            </a:r>
          </a:p>
          <a:p>
            <a:r>
              <a:rPr lang="en-GB" dirty="0"/>
              <a:t>Recipients </a:t>
            </a:r>
          </a:p>
          <a:p>
            <a:r>
              <a:rPr lang="en-GB" dirty="0"/>
              <a:t>Reporting and troubleshooting tools </a:t>
            </a:r>
          </a:p>
          <a:p>
            <a:r>
              <a:rPr lang="en-GB" dirty="0"/>
              <a:t>Sharing and collaboration </a:t>
            </a:r>
          </a:p>
          <a:p>
            <a:r>
              <a:rPr lang="en-GB" dirty="0"/>
              <a:t>Clients and mobile devices </a:t>
            </a:r>
          </a:p>
          <a:p>
            <a:r>
              <a:rPr lang="en-GB" dirty="0"/>
              <a:t>Voice messaging</a:t>
            </a:r>
          </a:p>
          <a:p>
            <a:r>
              <a:rPr lang="en-GB" dirty="0"/>
              <a:t>High availability</a:t>
            </a:r>
          </a:p>
          <a:p>
            <a:r>
              <a:rPr lang="en-GB" dirty="0"/>
              <a:t>Interoperability, connectivity, and compatibility </a:t>
            </a:r>
          </a:p>
          <a:p>
            <a:endParaRPr lang="en-US" dirty="0"/>
          </a:p>
        </p:txBody>
      </p:sp>
    </p:spTree>
    <p:extLst>
      <p:ext uri="{BB962C8B-B14F-4D97-AF65-F5344CB8AC3E}">
        <p14:creationId xmlns:p14="http://schemas.microsoft.com/office/powerpoint/2010/main" val="276008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Online subscription options</a:t>
            </a:r>
          </a:p>
        </p:txBody>
      </p:sp>
      <p:sp>
        <p:nvSpPr>
          <p:cNvPr id="4" name="Content Placeholder 2"/>
          <p:cNvSpPr>
            <a:spLocks noGrp="1"/>
          </p:cNvSpPr>
          <p:nvPr/>
        </p:nvSpPr>
        <p:spPr bwMode="auto">
          <a:xfrm>
            <a:off x="159657" y="1059543"/>
            <a:ext cx="8868229" cy="51090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000" dirty="0"/>
              <a:t>Exchange Online is available as part of the following Office 365 subscriptions:</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505323037"/>
              </p:ext>
            </p:extLst>
          </p:nvPr>
        </p:nvGraphicFramePr>
        <p:xfrm>
          <a:off x="458788" y="1663331"/>
          <a:ext cx="8044387" cy="3845448"/>
        </p:xfrm>
        <a:graphic>
          <a:graphicData uri="http://schemas.openxmlformats.org/drawingml/2006/table">
            <a:tbl>
              <a:tblPr firstRow="1" bandRow="1">
                <a:tableStyleId>{5940675A-B579-460E-94D1-54222C63F5DA}</a:tableStyleId>
              </a:tblPr>
              <a:tblGrid>
                <a:gridCol w="108887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124545">
                  <a:extLst>
                    <a:ext uri="{9D8B030D-6E8A-4147-A177-3AD203B41FA5}">
                      <a16:colId xmlns:a16="http://schemas.microsoft.com/office/drawing/2014/main" val="20005"/>
                    </a:ext>
                  </a:extLst>
                </a:gridCol>
                <a:gridCol w="1222454">
                  <a:extLst>
                    <a:ext uri="{9D8B030D-6E8A-4147-A177-3AD203B41FA5}">
                      <a16:colId xmlns:a16="http://schemas.microsoft.com/office/drawing/2014/main" val="20006"/>
                    </a:ext>
                  </a:extLst>
                </a:gridCol>
              </a:tblGrid>
              <a:tr h="1837677">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Exchange Online feature</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Business Essentials</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Business Premium</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Education</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Enterprise E1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Government E1</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Enterprise E3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Government E3</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Enterprise E5</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Enterprise K1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 </a:t>
                      </a:r>
                      <a:endParaRPr lang="en-GB" sz="1400" b="1" dirty="0">
                        <a:effectLst/>
                        <a:latin typeface="Segoe" panose="020B0502040504020203" pitchFamily="34" charset="0"/>
                        <a:ea typeface="Times New Roman" panose="02020603050405020304" pitchFamily="18" charset="0"/>
                        <a:cs typeface="Mangal"/>
                      </a:endParaRPr>
                    </a:p>
                    <a:p>
                      <a:pPr>
                        <a:lnSpc>
                          <a:spcPct val="115000"/>
                        </a:lnSpc>
                        <a:spcAft>
                          <a:spcPts val="0"/>
                        </a:spcAft>
                      </a:pPr>
                      <a:r>
                        <a:rPr lang="en-US" sz="1400" b="1" dirty="0">
                          <a:effectLst/>
                          <a:latin typeface="Segoe" panose="020B0502040504020203" pitchFamily="34" charset="0"/>
                          <a:ea typeface="Times New Roman" panose="02020603050405020304" pitchFamily="18" charset="0"/>
                          <a:cs typeface="Mangal"/>
                        </a:rPr>
                        <a:t>Office 365 Government K1</a:t>
                      </a:r>
                      <a:endParaRPr lang="en-GB" sz="1400" b="1" dirty="0">
                        <a:effectLst/>
                        <a:latin typeface="Segoe" panose="020B0502040504020203" pitchFamily="34" charset="0"/>
                        <a:ea typeface="Times New Roman" panose="02020603050405020304" pitchFamily="18" charset="0"/>
                        <a:cs typeface="Mangal"/>
                      </a:endParaRPr>
                    </a:p>
                  </a:txBody>
                  <a:tcPr marL="81018" marR="81018"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77997">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Mailbox</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50 GB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50 GB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50 GB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Unlimited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Unlimited</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2 GB</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11910">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Advanced email</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Yes</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Yes</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Yes</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917864">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Voicemail integration</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Yes</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Yes</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400" dirty="0">
                          <a:effectLst/>
                          <a:latin typeface="Segoe" panose="020B0502040504020203" pitchFamily="34" charset="0"/>
                          <a:ea typeface="Times New Roman" panose="02020603050405020304" pitchFamily="18" charset="0"/>
                          <a:cs typeface="Mangal"/>
                        </a:rPr>
                        <a:t> </a:t>
                      </a:r>
                      <a:endParaRPr lang="en-GB" sz="1400" dirty="0">
                        <a:effectLst/>
                        <a:latin typeface="Segoe" panose="020B0502040504020203" pitchFamily="34" charset="0"/>
                        <a:ea typeface="Times New Roman" panose="02020603050405020304" pitchFamily="18" charset="0"/>
                        <a:cs typeface="Mangal"/>
                      </a:endParaRPr>
                    </a:p>
                  </a:txBody>
                  <a:tcPr marL="81018" marR="81018"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943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a32efcd-6035-4ff1-82ad-407aa474c6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Online subscription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Microsoft offers the following Exchange Online stand-alone plans: </a:t>
            </a:r>
          </a:p>
          <a:p>
            <a:r>
              <a:rPr lang="en-GB" dirty="0"/>
              <a:t>Exchange Online Plan 1</a:t>
            </a:r>
          </a:p>
          <a:p>
            <a:r>
              <a:rPr lang="en-GB" dirty="0"/>
              <a:t>Exchange Online Plan 2</a:t>
            </a:r>
          </a:p>
          <a:p>
            <a:r>
              <a:rPr lang="en-GB" dirty="0"/>
              <a:t>Exchange Online Protection</a:t>
            </a:r>
          </a:p>
          <a:p>
            <a:r>
              <a:rPr lang="en-GB" dirty="0"/>
              <a:t>Exchange Online Advanced Threat Protection</a:t>
            </a:r>
          </a:p>
          <a:p>
            <a:r>
              <a:rPr lang="en-GB" dirty="0"/>
              <a:t>Exchange Online Archiving</a:t>
            </a:r>
          </a:p>
          <a:p>
            <a:r>
              <a:rPr lang="en-GB" dirty="0"/>
              <a:t>Exchange Online Kiosk</a:t>
            </a:r>
          </a:p>
          <a:p>
            <a:endParaRPr lang="en-US" dirty="0"/>
          </a:p>
        </p:txBody>
      </p:sp>
    </p:spTree>
    <p:extLst>
      <p:ext uri="{BB962C8B-B14F-4D97-AF65-F5344CB8AC3E}">
        <p14:creationId xmlns:p14="http://schemas.microsoft.com/office/powerpoint/2010/main" val="327572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an Exchange Online implementation </a:t>
            </a:r>
          </a:p>
        </p:txBody>
      </p:sp>
      <p:sp>
        <p:nvSpPr>
          <p:cNvPr id="4" name="Content Placeholder 2"/>
          <p:cNvSpPr>
            <a:spLocks noGrp="1"/>
          </p:cNvSpPr>
          <p:nvPr/>
        </p:nvSpPr>
        <p:spPr bwMode="auto">
          <a:xfrm>
            <a:off x="1357313" y="2088016"/>
            <a:ext cx="4048806" cy="4568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Architecture</a:t>
            </a:r>
          </a:p>
          <a:p>
            <a:r>
              <a:rPr lang="en-GB" dirty="0"/>
              <a:t>Current email system </a:t>
            </a:r>
          </a:p>
          <a:p>
            <a:r>
              <a:rPr lang="en-GB" dirty="0"/>
              <a:t>Features </a:t>
            </a:r>
          </a:p>
          <a:p>
            <a:r>
              <a:rPr lang="en-GB" dirty="0"/>
              <a:t>User requirements</a:t>
            </a:r>
          </a:p>
          <a:p>
            <a:r>
              <a:rPr lang="en-GB" dirty="0"/>
              <a:t>Usability</a:t>
            </a:r>
          </a:p>
          <a:p>
            <a:r>
              <a:rPr lang="en-GB" dirty="0"/>
              <a:t>Reliability</a:t>
            </a:r>
          </a:p>
          <a:p>
            <a:r>
              <a:rPr lang="en-GB" dirty="0"/>
              <a:t>Security</a:t>
            </a:r>
          </a:p>
          <a:p>
            <a:r>
              <a:rPr lang="en-GB" dirty="0"/>
              <a:t>Manageability</a:t>
            </a:r>
          </a:p>
          <a:p>
            <a:r>
              <a:rPr lang="en-GB" dirty="0"/>
              <a:t>Regulatory</a:t>
            </a:r>
            <a:endParaRPr lang="en-US" dirty="0"/>
          </a:p>
        </p:txBody>
      </p:sp>
      <p:pic>
        <p:nvPicPr>
          <p:cNvPr id="5" name="Picture 4" descr="http://heliosit.co.uk/beta/wp-content/uploads/2012/10/ExchangeO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49" y="1021215"/>
            <a:ext cx="565785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5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1c3671ab-bab2-4bf5-9235-122dd8208f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an Exchange Online implementation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Mailbox sizes</a:t>
            </a:r>
          </a:p>
          <a:p>
            <a:r>
              <a:rPr lang="en-GB" dirty="0"/>
              <a:t>Bandwidth</a:t>
            </a:r>
          </a:p>
          <a:p>
            <a:r>
              <a:rPr lang="en-GB" dirty="0"/>
              <a:t>Directory health</a:t>
            </a:r>
          </a:p>
          <a:p>
            <a:r>
              <a:rPr lang="en-GB" dirty="0"/>
              <a:t>Mail delivery</a:t>
            </a:r>
          </a:p>
          <a:p>
            <a:r>
              <a:rPr lang="en-GB" dirty="0"/>
              <a:t>DNS settings</a:t>
            </a:r>
          </a:p>
          <a:p>
            <a:r>
              <a:rPr lang="en-GB" dirty="0"/>
              <a:t>Communications</a:t>
            </a:r>
          </a:p>
          <a:p>
            <a:r>
              <a:rPr lang="en-GB" dirty="0"/>
              <a:t>Training</a:t>
            </a:r>
          </a:p>
          <a:p>
            <a:r>
              <a:rPr lang="en-GB" dirty="0"/>
              <a:t>File types</a:t>
            </a:r>
          </a:p>
          <a:p>
            <a:endParaRPr lang="en-US" dirty="0"/>
          </a:p>
        </p:txBody>
      </p:sp>
    </p:spTree>
    <p:extLst>
      <p:ext uri="{BB962C8B-B14F-4D97-AF65-F5344CB8AC3E}">
        <p14:creationId xmlns:p14="http://schemas.microsoft.com/office/powerpoint/2010/main" val="355262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afd6b34-0f95-455d-b463-61b6202783d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a:t>Connect to Exchange Online from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Before you can use Windows PowerShell to manage Exchange Online, you must connect to it:</a:t>
            </a:r>
          </a:p>
          <a:p>
            <a:pPr marL="514350" indent="-514350">
              <a:buFont typeface="+mj-lt"/>
              <a:buAutoNum type="arabicPeriod"/>
            </a:pPr>
            <a:r>
              <a:rPr lang="en-GB" dirty="0"/>
              <a:t>Install the Azure AD module:</a:t>
            </a:r>
          </a:p>
          <a:p>
            <a:pPr marL="798513" lvl="1" indent="-284163">
              <a:buFont typeface="+mj-lt"/>
              <a:buAutoNum type="alphaLcParenR"/>
            </a:pPr>
            <a:r>
              <a:rPr lang="en-GB" dirty="0"/>
              <a:t>Microsoft Online Services Sign-In Assistant for IT Professionals</a:t>
            </a:r>
          </a:p>
          <a:p>
            <a:pPr marL="798513" lvl="1" indent="-284163">
              <a:buFont typeface="+mj-lt"/>
              <a:buAutoNum type="alphaLcParenR"/>
            </a:pPr>
            <a:r>
              <a:rPr lang="en-GB" dirty="0"/>
              <a:t>Azure Active Directory Module for Windows PowerShell</a:t>
            </a:r>
          </a:p>
          <a:p>
            <a:pPr marL="514350" indent="-514350">
              <a:buFont typeface="+mj-lt"/>
              <a:buAutoNum type="arabicPeriod"/>
            </a:pPr>
            <a:r>
              <a:rPr lang="en-GB" dirty="0"/>
              <a:t>Run the following Windows PowerShell script:</a:t>
            </a:r>
          </a:p>
          <a:p>
            <a:pPr marL="514350" lvl="2" indent="0">
              <a:buNone/>
            </a:pPr>
            <a:r>
              <a:rPr lang="en-GB" dirty="0"/>
              <a:t>$credential = Get-Credential </a:t>
            </a:r>
          </a:p>
          <a:p>
            <a:pPr marL="514350" lvl="2" indent="0">
              <a:buNone/>
            </a:pPr>
            <a:r>
              <a:rPr lang="en-GB" dirty="0"/>
              <a:t>Import-Module MsOnline</a:t>
            </a:r>
          </a:p>
          <a:p>
            <a:pPr marL="514350" lvl="2" indent="0">
              <a:buNone/>
            </a:pPr>
            <a:r>
              <a:rPr lang="en-GB" dirty="0"/>
              <a:t>connect-msolservice –credential $credential</a:t>
            </a:r>
          </a:p>
          <a:p>
            <a:pPr marL="514350" lvl="2" indent="0">
              <a:buNone/>
            </a:pPr>
            <a:r>
              <a:rPr lang="en-GB" dirty="0"/>
              <a:t>$exchangeSession = New-PSSession -ConfigurationName Microsoft.Exchange -ConnectionUri "https://outlook.office365.com/powershell-liveid/" -Credential $credential -Authentication "Basic" -AllowRedirection</a:t>
            </a:r>
          </a:p>
          <a:p>
            <a:pPr marL="514350" lvl="2" indent="0">
              <a:buNone/>
            </a:pPr>
            <a:r>
              <a:rPr lang="en-GB" dirty="0"/>
              <a:t>Import-PSSession $exchangeSession -DisableNameChecking</a:t>
            </a:r>
          </a:p>
          <a:p>
            <a:endParaRPr lang="en-US" dirty="0"/>
          </a:p>
        </p:txBody>
      </p:sp>
    </p:spTree>
    <p:extLst>
      <p:ext uri="{BB962C8B-B14F-4D97-AF65-F5344CB8AC3E}">
        <p14:creationId xmlns:p14="http://schemas.microsoft.com/office/powerpoint/2010/main" val="315676962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2155</Words>
  <Application>Microsoft Office PowerPoint</Application>
  <PresentationFormat>On-screen Show (4:3)</PresentationFormat>
  <Paragraphs>413</Paragraphs>
  <Slides>29</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Calibri</vt:lpstr>
      <vt:lpstr>Symbol</vt:lpstr>
      <vt:lpstr>Wingdings</vt:lpstr>
      <vt:lpstr>Verdana</vt:lpstr>
      <vt:lpstr>Segoe</vt:lpstr>
      <vt:lpstr>Times New Roman</vt:lpstr>
      <vt:lpstr>Arial</vt:lpstr>
      <vt:lpstr>Mangal</vt:lpstr>
      <vt:lpstr>Segoe UI</vt:lpstr>
      <vt:lpstr>NG_MOC_Core_ModuleNew2</vt:lpstr>
      <vt:lpstr>Module 6</vt:lpstr>
      <vt:lpstr>Module Overview</vt:lpstr>
      <vt:lpstr>Lesson 1: Overview of Exchange Online</vt:lpstr>
      <vt:lpstr>Exchange Online features</vt:lpstr>
      <vt:lpstr>Exchange Online subscription options</vt:lpstr>
      <vt:lpstr>Exchange Online subscription options</vt:lpstr>
      <vt:lpstr>Planning an Exchange Online implementation </vt:lpstr>
      <vt:lpstr>Planning an Exchange Online implementation</vt:lpstr>
      <vt:lpstr>Connect to Exchange Online from Windows PowerShell</vt:lpstr>
      <vt:lpstr>Lesson 2: Managing Exchange Online recipients</vt:lpstr>
      <vt:lpstr>Managing Exchange Online mailboxes</vt:lpstr>
      <vt:lpstr>Configuring email addresses</vt:lpstr>
      <vt:lpstr>Configuring email addresses</vt:lpstr>
      <vt:lpstr>Configuring email addresses</vt:lpstr>
      <vt:lpstr>Configuring distribution groups</vt:lpstr>
      <vt:lpstr>Configuring resources</vt:lpstr>
      <vt:lpstr>Configuring shared mailboxes</vt:lpstr>
      <vt:lpstr>Configuring contacts</vt:lpstr>
      <vt:lpstr>Bulk importing contacts</vt:lpstr>
      <vt:lpstr>Configuring mail users</vt:lpstr>
      <vt:lpstr>Lesson 3: Planning and configuring Exchange Online permissions</vt:lpstr>
      <vt:lpstr>Plan for Exchange Online admin roles</vt:lpstr>
      <vt:lpstr>Manage delegated permissions with admin roles</vt:lpstr>
      <vt:lpstr>Overview of user roles</vt:lpstr>
      <vt:lpstr>Lab: Managing Exchange Online recipients and permissions</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2016-04-15T06:48:31Z</dcterms:created>
  <dcterms:modified xsi:type="dcterms:W3CDTF">2016-04-18T05:36:28Z</dcterms:modified>
</cp:coreProperties>
</file>