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94"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6858000" type="screen4x3"/>
  <p:notesSz cx="6858000" cy="9144000"/>
  <p:embeddedFontLst>
    <p:embeddedFont>
      <p:font typeface="Calibri" panose="020F0502020204030204" pitchFamily="34" charset="0"/>
      <p:regular r:id="rId42"/>
      <p:bold r:id="rId43"/>
      <p:italic r:id="rId44"/>
      <p:boldItalic r:id="rId45"/>
    </p:embeddedFont>
    <p:embeddedFont>
      <p:font typeface="Segoe UI" panose="020B0502040204020203" pitchFamily="34" charset="0"/>
      <p:regular r:id="rId46"/>
      <p:bold r:id="rId47"/>
      <p:italic r:id="rId48"/>
      <p:boldItalic r:id="rId49"/>
    </p:embeddedFont>
    <p:embeddedFont>
      <p:font typeface="Verdana" panose="020B0604030504040204" pitchFamily="34" charset="0"/>
      <p:regular r:id="rId50"/>
      <p:bold r:id="rId51"/>
      <p:italic r:id="rId52"/>
      <p:boldItalic r:id="rId53"/>
    </p:embeddedFont>
    <p:embeddedFont>
      <p:font typeface="Arial Unicode MS" panose="020B0604020202020204" pitchFamily="34" charset="-128"/>
      <p:regular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snapVertSplitter="1" vertBarState="minimized" horzBarState="maximized">
    <p:restoredLeft sz="8088" autoAdjust="0"/>
    <p:restoredTop sz="96370" autoAdjust="0"/>
  </p:normalViewPr>
  <p:slideViewPr>
    <p:cSldViewPr>
      <p:cViewPr varScale="1">
        <p:scale>
          <a:sx n="76" d="100"/>
          <a:sy n="76" d="100"/>
        </p:scale>
        <p:origin x="1488" y="90"/>
      </p:cViewPr>
      <p:guideLst>
        <p:guide orient="horz" pos="2160"/>
        <p:guide pos="2880"/>
      </p:guideLst>
    </p:cSldViewPr>
  </p:slideViewPr>
  <p:notesTextViewPr>
    <p:cViewPr>
      <p:scale>
        <a:sx n="1" d="1"/>
        <a:sy n="1" d="1"/>
      </p:scale>
      <p:origin x="0" y="0"/>
    </p:cViewPr>
  </p:notesTextViewPr>
  <p:notesViewPr>
    <p:cSldViewPr>
      <p:cViewPr varScale="1">
        <p:scale>
          <a:sx n="58" d="100"/>
          <a:sy n="58" d="100"/>
        </p:scale>
        <p:origin x="254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58FB1A-E95C-44C1-ADCF-B8B8F37721B9}" type="datetimeFigureOut">
              <a:rPr lang="en-CA" smtClean="0"/>
              <a:t>2016-04-21</a:t>
            </a:fld>
            <a:endParaRPr lang="en-CA"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73540D-45E4-4299-8A78-7E0740108997}" type="slidenum">
              <a:rPr lang="en-CA" smtClean="0"/>
              <a:t>‹#›</a:t>
            </a:fld>
            <a:endParaRPr lang="en-CA" dirty="0"/>
          </a:p>
        </p:txBody>
      </p:sp>
    </p:spTree>
    <p:extLst>
      <p:ext uri="{BB962C8B-B14F-4D97-AF65-F5344CB8AC3E}">
        <p14:creationId xmlns:p14="http://schemas.microsoft.com/office/powerpoint/2010/main" val="907277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Presentation: </a:t>
            </a:r>
            <a:r>
              <a:rPr lang="en-CA" sz="1000" b="1" dirty="0">
                <a:latin typeface="Arial"/>
                <a:ea typeface="Calibri"/>
                <a:cs typeface="Times New Roman"/>
              </a:rPr>
              <a:t>90 minutes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Lab: </a:t>
            </a:r>
            <a:r>
              <a:rPr lang="en-CA" sz="1000" b="1" dirty="0">
                <a:latin typeface="Arial"/>
                <a:ea typeface="Calibri"/>
                <a:cs typeface="Times New Roman"/>
              </a:rPr>
              <a:t>70 minutes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After completing this module, students will be able to:</a:t>
            </a:r>
          </a:p>
          <a:p>
            <a:pPr marL="342900" lvl="0" indent="-342900">
              <a:lnSpc>
                <a:spcPct val="115000"/>
              </a:lnSpc>
              <a:spcAft>
                <a:spcPts val="995"/>
              </a:spcAft>
              <a:buFont typeface="Symbol"/>
              <a:buChar char=""/>
            </a:pPr>
            <a:r>
              <a:rPr lang="en-US" sz="1000" dirty="0">
                <a:effectLst/>
                <a:latin typeface="Arial"/>
                <a:ea typeface="Times New Roman"/>
                <a:cs typeface="Times New Roman"/>
              </a:rPr>
              <a:t>Plan and configure email flow in Office 365.</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Plan and configure anti-malware and anti-spam setting in Office 365.</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Plan and configure policies for Exchange clients.</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Plan and configure a migration to Exchange Online.</a:t>
            </a:r>
            <a:endParaRPr lang="en-CA" sz="1000" dirty="0">
              <a:effectLst/>
              <a:latin typeface="Arial"/>
              <a:ea typeface="Times New Roman"/>
              <a:cs typeface="Times New Roman"/>
            </a:endParaRPr>
          </a:p>
          <a:p>
            <a:pPr>
              <a:lnSpc>
                <a:spcPct val="115000"/>
              </a:lnSpc>
              <a:spcAft>
                <a:spcPts val="1000"/>
              </a:spcAft>
            </a:pPr>
            <a:r>
              <a:rPr lang="en-CA" sz="1000" b="1" dirty="0">
                <a:latin typeface="Arial"/>
                <a:ea typeface="Calibri"/>
                <a:cs typeface="Times New Roman"/>
              </a:rPr>
              <a:t>Required materials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To teach this module, you need the Microsoft PowerPoint file 20347_07.pptx.</a:t>
            </a:r>
          </a:p>
          <a:p>
            <a:pPr>
              <a:lnSpc>
                <a:spcPct val="115000"/>
              </a:lnSpc>
              <a:spcAft>
                <a:spcPts val="1000"/>
              </a:spcAft>
            </a:pPr>
            <a:r>
              <a:rPr lang="en-CA" sz="1000" b="1" dirty="0">
                <a:latin typeface="Arial"/>
                <a:ea typeface="Calibri"/>
                <a:cs typeface="Times New Roman"/>
              </a:rPr>
              <a:t>Preparation tasks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To prepare for this module, you should:</a:t>
            </a:r>
          </a:p>
          <a:p>
            <a:pPr marL="342900" lvl="0" indent="-342900">
              <a:lnSpc>
                <a:spcPct val="115000"/>
              </a:lnSpc>
              <a:spcAft>
                <a:spcPts val="995"/>
              </a:spcAft>
              <a:buFont typeface="Symbol"/>
              <a:buChar char=""/>
            </a:pPr>
            <a:r>
              <a:rPr lang="en-US" sz="1000" dirty="0">
                <a:effectLst/>
                <a:latin typeface="Arial"/>
                <a:ea typeface="Times New Roman"/>
                <a:cs typeface="Times New Roman"/>
              </a:rPr>
              <a:t>Read all of this module’s materials.</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Practice performing the demonstrations and labs.</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endParaRPr lang="en-CA" sz="1000" dirty="0">
              <a:effectLst/>
              <a:latin typeface="Arial"/>
              <a:ea typeface="Times New Roman"/>
              <a:cs typeface="Times New Roman"/>
            </a:endParaRPr>
          </a:p>
          <a:p>
            <a:pPr>
              <a:lnSpc>
                <a:spcPct val="115000"/>
              </a:lnSpc>
              <a:spcAft>
                <a:spcPts val="1000"/>
              </a:spcAft>
            </a:pPr>
            <a:r>
              <a:rPr lang="en-CA" sz="1000" dirty="0">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 </a:t>
            </a:r>
          </a:p>
        </p:txBody>
      </p:sp>
      <p:sp>
        <p:nvSpPr>
          <p:cNvPr id="4" name="Slide Number Placeholder 3"/>
          <p:cNvSpPr>
            <a:spLocks noGrp="1"/>
          </p:cNvSpPr>
          <p:nvPr>
            <p:ph type="sldNum" sz="quarter" idx="10"/>
          </p:nvPr>
        </p:nvSpPr>
        <p:spPr/>
        <p:txBody>
          <a:bodyPr/>
          <a:lstStyle/>
          <a:p>
            <a:fld id="{9873540D-45E4-4299-8A78-7E0740108997}" type="slidenum">
              <a:rPr lang="en-CA" smtClean="0"/>
              <a:t>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2241342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Explain that the only difference in querying capabilities between Exchange admin center and the </a:t>
            </a:r>
            <a:br>
              <a:rPr lang="en-CA" sz="1000" dirty="0">
                <a:latin typeface="Arial"/>
                <a:ea typeface="Calibri"/>
                <a:cs typeface="Times New Roman"/>
              </a:rPr>
            </a:br>
            <a:r>
              <a:rPr lang="en-CA" sz="1000" b="1" dirty="0">
                <a:latin typeface="Arial"/>
                <a:ea typeface="Calibri"/>
                <a:cs typeface="Times New Roman"/>
              </a:rPr>
              <a:t>Get-</a:t>
            </a:r>
            <a:r>
              <a:rPr lang="en-CA" sz="1000" b="1" dirty="0" err="1">
                <a:latin typeface="Arial"/>
                <a:ea typeface="Calibri"/>
                <a:cs typeface="Times New Roman"/>
              </a:rPr>
              <a:t>MessageTrace</a:t>
            </a:r>
            <a:r>
              <a:rPr lang="en-CA" sz="1000" dirty="0">
                <a:latin typeface="Arial"/>
                <a:ea typeface="Calibri"/>
                <a:cs typeface="Times New Roman"/>
              </a:rPr>
              <a:t> cmdlet is that you can use the </a:t>
            </a:r>
            <a:r>
              <a:rPr lang="en-CA" sz="1000" b="1" dirty="0">
                <a:latin typeface="Arial"/>
                <a:ea typeface="Calibri"/>
                <a:cs typeface="Times New Roman"/>
              </a:rPr>
              <a:t>FromIP</a:t>
            </a:r>
            <a:r>
              <a:rPr lang="en-CA" sz="1000" dirty="0">
                <a:latin typeface="Arial"/>
                <a:ea typeface="Calibri"/>
                <a:cs typeface="Times New Roman"/>
              </a:rPr>
              <a:t> parameter with the cmdlet.</a:t>
            </a:r>
          </a:p>
        </p:txBody>
      </p:sp>
      <p:sp>
        <p:nvSpPr>
          <p:cNvPr id="4" name="Slide Number Placeholder 3"/>
          <p:cNvSpPr>
            <a:spLocks noGrp="1"/>
          </p:cNvSpPr>
          <p:nvPr>
            <p:ph type="sldNum" sz="quarter" idx="10"/>
          </p:nvPr>
        </p:nvSpPr>
        <p:spPr/>
        <p:txBody>
          <a:bodyPr/>
          <a:lstStyle/>
          <a:p>
            <a:fld id="{9873540D-45E4-4299-8A78-7E0740108997}" type="slidenum">
              <a:rPr lang="en-CA" smtClean="0"/>
              <a:t>10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3489782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b="1" dirty="0">
                <a:latin typeface="Arial"/>
                <a:ea typeface="Calibri"/>
                <a:cs typeface="Times New Roman"/>
              </a:rPr>
              <a:t>Exercise 1: Configuring message-transport settings</a:t>
            </a:r>
          </a:p>
          <a:p>
            <a:pPr>
              <a:lnSpc>
                <a:spcPct val="115000"/>
              </a:lnSpc>
              <a:spcAft>
                <a:spcPts val="1000"/>
              </a:spcAft>
            </a:pPr>
            <a:r>
              <a:rPr lang="en-CA" sz="1000" dirty="0">
                <a:latin typeface="Arial"/>
                <a:ea typeface="Calibri"/>
                <a:cs typeface="Times New Roman"/>
              </a:rPr>
              <a:t>A. Datum has several email transport settings configured in their on-premises Exchange environment. You need to ensure that you also can configure the same settings in Exchange Online, including:</a:t>
            </a:r>
          </a:p>
          <a:p>
            <a:pPr marL="342900" lvl="0" indent="-342900">
              <a:lnSpc>
                <a:spcPct val="115000"/>
              </a:lnSpc>
              <a:spcAft>
                <a:spcPts val="995"/>
              </a:spcAft>
              <a:buFont typeface="Symbol"/>
              <a:buChar char=""/>
            </a:pPr>
            <a:r>
              <a:rPr lang="en-US" sz="1000" dirty="0">
                <a:effectLst/>
                <a:latin typeface="Arial"/>
                <a:ea typeface="Arial Unicode MS"/>
                <a:cs typeface="Times New Roman"/>
              </a:rPr>
              <a:t>A custom send and receive connector that will enforce TLS when sending email messages to, or receiving them from, a partner organization.</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Arial Unicode MS"/>
                <a:cs typeface="Times New Roman"/>
              </a:rPr>
              <a:t>A transport rule that will apply a disclaimer to all messages sent to external users</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Arial Unicode MS"/>
                <a:cs typeface="Times New Roman"/>
              </a:rPr>
              <a:t>A transport rule that requires moderator approval for all messages sent to the manager distribution list.</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Arial Unicode MS"/>
                <a:cs typeface="Times New Roman"/>
              </a:rPr>
              <a:t>A journal rule that will retain a copy of all messages sent to and from members of the Development department.</a:t>
            </a:r>
            <a:endParaRPr lang="en-CA" sz="1000" dirty="0">
              <a:effectLst/>
              <a:latin typeface="Arial"/>
              <a:ea typeface="Times New Roman"/>
              <a:cs typeface="Times New Roman"/>
            </a:endParaRPr>
          </a:p>
          <a:p>
            <a:pPr>
              <a:lnSpc>
                <a:spcPct val="115000"/>
              </a:lnSpc>
              <a:spcAft>
                <a:spcPts val="1000"/>
              </a:spcAft>
            </a:pPr>
            <a:r>
              <a:rPr lang="en-CA" sz="1000" dirty="0">
                <a:latin typeface="Arial"/>
                <a:ea typeface="Calibri"/>
                <a:cs typeface="Times New Roman"/>
              </a:rPr>
              <a:t>You also need to verify that you can track messages sent between users on Office 365 and sent to external users.</a:t>
            </a:r>
          </a:p>
          <a:p>
            <a:pPr>
              <a:lnSpc>
                <a:spcPct val="115000"/>
              </a:lnSpc>
              <a:spcAft>
                <a:spcPts val="1000"/>
              </a:spcAft>
            </a:pPr>
            <a:r>
              <a:rPr lang="en-CA" sz="1000" b="1" dirty="0">
                <a:latin typeface="Arial"/>
                <a:ea typeface="Calibri"/>
                <a:cs typeface="Times New Roman"/>
              </a:rPr>
              <a:t>Instructor Note</a:t>
            </a:r>
            <a:r>
              <a:rPr lang="en-CA" sz="1000" dirty="0">
                <a:latin typeface="Arial"/>
                <a:ea typeface="Calibri"/>
                <a:cs typeface="Times New Roman"/>
              </a:rPr>
              <a:t>: Leave all virtual machines open for the next lab.</a:t>
            </a:r>
          </a:p>
        </p:txBody>
      </p:sp>
      <p:sp>
        <p:nvSpPr>
          <p:cNvPr id="4" name="Slide Number Placeholder 3"/>
          <p:cNvSpPr>
            <a:spLocks noGrp="1"/>
          </p:cNvSpPr>
          <p:nvPr>
            <p:ph type="sldNum" sz="quarter" idx="10"/>
          </p:nvPr>
        </p:nvSpPr>
        <p:spPr/>
        <p:txBody>
          <a:bodyPr/>
          <a:lstStyle/>
          <a:p>
            <a:fld id="{9873540D-45E4-4299-8A78-7E0740108997}" type="slidenum">
              <a:rPr lang="en-CA" smtClean="0"/>
              <a:t>11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1675265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CA" dirty="0"/>
          </a:p>
        </p:txBody>
      </p:sp>
      <p:sp>
        <p:nvSpPr>
          <p:cNvPr id="4" name="Slide Number Placeholder 3"/>
          <p:cNvSpPr>
            <a:spLocks noGrp="1"/>
          </p:cNvSpPr>
          <p:nvPr>
            <p:ph type="sldNum" sz="quarter" idx="10"/>
          </p:nvPr>
        </p:nvSpPr>
        <p:spPr/>
        <p:txBody>
          <a:bodyPr/>
          <a:lstStyle/>
          <a:p>
            <a:fld id="{9873540D-45E4-4299-8A78-7E0740108997}" type="slidenum">
              <a:rPr lang="en-CA" smtClean="0"/>
              <a:t>12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3729759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Why did you configure the journal rule to send messages to journal@humongousinsurance.com instead of an Office 365 mailbox?</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When you create a journal rule, it must point to an external email system. It is not possible to configure a journal rule to send messages to an Office 365 mailbox.</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What formatting options are there for disclaimers in a transport rule?</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You can format disclaimer text in a transport rule by using HTML. The &lt;HR&gt; tag that this lab uses is HTML code for a horizontal rule that displayed when you sent the message to alias@outlook.com.</a:t>
            </a:r>
          </a:p>
        </p:txBody>
      </p:sp>
      <p:sp>
        <p:nvSpPr>
          <p:cNvPr id="4" name="Slide Number Placeholder 3"/>
          <p:cNvSpPr>
            <a:spLocks noGrp="1"/>
          </p:cNvSpPr>
          <p:nvPr>
            <p:ph type="sldNum" sz="quarter" idx="10"/>
          </p:nvPr>
        </p:nvSpPr>
        <p:spPr/>
        <p:txBody>
          <a:bodyPr/>
          <a:lstStyle/>
          <a:p>
            <a:fld id="{9873540D-45E4-4299-8A78-7E0740108997}" type="slidenum">
              <a:rPr lang="en-CA" smtClean="0"/>
              <a:t>13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216931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Provide an overview of the lesson.</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Selecting the Enable safe list option in the connection filter reduces the risk of false positives. </a:t>
            </a:r>
          </a:p>
          <a:p>
            <a:pPr>
              <a:lnSpc>
                <a:spcPct val="115000"/>
              </a:lnSpc>
              <a:spcAft>
                <a:spcPts val="1000"/>
              </a:spcAft>
            </a:pPr>
            <a:r>
              <a:rPr lang="en-CA" sz="1000" dirty="0">
                <a:latin typeface="Arial"/>
                <a:ea typeface="Calibri"/>
                <a:cs typeface="Times New Roman"/>
              </a:rPr>
              <a:t>(   ) False</a:t>
            </a:r>
          </a:p>
          <a:p>
            <a:pPr>
              <a:lnSpc>
                <a:spcPct val="115000"/>
              </a:lnSpc>
              <a:spcAft>
                <a:spcPts val="1000"/>
              </a:spcAft>
            </a:pPr>
            <a:r>
              <a:rPr lang="en-CA" sz="1000" dirty="0">
                <a:latin typeface="Arial"/>
                <a:ea typeface="Calibri"/>
                <a:cs typeface="Times New Roman"/>
              </a:rPr>
              <a:t>(   ) True</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   ) False</a:t>
            </a:r>
          </a:p>
          <a:p>
            <a:pPr>
              <a:lnSpc>
                <a:spcPct val="115000"/>
              </a:lnSpc>
              <a:spcAft>
                <a:spcPts val="1000"/>
              </a:spcAft>
            </a:pPr>
            <a:r>
              <a:rPr lang="en-CA" sz="1000" dirty="0">
                <a:latin typeface="Arial"/>
                <a:ea typeface="Calibri"/>
                <a:cs typeface="Times New Roman"/>
              </a:rPr>
              <a:t>(√) True</a:t>
            </a:r>
          </a:p>
          <a:p>
            <a:pPr>
              <a:lnSpc>
                <a:spcPct val="115000"/>
              </a:lnSpc>
              <a:spcAft>
                <a:spcPts val="1000"/>
              </a:spcAft>
            </a:pPr>
            <a:r>
              <a:rPr lang="en-CA" sz="1000" dirty="0">
                <a:latin typeface="Arial" panose="020B0604020202020204" pitchFamily="34" charset="0"/>
                <a:cs typeface="Arial" panose="020B0604020202020204" pitchFamily="34" charset="0"/>
              </a:rPr>
              <a:t>Feedback:</a:t>
            </a:r>
            <a:r>
              <a:rPr lang="en-CA" sz="1000" b="1" dirty="0">
                <a:latin typeface="Arial" panose="020B0604020202020204" pitchFamily="34" charset="0"/>
                <a:ea typeface="Calibri"/>
                <a:cs typeface="Arial" panose="020B0604020202020204" pitchFamily="34" charset="0"/>
              </a:rPr>
              <a:t> </a:t>
            </a:r>
            <a:r>
              <a:rPr lang="en-US" sz="1000" dirty="0">
                <a:latin typeface="Arial" panose="020B0604020202020204" pitchFamily="34" charset="0"/>
                <a:cs typeface="Arial" panose="020B0604020202020204" pitchFamily="34" charset="0"/>
              </a:rPr>
              <a:t>The safe list is a list of email senders that Microsoft maintains that it knows to be safe senders. Selecting the Enable safe list option ensures that EOP does not mark messages from those safe senders as spam.</a:t>
            </a:r>
            <a:endParaRPr lang="en-CA" sz="1000" dirty="0">
              <a:latin typeface="Arial" panose="020B0604020202020204" pitchFamily="34" charset="0"/>
              <a:cs typeface="Arial" panose="020B0604020202020204" pitchFamily="34" charset="0"/>
            </a:endParaRP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What is the difference between spam and high-confidence spam?</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Each incoming message receives an SCL value. The higher the SCL value, the higher the likelihood that the message is spam. Messages marked as spam have an SCL value of 5 or 6. Messages marked as high-confidence spam have an SCL value of 7 or higher.</a:t>
            </a:r>
          </a:p>
          <a:p>
            <a:pPr>
              <a:lnSpc>
                <a:spcPct val="115000"/>
              </a:lnSpc>
              <a:spcAft>
                <a:spcPts val="1000"/>
              </a:spcAft>
            </a:pPr>
            <a:endParaRPr lang="en-CA" sz="1000" dirty="0">
              <a:latin typeface="Arial"/>
              <a:ea typeface="Calibri"/>
              <a:cs typeface="Times New Roman"/>
            </a:endParaRPr>
          </a:p>
          <a:p>
            <a:pPr>
              <a:lnSpc>
                <a:spcPct val="115000"/>
              </a:lnSpc>
              <a:spcAft>
                <a:spcPts val="1000"/>
              </a:spcAft>
            </a:pP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73540D-45E4-4299-8A78-7E0740108997}" type="slidenum">
              <a:rPr lang="en-CA" smtClean="0"/>
              <a:t>14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1194487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This lesson is about EOP, which is included in Exchange Online. Mention that Exchange Online Advanced Threat Detection is available, but do not focus on it.</a:t>
            </a:r>
          </a:p>
        </p:txBody>
      </p:sp>
      <p:sp>
        <p:nvSpPr>
          <p:cNvPr id="4" name="Slide Number Placeholder 3"/>
          <p:cNvSpPr>
            <a:spLocks noGrp="1"/>
          </p:cNvSpPr>
          <p:nvPr>
            <p:ph type="sldNum" sz="quarter" idx="10"/>
          </p:nvPr>
        </p:nvSpPr>
        <p:spPr/>
        <p:txBody>
          <a:bodyPr/>
          <a:lstStyle/>
          <a:p>
            <a:fld id="{9873540D-45E4-4299-8A78-7E0740108997}" type="slidenum">
              <a:rPr lang="en-CA" smtClean="0"/>
              <a:t>15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3144587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why you might want to have different anti-malware policies for different groups. For example, a public email address such as info@adatum.com might delete messages while internal staff are notified that a message was blocked.</a:t>
            </a:r>
          </a:p>
        </p:txBody>
      </p:sp>
      <p:sp>
        <p:nvSpPr>
          <p:cNvPr id="4" name="Slide Number Placeholder 3"/>
          <p:cNvSpPr>
            <a:spLocks noGrp="1"/>
          </p:cNvSpPr>
          <p:nvPr>
            <p:ph type="sldNum" sz="quarter" idx="10"/>
          </p:nvPr>
        </p:nvSpPr>
        <p:spPr/>
        <p:txBody>
          <a:bodyPr/>
          <a:lstStyle/>
          <a:p>
            <a:fld id="{9873540D-45E4-4299-8A78-7E0740108997}" type="slidenum">
              <a:rPr lang="en-CA" smtClean="0"/>
              <a:t>16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4217328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Describe the connection filter, and explain how you can configure it.</a:t>
            </a:r>
          </a:p>
        </p:txBody>
      </p:sp>
      <p:sp>
        <p:nvSpPr>
          <p:cNvPr id="4" name="Slide Number Placeholder 3"/>
          <p:cNvSpPr>
            <a:spLocks noGrp="1"/>
          </p:cNvSpPr>
          <p:nvPr>
            <p:ph type="sldNum" sz="quarter" idx="10"/>
          </p:nvPr>
        </p:nvSpPr>
        <p:spPr/>
        <p:txBody>
          <a:bodyPr/>
          <a:lstStyle/>
          <a:p>
            <a:fld id="{9873540D-45E4-4299-8A78-7E0740108997}" type="slidenum">
              <a:rPr lang="en-CA" smtClean="0"/>
              <a:t>17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2589039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Organizations typically will have one set of spam settings for most users, and then might have exceptions for specific accounts, such as an info@adatum.com account. Discuss which settings might be appropriate to set differently for different users or groups.</a:t>
            </a:r>
          </a:p>
        </p:txBody>
      </p:sp>
      <p:sp>
        <p:nvSpPr>
          <p:cNvPr id="4" name="Slide Number Placeholder 3"/>
          <p:cNvSpPr>
            <a:spLocks noGrp="1"/>
          </p:cNvSpPr>
          <p:nvPr>
            <p:ph type="sldNum" sz="quarter" idx="10"/>
          </p:nvPr>
        </p:nvSpPr>
        <p:spPr/>
        <p:txBody>
          <a:bodyPr/>
          <a:lstStyle/>
          <a:p>
            <a:fld id="{9873540D-45E4-4299-8A78-7E0740108997}" type="slidenum">
              <a:rPr lang="en-CA" smtClean="0"/>
              <a:t>18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3139384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Explain how both administrators and end users can manage spam messages that are in quarantine, and be sure to note that false positives can be released from quarantine.</a:t>
            </a:r>
          </a:p>
        </p:txBody>
      </p:sp>
      <p:sp>
        <p:nvSpPr>
          <p:cNvPr id="4" name="Slide Number Placeholder 3"/>
          <p:cNvSpPr>
            <a:spLocks noGrp="1"/>
          </p:cNvSpPr>
          <p:nvPr>
            <p:ph type="sldNum" sz="quarter" idx="10"/>
          </p:nvPr>
        </p:nvSpPr>
        <p:spPr/>
        <p:txBody>
          <a:bodyPr/>
          <a:lstStyle/>
          <a:p>
            <a:fld id="{9873540D-45E4-4299-8A78-7E0740108997}" type="slidenum">
              <a:rPr lang="en-CA" smtClean="0"/>
              <a:t>19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2985600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Provide an overview of the module.</a:t>
            </a:r>
          </a:p>
        </p:txBody>
      </p:sp>
      <p:sp>
        <p:nvSpPr>
          <p:cNvPr id="4" name="Slide Number Placeholder 3"/>
          <p:cNvSpPr>
            <a:spLocks noGrp="1"/>
          </p:cNvSpPr>
          <p:nvPr>
            <p:ph type="sldNum" sz="quarter" idx="10"/>
          </p:nvPr>
        </p:nvSpPr>
        <p:spPr/>
        <p:txBody>
          <a:bodyPr/>
          <a:lstStyle/>
          <a:p>
            <a:fld id="{9873540D-45E4-4299-8A78-7E0740108997}" type="slidenum">
              <a:rPr lang="en-CA" smtClean="0"/>
              <a:t>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391352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how scheduling reports allows you to maintain a consistent statistical record of the system.</a:t>
            </a:r>
          </a:p>
        </p:txBody>
      </p:sp>
      <p:sp>
        <p:nvSpPr>
          <p:cNvPr id="4" name="Slide Number Placeholder 3"/>
          <p:cNvSpPr>
            <a:spLocks noGrp="1"/>
          </p:cNvSpPr>
          <p:nvPr>
            <p:ph type="sldNum" sz="quarter" idx="10"/>
          </p:nvPr>
        </p:nvSpPr>
        <p:spPr/>
        <p:txBody>
          <a:bodyPr/>
          <a:lstStyle/>
          <a:p>
            <a:fld id="{9873540D-45E4-4299-8A78-7E0740108997}" type="slidenum">
              <a:rPr lang="en-CA" smtClean="0"/>
              <a:t>20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822549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Describe how EOP can be useful for an on-premises Exchange Server deployment.</a:t>
            </a:r>
          </a:p>
        </p:txBody>
      </p:sp>
      <p:sp>
        <p:nvSpPr>
          <p:cNvPr id="4" name="Slide Number Placeholder 3"/>
          <p:cNvSpPr>
            <a:spLocks noGrp="1"/>
          </p:cNvSpPr>
          <p:nvPr>
            <p:ph type="sldNum" sz="quarter" idx="10"/>
          </p:nvPr>
        </p:nvSpPr>
        <p:spPr/>
        <p:txBody>
          <a:bodyPr/>
          <a:lstStyle/>
          <a:p>
            <a:fld id="{9873540D-45E4-4299-8A78-7E0740108997}" type="slidenum">
              <a:rPr lang="en-CA" smtClean="0"/>
              <a:t>21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3717259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Describe considerations for configuring email protection that the slide lists, and add any others that you think are important. Additionally, ask students if they have any considerations to add.</a:t>
            </a:r>
          </a:p>
        </p:txBody>
      </p:sp>
      <p:sp>
        <p:nvSpPr>
          <p:cNvPr id="4" name="Slide Number Placeholder 3"/>
          <p:cNvSpPr>
            <a:spLocks noGrp="1"/>
          </p:cNvSpPr>
          <p:nvPr>
            <p:ph type="sldNum" sz="quarter" idx="10"/>
          </p:nvPr>
        </p:nvSpPr>
        <p:spPr/>
        <p:txBody>
          <a:bodyPr/>
          <a:lstStyle/>
          <a:p>
            <a:fld id="{9873540D-45E4-4299-8A78-7E0740108997}" type="slidenum">
              <a:rPr lang="en-CA" smtClean="0"/>
              <a:t>22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3717125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Provide an overview of the lesson.</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How does Office 365 differentiate between public and private computers that attempt to connect to it?</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By default, Office 365 considers all computers to be private. The differentiation between public and private is relevant only when you have configured AD FS for single sign on (SSO). In this scenario, Office 365 considers a sign-in from the internal network to be private and a sign-in from the external network to be public.</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The default configuration for mobile devices quarantines all devices until an administrator approves them.</a:t>
            </a:r>
          </a:p>
          <a:p>
            <a:pPr>
              <a:lnSpc>
                <a:spcPct val="115000"/>
              </a:lnSpc>
              <a:spcAft>
                <a:spcPts val="1000"/>
              </a:spcAft>
            </a:pPr>
            <a:r>
              <a:rPr lang="en-CA" sz="1000" dirty="0">
                <a:latin typeface="Arial"/>
                <a:ea typeface="Calibri"/>
                <a:cs typeface="Times New Roman"/>
              </a:rPr>
              <a:t>(   ) False</a:t>
            </a:r>
          </a:p>
          <a:p>
            <a:pPr>
              <a:lnSpc>
                <a:spcPct val="115000"/>
              </a:lnSpc>
              <a:spcAft>
                <a:spcPts val="1000"/>
              </a:spcAft>
            </a:pPr>
            <a:r>
              <a:rPr lang="en-CA" sz="1000" dirty="0">
                <a:latin typeface="Arial"/>
                <a:ea typeface="Calibri"/>
                <a:cs typeface="Times New Roman"/>
              </a:rPr>
              <a:t>(   ) True</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 False</a:t>
            </a:r>
          </a:p>
          <a:p>
            <a:pPr>
              <a:lnSpc>
                <a:spcPct val="115000"/>
              </a:lnSpc>
              <a:spcAft>
                <a:spcPts val="1000"/>
              </a:spcAft>
            </a:pPr>
            <a:r>
              <a:rPr lang="en-CA" sz="1000" dirty="0">
                <a:latin typeface="Arial"/>
                <a:ea typeface="Calibri"/>
                <a:cs typeface="Times New Roman"/>
              </a:rPr>
              <a:t>(   ) True</a:t>
            </a:r>
          </a:p>
          <a:p>
            <a:pPr>
              <a:lnSpc>
                <a:spcPct val="115000"/>
              </a:lnSpc>
              <a:spcAft>
                <a:spcPts val="1000"/>
              </a:spcAft>
            </a:pP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Feedback: The default configuration for mobile devices allows any type of mobile device to connect as long as the user has Exchange ActiveSync enabled. Exchange ActiveSync is enabled for all users by default.</a:t>
            </a:r>
          </a:p>
          <a:p>
            <a:pPr>
              <a:lnSpc>
                <a:spcPct val="115000"/>
              </a:lnSpc>
              <a:spcAft>
                <a:spcPts val="1000"/>
              </a:spcAft>
            </a:pPr>
            <a:endParaRPr lang="en-CA" sz="1000" dirty="0">
              <a:latin typeface="Arial"/>
              <a:ea typeface="Calibri"/>
              <a:cs typeface="Times New Roman"/>
            </a:endParaRPr>
          </a:p>
          <a:p>
            <a:pPr>
              <a:lnSpc>
                <a:spcPct val="115000"/>
              </a:lnSpc>
              <a:spcAft>
                <a:spcPts val="1000"/>
              </a:spcAft>
            </a:pP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73540D-45E4-4299-8A78-7E0740108997}" type="slidenum">
              <a:rPr lang="en-CA" smtClean="0"/>
              <a:t>23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610483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If students are familiar with on-premises Exchange servers, the settings here are approximately the same. However, a key difference is the public and private computer differentiation. In an on-premises Exchange server, you can configure the logon page for Outlook on the web to allow users to select a public or private computer.</a:t>
            </a:r>
          </a:p>
        </p:txBody>
      </p:sp>
      <p:sp>
        <p:nvSpPr>
          <p:cNvPr id="4" name="Slide Number Placeholder 3"/>
          <p:cNvSpPr>
            <a:spLocks noGrp="1"/>
          </p:cNvSpPr>
          <p:nvPr>
            <p:ph type="sldNum" sz="quarter" idx="10"/>
          </p:nvPr>
        </p:nvSpPr>
        <p:spPr/>
        <p:txBody>
          <a:bodyPr/>
          <a:lstStyle/>
          <a:p>
            <a:fld id="{9873540D-45E4-4299-8A78-7E0740108997}" type="slidenum">
              <a:rPr lang="en-CA" smtClean="0"/>
              <a:t>24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20457407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with students whether they think it is important to control device types or operating systems.</a:t>
            </a:r>
          </a:p>
        </p:txBody>
      </p:sp>
      <p:sp>
        <p:nvSpPr>
          <p:cNvPr id="4" name="Slide Number Placeholder 3"/>
          <p:cNvSpPr>
            <a:spLocks noGrp="1"/>
          </p:cNvSpPr>
          <p:nvPr>
            <p:ph type="sldNum" sz="quarter" idx="10"/>
          </p:nvPr>
        </p:nvSpPr>
        <p:spPr/>
        <p:txBody>
          <a:bodyPr/>
          <a:lstStyle/>
          <a:p>
            <a:fld id="{9873540D-45E4-4299-8A78-7E0740108997}" type="slidenum">
              <a:rPr lang="en-CA" smtClean="0"/>
              <a:t>25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144311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Describe why it is so important to enable security settings in mobile device policies.</a:t>
            </a:r>
          </a:p>
        </p:txBody>
      </p:sp>
      <p:sp>
        <p:nvSpPr>
          <p:cNvPr id="4" name="Slide Number Placeholder 3"/>
          <p:cNvSpPr>
            <a:spLocks noGrp="1"/>
          </p:cNvSpPr>
          <p:nvPr>
            <p:ph type="sldNum" sz="quarter" idx="10"/>
          </p:nvPr>
        </p:nvSpPr>
        <p:spPr/>
        <p:txBody>
          <a:bodyPr/>
          <a:lstStyle/>
          <a:p>
            <a:fld id="{9873540D-45E4-4299-8A78-7E0740108997}" type="slidenum">
              <a:rPr lang="en-CA" smtClean="0"/>
              <a:t>26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207063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Provide an overview of the lesson.</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Your organization currently is using Gmail and Google Docs, and has decided to migrate to Office 365 for email and file sharing. Which migration type should you use so your end users experience the least amount of downtime?</a:t>
            </a:r>
          </a:p>
          <a:p>
            <a:pPr>
              <a:lnSpc>
                <a:spcPct val="115000"/>
              </a:lnSpc>
              <a:spcAft>
                <a:spcPts val="1000"/>
              </a:spcAft>
            </a:pPr>
            <a:r>
              <a:rPr lang="en-CA" sz="1000" dirty="0">
                <a:latin typeface="Arial"/>
                <a:ea typeface="Calibri"/>
                <a:cs typeface="Times New Roman"/>
              </a:rPr>
              <a:t>(   ) Option 1: Cutover Exchange migration</a:t>
            </a:r>
          </a:p>
          <a:p>
            <a:pPr>
              <a:lnSpc>
                <a:spcPct val="115000"/>
              </a:lnSpc>
              <a:spcAft>
                <a:spcPts val="1000"/>
              </a:spcAft>
            </a:pPr>
            <a:r>
              <a:rPr lang="en-CA" sz="1000" dirty="0">
                <a:latin typeface="Arial"/>
                <a:ea typeface="Calibri"/>
                <a:cs typeface="Times New Roman"/>
              </a:rPr>
              <a:t>(   ) Option 2: Staged Exchange migration</a:t>
            </a:r>
          </a:p>
          <a:p>
            <a:pPr>
              <a:lnSpc>
                <a:spcPct val="115000"/>
              </a:lnSpc>
              <a:spcAft>
                <a:spcPts val="1000"/>
              </a:spcAft>
            </a:pPr>
            <a:r>
              <a:rPr lang="en-CA" sz="1000" dirty="0">
                <a:latin typeface="Arial"/>
                <a:ea typeface="Calibri"/>
                <a:cs typeface="Times New Roman"/>
              </a:rPr>
              <a:t>(   ) Option 3: IMAP migration</a:t>
            </a:r>
          </a:p>
          <a:p>
            <a:pPr>
              <a:lnSpc>
                <a:spcPct val="115000"/>
              </a:lnSpc>
              <a:spcAft>
                <a:spcPts val="1000"/>
              </a:spcAft>
            </a:pPr>
            <a:r>
              <a:rPr lang="en-CA" sz="1000" dirty="0">
                <a:latin typeface="Arial"/>
                <a:ea typeface="Calibri"/>
                <a:cs typeface="Times New Roman"/>
              </a:rPr>
              <a:t>(   ) Option 4: PST migration</a:t>
            </a:r>
          </a:p>
          <a:p>
            <a:pPr>
              <a:lnSpc>
                <a:spcPct val="115000"/>
              </a:lnSpc>
              <a:spcAft>
                <a:spcPts val="1000"/>
              </a:spcAft>
            </a:pPr>
            <a:r>
              <a:rPr lang="en-CA" sz="1000" dirty="0">
                <a:latin typeface="Arial"/>
                <a:ea typeface="Calibri"/>
                <a:cs typeface="Times New Roman"/>
              </a:rPr>
              <a:t>(   ) Option 5: Exchange Online hybrid mode</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 Option 3: IMAP migration</a:t>
            </a:r>
          </a:p>
          <a:p>
            <a:pPr>
              <a:lnSpc>
                <a:spcPct val="115000"/>
              </a:lnSpc>
              <a:spcAft>
                <a:spcPts val="1000"/>
              </a:spcAft>
            </a:pPr>
            <a:r>
              <a:rPr lang="en-CA" sz="1000" dirty="0">
                <a:latin typeface="Arial"/>
                <a:ea typeface="Calibri"/>
                <a:cs typeface="Times New Roman"/>
              </a:rPr>
              <a:t>Feedback: For a non-Exchange email system, the only two migration options are IMAP or PST. An IMAP migration results in less downtime, because there is no lag waiting for historical data to be imported.</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Your organization has an on-premises Exchange Server 2010 deployment, and wants to migrate to Office 365. Your organization has 3,000 mailboxes, with an average mailbox size of 1 GB. Which migration type should you use?</a:t>
            </a:r>
          </a:p>
          <a:p>
            <a:pPr>
              <a:lnSpc>
                <a:spcPct val="115000"/>
              </a:lnSpc>
              <a:spcAft>
                <a:spcPts val="1000"/>
              </a:spcAft>
            </a:pPr>
            <a:r>
              <a:rPr lang="en-CA" sz="1000" dirty="0">
                <a:latin typeface="Arial"/>
                <a:ea typeface="Calibri"/>
                <a:cs typeface="Times New Roman"/>
              </a:rPr>
              <a:t>(   ) Option 1: Cutover Exchange migration</a:t>
            </a:r>
          </a:p>
          <a:p>
            <a:pPr>
              <a:lnSpc>
                <a:spcPct val="115000"/>
              </a:lnSpc>
              <a:spcAft>
                <a:spcPts val="1000"/>
              </a:spcAft>
            </a:pPr>
            <a:r>
              <a:rPr lang="en-CA" sz="1000" dirty="0">
                <a:latin typeface="Arial"/>
                <a:ea typeface="Calibri"/>
                <a:cs typeface="Times New Roman"/>
              </a:rPr>
              <a:t>(   ) Option 2: Staged Exchange migration</a:t>
            </a:r>
          </a:p>
          <a:p>
            <a:pPr>
              <a:lnSpc>
                <a:spcPct val="115000"/>
              </a:lnSpc>
              <a:spcAft>
                <a:spcPts val="1000"/>
              </a:spcAft>
            </a:pPr>
            <a:r>
              <a:rPr lang="en-CA" sz="1000" dirty="0">
                <a:latin typeface="Arial"/>
                <a:ea typeface="Calibri"/>
                <a:cs typeface="Times New Roman"/>
              </a:rPr>
              <a:t>(   ) Option 3: IMAP migration</a:t>
            </a:r>
          </a:p>
          <a:p>
            <a:pPr>
              <a:lnSpc>
                <a:spcPct val="115000"/>
              </a:lnSpc>
              <a:spcAft>
                <a:spcPts val="1000"/>
              </a:spcAft>
            </a:pPr>
            <a:r>
              <a:rPr lang="en-CA" sz="1000" dirty="0">
                <a:latin typeface="Arial"/>
                <a:ea typeface="Calibri"/>
                <a:cs typeface="Times New Roman"/>
              </a:rPr>
              <a:t>(   ) Option 4: PST migration</a:t>
            </a:r>
          </a:p>
          <a:p>
            <a:pPr>
              <a:lnSpc>
                <a:spcPct val="115000"/>
              </a:lnSpc>
              <a:spcAft>
                <a:spcPts val="1000"/>
              </a:spcAft>
            </a:pPr>
            <a:r>
              <a:rPr lang="en-CA" sz="1000" dirty="0">
                <a:latin typeface="Arial"/>
                <a:ea typeface="Calibri"/>
                <a:cs typeface="Times New Roman"/>
              </a:rPr>
              <a:t>(   ) Option 5: Exchange Online hybrid mode</a:t>
            </a:r>
          </a:p>
          <a:p>
            <a:pPr>
              <a:lnSpc>
                <a:spcPct val="115000"/>
              </a:lnSpc>
              <a:spcAft>
                <a:spcPts val="1000"/>
              </a:spcAft>
            </a:pP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73540D-45E4-4299-8A78-7E0740108997}" type="slidenum">
              <a:rPr lang="en-CA" smtClean="0"/>
              <a:t>27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
        <p:nvSpPr>
          <p:cNvPr id="7" name="TextBox 6"/>
          <p:cNvSpPr txBox="1"/>
          <p:nvPr/>
        </p:nvSpPr>
        <p:spPr>
          <a:xfrm>
            <a:off x="310896" y="8438992"/>
            <a:ext cx="1871025" cy="246221"/>
          </a:xfrm>
          <a:prstGeom prst="rect">
            <a:avLst/>
          </a:prstGeom>
          <a:noFill/>
        </p:spPr>
        <p:txBody>
          <a:bodyPr vert="horz" wrap="none" rtlCol="0">
            <a:spAutoFit/>
          </a:bodyPr>
          <a:lstStyle/>
          <a:p>
            <a:r>
              <a:rPr lang="en-CA" sz="1000" dirty="0">
                <a:latin typeface="Arial"/>
              </a:rPr>
              <a:t>(More notes on the next slide)</a:t>
            </a:r>
          </a:p>
        </p:txBody>
      </p:sp>
    </p:spTree>
    <p:extLst>
      <p:ext uri="{BB962C8B-B14F-4D97-AF65-F5344CB8AC3E}">
        <p14:creationId xmlns:p14="http://schemas.microsoft.com/office/powerpoint/2010/main" val="3440166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CA" sz="1000" b="1" dirty="0">
                <a:solidFill>
                  <a:prstClr val="black"/>
                </a:solidFill>
                <a:latin typeface="Arial"/>
                <a:ea typeface="Calibri"/>
                <a:cs typeface="Times New Roman"/>
              </a:rPr>
              <a:t>Answer</a:t>
            </a:r>
            <a:endParaRPr lang="en-CA" sz="1000" dirty="0">
              <a:solidFill>
                <a:prstClr val="black"/>
              </a:solidFill>
              <a:latin typeface="Arial"/>
              <a:ea typeface="Calibri"/>
              <a:cs typeface="Times New Roman"/>
            </a:endParaRPr>
          </a:p>
          <a:p>
            <a:pPr lvl="0">
              <a:lnSpc>
                <a:spcPct val="115000"/>
              </a:lnSpc>
              <a:spcAft>
                <a:spcPts val="1000"/>
              </a:spcAft>
            </a:pPr>
            <a:r>
              <a:rPr lang="en-CA" sz="1000" dirty="0">
                <a:solidFill>
                  <a:prstClr val="black"/>
                </a:solidFill>
                <a:latin typeface="Arial"/>
                <a:ea typeface="Calibri"/>
                <a:cs typeface="Times New Roman"/>
              </a:rPr>
              <a:t>(√) Option 5: Exchange Online hybrid mode</a:t>
            </a:r>
          </a:p>
          <a:p>
            <a:pPr lvl="0">
              <a:lnSpc>
                <a:spcPct val="115000"/>
              </a:lnSpc>
              <a:spcAft>
                <a:spcPts val="1000"/>
              </a:spcAft>
            </a:pPr>
            <a:r>
              <a:rPr lang="en-CA" sz="1000" dirty="0">
                <a:solidFill>
                  <a:prstClr val="black"/>
                </a:solidFill>
                <a:latin typeface="Arial"/>
                <a:ea typeface="Calibri"/>
                <a:cs typeface="Times New Roman"/>
              </a:rPr>
              <a:t>Feedback: Exchange Online hybrid mode is the best choice for migrating from Exchange Server 2010 to Office 365. In hybrid mode, you can do an incremental migration, and there is no end-user downtime. You cannot perform a cutover or staged Exchange migration, because those migration types are for Exchange 2007 or Exchange 2003 only. An IMAP migration does migrate calendars and contacts., and end users must wait for historical data to import to their new mailboxes if you use a PST.</a:t>
            </a:r>
          </a:p>
          <a:p>
            <a:pPr lvl="0">
              <a:lnSpc>
                <a:spcPct val="115000"/>
              </a:lnSpc>
              <a:spcAft>
                <a:spcPts val="1000"/>
              </a:spcAft>
            </a:pPr>
            <a:r>
              <a:rPr lang="en-CA" sz="1000" b="1" dirty="0">
                <a:solidFill>
                  <a:prstClr val="black"/>
                </a:solidFill>
                <a:latin typeface="Arial"/>
                <a:ea typeface="Calibri"/>
                <a:cs typeface="Times New Roman"/>
              </a:rPr>
              <a:t>Question</a:t>
            </a:r>
            <a:endParaRPr lang="en-CA" sz="1000" dirty="0">
              <a:solidFill>
                <a:prstClr val="black"/>
              </a:solidFill>
              <a:latin typeface="Arial"/>
              <a:ea typeface="Calibri"/>
              <a:cs typeface="Times New Roman"/>
            </a:endParaRPr>
          </a:p>
          <a:p>
            <a:pPr lvl="0">
              <a:lnSpc>
                <a:spcPct val="115000"/>
              </a:lnSpc>
              <a:spcAft>
                <a:spcPts val="1000"/>
              </a:spcAft>
            </a:pPr>
            <a:r>
              <a:rPr lang="en-CA" sz="1000" dirty="0">
                <a:solidFill>
                  <a:prstClr val="black"/>
                </a:solidFill>
                <a:latin typeface="Arial"/>
                <a:ea typeface="Calibri"/>
                <a:cs typeface="Times New Roman"/>
              </a:rPr>
              <a:t>A cutover migration batch continues synchronizing until you remove it.</a:t>
            </a:r>
          </a:p>
          <a:p>
            <a:pPr lvl="0">
              <a:lnSpc>
                <a:spcPct val="115000"/>
              </a:lnSpc>
              <a:spcAft>
                <a:spcPts val="1000"/>
              </a:spcAft>
            </a:pPr>
            <a:r>
              <a:rPr lang="en-CA" sz="1000" dirty="0">
                <a:solidFill>
                  <a:prstClr val="black"/>
                </a:solidFill>
                <a:latin typeface="Arial"/>
                <a:ea typeface="Calibri"/>
                <a:cs typeface="Times New Roman"/>
              </a:rPr>
              <a:t>(   ) False</a:t>
            </a:r>
          </a:p>
          <a:p>
            <a:pPr lvl="0">
              <a:lnSpc>
                <a:spcPct val="115000"/>
              </a:lnSpc>
              <a:spcAft>
                <a:spcPts val="1000"/>
              </a:spcAft>
            </a:pPr>
            <a:r>
              <a:rPr lang="en-CA" sz="1000" dirty="0">
                <a:solidFill>
                  <a:prstClr val="black"/>
                </a:solidFill>
                <a:latin typeface="Arial"/>
                <a:ea typeface="Calibri"/>
                <a:cs typeface="Times New Roman"/>
              </a:rPr>
              <a:t>(   ) True</a:t>
            </a:r>
          </a:p>
          <a:p>
            <a:pPr lvl="0">
              <a:lnSpc>
                <a:spcPct val="115000"/>
              </a:lnSpc>
              <a:spcAft>
                <a:spcPts val="1000"/>
              </a:spcAft>
            </a:pPr>
            <a:r>
              <a:rPr lang="en-CA" sz="1000" b="1" dirty="0">
                <a:solidFill>
                  <a:prstClr val="black"/>
                </a:solidFill>
                <a:latin typeface="Arial"/>
                <a:ea typeface="Calibri"/>
                <a:cs typeface="Times New Roman"/>
              </a:rPr>
              <a:t>Answer</a:t>
            </a:r>
            <a:endParaRPr lang="en-CA" sz="1000" dirty="0">
              <a:solidFill>
                <a:prstClr val="black"/>
              </a:solidFill>
              <a:latin typeface="Arial"/>
              <a:ea typeface="Calibri"/>
              <a:cs typeface="Times New Roman"/>
            </a:endParaRPr>
          </a:p>
          <a:p>
            <a:pPr lvl="0">
              <a:lnSpc>
                <a:spcPct val="115000"/>
              </a:lnSpc>
              <a:spcAft>
                <a:spcPts val="1000"/>
              </a:spcAft>
            </a:pPr>
            <a:r>
              <a:rPr lang="en-CA" sz="1000" dirty="0">
                <a:solidFill>
                  <a:prstClr val="black"/>
                </a:solidFill>
                <a:latin typeface="Arial"/>
                <a:ea typeface="Calibri"/>
                <a:cs typeface="Times New Roman"/>
              </a:rPr>
              <a:t>(   ) False</a:t>
            </a:r>
          </a:p>
          <a:p>
            <a:pPr lvl="0">
              <a:lnSpc>
                <a:spcPct val="115000"/>
              </a:lnSpc>
              <a:spcAft>
                <a:spcPts val="1000"/>
              </a:spcAft>
            </a:pPr>
            <a:r>
              <a:rPr lang="en-CA" sz="1000" dirty="0">
                <a:solidFill>
                  <a:prstClr val="black"/>
                </a:solidFill>
                <a:latin typeface="Arial"/>
                <a:ea typeface="Calibri"/>
                <a:cs typeface="Times New Roman"/>
              </a:rPr>
              <a:t>(√) True</a:t>
            </a:r>
          </a:p>
          <a:p>
            <a:pPr lvl="0">
              <a:lnSpc>
                <a:spcPct val="115000"/>
              </a:lnSpc>
              <a:spcAft>
                <a:spcPts val="1000"/>
              </a:spcAft>
            </a:pPr>
            <a:r>
              <a:rPr lang="en-CA" sz="1000" dirty="0">
                <a:solidFill>
                  <a:prstClr val="black"/>
                </a:solidFill>
                <a:latin typeface="Arial"/>
                <a:cs typeface="Times New Roman"/>
              </a:rPr>
              <a:t>Feedback: After a cutover migration batch does an initial synchronization, it continues to perform incremental synchronization until you remove the cutover migration batch. It is important that the cutover migration batch is not removed until after you configure mail routing to Office 365.</a:t>
            </a:r>
          </a:p>
          <a:p>
            <a:pPr lvl="0"/>
            <a:r>
              <a:rPr lang="en-CA" b="1" dirty="0"/>
              <a:t>Sequencing Activity</a:t>
            </a:r>
          </a:p>
          <a:p>
            <a:pPr lvl="0"/>
            <a:r>
              <a:rPr lang="en-CA" sz="1000" dirty="0">
                <a:solidFill>
                  <a:prstClr val="black"/>
                </a:solidFill>
                <a:latin typeface="Arial"/>
                <a:cs typeface="Times New Roman"/>
              </a:rPr>
              <a:t>Put the following steps for a staged Exchange migration in order, numbering each to indicate the correct order from 1 through 9.</a:t>
            </a:r>
          </a:p>
          <a:p>
            <a:pPr marL="228600" indent="-228600">
              <a:buFont typeface="+mj-lt"/>
              <a:buAutoNum type="arabicPeriod"/>
            </a:pPr>
            <a:r>
              <a:rPr lang="en-CA" sz="1000" dirty="0">
                <a:latin typeface="Arial" panose="020B0604020202020204" pitchFamily="34" charset="0"/>
                <a:cs typeface="Arial" panose="020B0604020202020204" pitchFamily="34" charset="0"/>
              </a:rPr>
              <a:t>Configure a migration administrator account with Full Access permissions to the source mailboxes.</a:t>
            </a:r>
          </a:p>
          <a:p>
            <a:pPr marL="228600" indent="-228600">
              <a:buFont typeface="+mj-lt"/>
              <a:buAutoNum type="arabicPeriod"/>
            </a:pPr>
            <a:r>
              <a:rPr lang="en-CA" sz="1000" dirty="0">
                <a:latin typeface="Arial" panose="020B0604020202020204" pitchFamily="34" charset="0"/>
                <a:cs typeface="Arial" panose="020B0604020202020204" pitchFamily="34" charset="0"/>
              </a:rPr>
              <a:t>Configure directory synchronization.</a:t>
            </a:r>
          </a:p>
          <a:p>
            <a:pPr marL="228600" indent="-228600">
              <a:buFont typeface="+mj-lt"/>
              <a:buAutoNum type="arabicPeriod"/>
            </a:pPr>
            <a:r>
              <a:rPr lang="en-CA" sz="1000" dirty="0">
                <a:latin typeface="Arial" panose="020B0604020202020204" pitchFamily="34" charset="0"/>
                <a:cs typeface="Arial" panose="020B0604020202020204" pitchFamily="34" charset="0"/>
              </a:rPr>
              <a:t>Create a migration endpoint.</a:t>
            </a:r>
          </a:p>
          <a:p>
            <a:pPr marL="228600" indent="-228600">
              <a:buFont typeface="+mj-lt"/>
              <a:buAutoNum type="arabicPeriod"/>
            </a:pPr>
            <a:r>
              <a:rPr lang="en-CA" sz="1000" dirty="0">
                <a:latin typeface="Arial" panose="020B0604020202020204" pitchFamily="34" charset="0"/>
                <a:cs typeface="Arial" panose="020B0604020202020204" pitchFamily="34" charset="0"/>
              </a:rPr>
              <a:t>Create the staged migration batch.</a:t>
            </a:r>
          </a:p>
          <a:p>
            <a:pPr marL="228600" indent="-228600">
              <a:buFont typeface="+mj-lt"/>
              <a:buAutoNum type="arabicPeriod"/>
            </a:pPr>
            <a:r>
              <a:rPr lang="en-CA" sz="1000" dirty="0">
                <a:latin typeface="Arial" panose="020B0604020202020204" pitchFamily="34" charset="0"/>
                <a:cs typeface="Arial" panose="020B0604020202020204" pitchFamily="34" charset="0"/>
              </a:rPr>
              <a:t>Convert on-premises mailboxes to mail-enabled users.</a:t>
            </a:r>
          </a:p>
          <a:p>
            <a:pPr marL="228600" indent="-228600">
              <a:buFont typeface="+mj-lt"/>
              <a:buAutoNum type="arabicPeriod"/>
            </a:pPr>
            <a:r>
              <a:rPr lang="en-CA" sz="1000" dirty="0">
                <a:latin typeface="Arial" panose="020B0604020202020204" pitchFamily="34" charset="0"/>
                <a:cs typeface="Arial" panose="020B0604020202020204" pitchFamily="34" charset="0"/>
              </a:rPr>
              <a:t>Update MX records to change mail routing to Office 365.</a:t>
            </a:r>
          </a:p>
          <a:p>
            <a:pPr marL="228600" indent="-228600">
              <a:buFont typeface="+mj-lt"/>
              <a:buAutoNum type="arabicPeriod"/>
            </a:pPr>
            <a:r>
              <a:rPr lang="en-CA" sz="1000" dirty="0">
                <a:latin typeface="Arial" panose="020B0604020202020204" pitchFamily="34" charset="0"/>
                <a:cs typeface="Arial" panose="020B0604020202020204" pitchFamily="34" charset="0"/>
              </a:rPr>
              <a:t>Assign Office 365 licenses to users.</a:t>
            </a:r>
          </a:p>
          <a:p>
            <a:pPr marL="228600" indent="-228600">
              <a:buFont typeface="+mj-lt"/>
              <a:buAutoNum type="arabicPeriod"/>
            </a:pPr>
            <a:r>
              <a:rPr lang="en-CA" sz="1000" dirty="0">
                <a:latin typeface="Arial" panose="020B0604020202020204" pitchFamily="34" charset="0"/>
                <a:cs typeface="Arial" panose="020B0604020202020204" pitchFamily="34" charset="0"/>
              </a:rPr>
              <a:t>Delete all staged migration batches.</a:t>
            </a:r>
          </a:p>
          <a:p>
            <a:pPr marL="228600" indent="-228600">
              <a:buFont typeface="+mj-lt"/>
              <a:buAutoNum type="arabicPeriod"/>
            </a:pPr>
            <a:r>
              <a:rPr lang="en-CA" sz="1000" dirty="0">
                <a:latin typeface="Arial" panose="020B0604020202020204" pitchFamily="34" charset="0"/>
                <a:cs typeface="Arial" panose="020B0604020202020204" pitchFamily="34" charset="0"/>
              </a:rPr>
              <a:t>Update Autodiscover DNS records.</a:t>
            </a:r>
          </a:p>
          <a:p>
            <a:pPr lvl="0">
              <a:lnSpc>
                <a:spcPct val="115000"/>
              </a:lnSpc>
              <a:spcAft>
                <a:spcPts val="1000"/>
              </a:spcAft>
            </a:pPr>
            <a:endParaRPr lang="en-CA" sz="1000" dirty="0">
              <a:solidFill>
                <a:prstClr val="black"/>
              </a:solidFill>
              <a:latin typeface="Arial"/>
              <a:cs typeface="Times New Roman"/>
            </a:endParaRPr>
          </a:p>
          <a:p>
            <a:pPr lvl="0">
              <a:lnSpc>
                <a:spcPct val="115000"/>
              </a:lnSpc>
              <a:spcAft>
                <a:spcPts val="1000"/>
              </a:spcAft>
            </a:pPr>
            <a:endParaRPr lang="en-CA" sz="1000" dirty="0">
              <a:solidFill>
                <a:prstClr val="black"/>
              </a:solidFill>
              <a:latin typeface="Arial"/>
              <a:cs typeface="Times New Roman"/>
            </a:endParaRPr>
          </a:p>
        </p:txBody>
      </p:sp>
      <p:sp>
        <p:nvSpPr>
          <p:cNvPr id="4" name="Slide Number Placeholder 3"/>
          <p:cNvSpPr>
            <a:spLocks noGrp="1"/>
          </p:cNvSpPr>
          <p:nvPr>
            <p:ph type="sldNum" sz="quarter" idx="10"/>
          </p:nvPr>
        </p:nvSpPr>
        <p:spPr/>
        <p:txBody>
          <a:bodyPr/>
          <a:lstStyle/>
          <a:p>
            <a:fld id="{9873540D-45E4-4299-8A78-7E0740108997}" type="slidenum">
              <a:rPr lang="en-CA" smtClean="0"/>
              <a:t>28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30298980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Provide students with a brief overview of what you should consider when planning a migration, and then explain the different migration scenarios. The remaining topics in this lesson cover the scenarios in detail.</a:t>
            </a:r>
          </a:p>
        </p:txBody>
      </p:sp>
      <p:sp>
        <p:nvSpPr>
          <p:cNvPr id="4" name="Slide Number Placeholder 3"/>
          <p:cNvSpPr>
            <a:spLocks noGrp="1"/>
          </p:cNvSpPr>
          <p:nvPr>
            <p:ph type="sldNum" sz="quarter" idx="10"/>
          </p:nvPr>
        </p:nvSpPr>
        <p:spPr/>
        <p:txBody>
          <a:bodyPr/>
          <a:lstStyle/>
          <a:p>
            <a:fld id="{9873540D-45E4-4299-8A78-7E0740108997}" type="slidenum">
              <a:rPr lang="en-CA" smtClean="0"/>
              <a:t>29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2106034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51720"/>
            <a:ext cx="6153912" cy="6768752"/>
          </a:xfrm>
        </p:spPr>
        <p:txBody>
          <a:bodyPr>
            <a:noAutofit/>
          </a:bodyPr>
          <a:lstStyle/>
          <a:p>
            <a:pPr>
              <a:lnSpc>
                <a:spcPct val="115000"/>
              </a:lnSpc>
              <a:spcAft>
                <a:spcPts val="1000"/>
              </a:spcAft>
            </a:pPr>
            <a:r>
              <a:rPr lang="en-CA" sz="1000" dirty="0">
                <a:latin typeface="Arial"/>
                <a:ea typeface="Calibri"/>
                <a:cs typeface="Times New Roman"/>
              </a:rPr>
              <a:t>Provide an overview of the lesson.</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You have a trouble ticket to resolve that indicates that automatic replies and automatically forwarded messages are being delivered outside of your Exchange organization. Furthermore, the ticket indicates that this behavior needs to stop, and that you should not allow rule generated messages outside your organization. What is the best way to implement these changes?</a:t>
            </a:r>
          </a:p>
          <a:p>
            <a:pPr>
              <a:lnSpc>
                <a:spcPct val="115000"/>
              </a:lnSpc>
              <a:spcAft>
                <a:spcPts val="1000"/>
              </a:spcAft>
            </a:pPr>
            <a:r>
              <a:rPr lang="en-CA" sz="1000" dirty="0">
                <a:latin typeface="Arial"/>
                <a:ea typeface="Calibri"/>
                <a:cs typeface="Times New Roman"/>
              </a:rPr>
              <a:t>(   ) Option 1: Modify the default remote domain to block automatic replies and automatic forwarding.</a:t>
            </a:r>
          </a:p>
          <a:p>
            <a:pPr>
              <a:lnSpc>
                <a:spcPct val="115000"/>
              </a:lnSpc>
              <a:spcAft>
                <a:spcPts val="1000"/>
              </a:spcAft>
            </a:pPr>
            <a:r>
              <a:rPr lang="en-CA" sz="1000" dirty="0">
                <a:latin typeface="Arial"/>
                <a:ea typeface="Calibri"/>
                <a:cs typeface="Times New Roman"/>
              </a:rPr>
              <a:t>(   ) Option 2: Create a new remote domain that blocks automatic replies and automatic forwarding.</a:t>
            </a:r>
          </a:p>
          <a:p>
            <a:pPr>
              <a:lnSpc>
                <a:spcPct val="115000"/>
              </a:lnSpc>
              <a:spcAft>
                <a:spcPts val="1000"/>
              </a:spcAft>
            </a:pPr>
            <a:r>
              <a:rPr lang="en-CA" sz="1000" dirty="0">
                <a:latin typeface="Arial"/>
                <a:ea typeface="Calibri"/>
                <a:cs typeface="Times New Roman"/>
              </a:rPr>
              <a:t>(   ) Option 3: Use Set-OrganizationConfig to block automatic replies and automatic forwarding.</a:t>
            </a:r>
          </a:p>
          <a:p>
            <a:pPr>
              <a:lnSpc>
                <a:spcPct val="115000"/>
              </a:lnSpc>
              <a:spcAft>
                <a:spcPts val="1000"/>
              </a:spcAft>
            </a:pPr>
            <a:r>
              <a:rPr lang="en-CA" sz="1000" dirty="0">
                <a:latin typeface="Arial"/>
                <a:ea typeface="Calibri"/>
                <a:cs typeface="Times New Roman"/>
              </a:rPr>
              <a:t>(   ) Option 4: Use a script to block automatic replies and automatic forwarding for all users.</a:t>
            </a:r>
          </a:p>
          <a:p>
            <a:pPr>
              <a:lnSpc>
                <a:spcPct val="115000"/>
              </a:lnSpc>
              <a:spcAft>
                <a:spcPts val="1000"/>
              </a:spcAft>
            </a:pPr>
            <a:r>
              <a:rPr lang="en-CA" sz="1000" dirty="0">
                <a:latin typeface="Arial"/>
                <a:ea typeface="Calibri"/>
                <a:cs typeface="Times New Roman"/>
              </a:rPr>
              <a:t>(   ) Option 5: Create a transport rule to block automatic replies and automatic forwarding.</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 Option 1: Modify the default remote domain to block automatic replies and automatic forwarding.</a:t>
            </a:r>
          </a:p>
          <a:p>
            <a:pPr>
              <a:lnSpc>
                <a:spcPct val="115000"/>
              </a:lnSpc>
              <a:spcAft>
                <a:spcPts val="1000"/>
              </a:spcAft>
            </a:pPr>
            <a:r>
              <a:rPr lang="en-CA" sz="1000" dirty="0">
                <a:latin typeface="Arial"/>
                <a:ea typeface="Calibri"/>
                <a:cs typeface="Times New Roman"/>
              </a:rPr>
              <a:t>Feedback: The default remote domain applies to all outbound messages by using the address space of *. You must modify this to block automatic replies and automatic forwarding.</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After adding a domain to Office 365, you need to configure it as an accepted domain before Exchange Online can use it for email reception.</a:t>
            </a:r>
          </a:p>
          <a:p>
            <a:pPr>
              <a:lnSpc>
                <a:spcPct val="115000"/>
              </a:lnSpc>
              <a:spcAft>
                <a:spcPts val="1000"/>
              </a:spcAft>
            </a:pPr>
            <a:r>
              <a:rPr lang="en-CA" sz="1000" dirty="0">
                <a:latin typeface="Arial"/>
                <a:ea typeface="Calibri"/>
                <a:cs typeface="Times New Roman"/>
              </a:rPr>
              <a:t>(   ) False</a:t>
            </a:r>
          </a:p>
          <a:p>
            <a:pPr>
              <a:lnSpc>
                <a:spcPct val="115000"/>
              </a:lnSpc>
              <a:spcAft>
                <a:spcPts val="1000"/>
              </a:spcAft>
            </a:pPr>
            <a:r>
              <a:rPr lang="en-CA" sz="1000" dirty="0">
                <a:latin typeface="Arial"/>
                <a:ea typeface="Calibri"/>
                <a:cs typeface="Times New Roman"/>
              </a:rPr>
              <a:t>(   ) True</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 False</a:t>
            </a:r>
          </a:p>
          <a:p>
            <a:pPr>
              <a:lnSpc>
                <a:spcPct val="115000"/>
              </a:lnSpc>
              <a:spcAft>
                <a:spcPts val="1000"/>
              </a:spcAft>
            </a:pPr>
            <a:r>
              <a:rPr lang="en-CA" sz="1000" dirty="0">
                <a:latin typeface="Arial"/>
                <a:ea typeface="Calibri"/>
                <a:cs typeface="Times New Roman"/>
              </a:rPr>
              <a:t>(   ) True</a:t>
            </a:r>
          </a:p>
          <a:p>
            <a:pPr>
              <a:lnSpc>
                <a:spcPct val="115000"/>
              </a:lnSpc>
              <a:spcAft>
                <a:spcPts val="1000"/>
              </a:spcAft>
            </a:pPr>
            <a:r>
              <a:rPr lang="en-CA" sz="1000" dirty="0">
                <a:latin typeface="Arial"/>
                <a:ea typeface="Calibri"/>
                <a:cs typeface="Times New Roman"/>
              </a:rPr>
              <a:t>Feedback: When you add a domain to Office 365, Office 365 adds it automatically as an accepted domain.</a:t>
            </a:r>
          </a:p>
          <a:p>
            <a:pPr>
              <a:lnSpc>
                <a:spcPct val="115000"/>
              </a:lnSpc>
              <a:spcAft>
                <a:spcPts val="1000"/>
              </a:spcAft>
            </a:pPr>
            <a:endParaRPr lang="en-CA" sz="1000" dirty="0">
              <a:latin typeface="Arial"/>
              <a:ea typeface="Calibri"/>
              <a:cs typeface="Times New Roman"/>
            </a:endParaRPr>
          </a:p>
          <a:p>
            <a:pPr>
              <a:lnSpc>
                <a:spcPct val="115000"/>
              </a:lnSpc>
              <a:spcAft>
                <a:spcPts val="1000"/>
              </a:spcAft>
            </a:pP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73540D-45E4-4299-8A78-7E0740108997}" type="slidenum">
              <a:rPr lang="en-CA" smtClean="0"/>
              <a:t>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2932382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Be sure to stress to students how critical it is to delete the migration batch only </a:t>
            </a:r>
            <a:r>
              <a:rPr lang="en-CA" sz="1000" i="1" dirty="0">
                <a:latin typeface="Arial"/>
                <a:ea typeface="Calibri"/>
                <a:cs typeface="Times New Roman"/>
              </a:rPr>
              <a:t>after</a:t>
            </a:r>
            <a:r>
              <a:rPr lang="en-CA" sz="1000" dirty="0">
                <a:latin typeface="Arial"/>
                <a:ea typeface="Calibri"/>
                <a:cs typeface="Times New Roman"/>
              </a:rPr>
              <a:t> the DNS update occurs and an incremental migration is complete. This ensures that you do not lose data inadvertently.</a:t>
            </a:r>
          </a:p>
        </p:txBody>
      </p:sp>
      <p:sp>
        <p:nvSpPr>
          <p:cNvPr id="4" name="Slide Number Placeholder 3"/>
          <p:cNvSpPr>
            <a:spLocks noGrp="1"/>
          </p:cNvSpPr>
          <p:nvPr>
            <p:ph type="sldNum" sz="quarter" idx="10"/>
          </p:nvPr>
        </p:nvSpPr>
        <p:spPr/>
        <p:txBody>
          <a:bodyPr/>
          <a:lstStyle/>
          <a:p>
            <a:fld id="{9873540D-45E4-4299-8A78-7E0740108997}" type="slidenum">
              <a:rPr lang="en-CA" smtClean="0"/>
              <a:t>30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29711489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873540D-45E4-4299-8A78-7E0740108997}" type="slidenum">
              <a:rPr lang="en-CA" smtClean="0"/>
              <a:t>31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3008266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Describe an IMAP migration to students. Discuss how it is similar to a cutover Exchange migration. </a:t>
            </a:r>
          </a:p>
        </p:txBody>
      </p:sp>
      <p:sp>
        <p:nvSpPr>
          <p:cNvPr id="4" name="Slide Number Placeholder 3"/>
          <p:cNvSpPr>
            <a:spLocks noGrp="1"/>
          </p:cNvSpPr>
          <p:nvPr>
            <p:ph type="sldNum" sz="quarter" idx="10"/>
          </p:nvPr>
        </p:nvSpPr>
        <p:spPr/>
        <p:txBody>
          <a:bodyPr/>
          <a:lstStyle/>
          <a:p>
            <a:fld id="{9873540D-45E4-4299-8A78-7E0740108997}" type="slidenum">
              <a:rPr lang="en-CA" smtClean="0"/>
              <a:t>32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28000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Stress that importing historical data may take several days, and that users do not have access to historical data until this process is complete.</a:t>
            </a:r>
          </a:p>
        </p:txBody>
      </p:sp>
      <p:sp>
        <p:nvSpPr>
          <p:cNvPr id="4" name="Slide Number Placeholder 3"/>
          <p:cNvSpPr>
            <a:spLocks noGrp="1"/>
          </p:cNvSpPr>
          <p:nvPr>
            <p:ph type="sldNum" sz="quarter" idx="10"/>
          </p:nvPr>
        </p:nvSpPr>
        <p:spPr/>
        <p:txBody>
          <a:bodyPr/>
          <a:lstStyle/>
          <a:p>
            <a:fld id="{9873540D-45E4-4299-8A78-7E0740108997}" type="slidenum">
              <a:rPr lang="en-CA" smtClean="0"/>
              <a:t>33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36621468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Mention to students that these steps are for migrating legacy public folders in Exchange Server 2007 or Exchange Server 2010. To migrate Exchange Server 2013 public folders, they need to use non-Microsoft tools or a .pst export.</a:t>
            </a:r>
          </a:p>
        </p:txBody>
      </p:sp>
      <p:sp>
        <p:nvSpPr>
          <p:cNvPr id="4" name="Slide Number Placeholder 3"/>
          <p:cNvSpPr>
            <a:spLocks noGrp="1"/>
          </p:cNvSpPr>
          <p:nvPr>
            <p:ph type="sldNum" sz="quarter" idx="10"/>
          </p:nvPr>
        </p:nvSpPr>
        <p:spPr/>
        <p:txBody>
          <a:bodyPr/>
          <a:lstStyle/>
          <a:p>
            <a:fld id="{9873540D-45E4-4299-8A78-7E0740108997}" type="slidenum">
              <a:rPr lang="en-CA" smtClean="0"/>
              <a:t>34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36064565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Describe the benefits of hybrid mode and the need for directory synchronization. Highlight the need to keep one Exchange on-premises for management tools as long as you use directory synchronization.</a:t>
            </a:r>
          </a:p>
        </p:txBody>
      </p:sp>
      <p:sp>
        <p:nvSpPr>
          <p:cNvPr id="4" name="Slide Number Placeholder 3"/>
          <p:cNvSpPr>
            <a:spLocks noGrp="1"/>
          </p:cNvSpPr>
          <p:nvPr>
            <p:ph type="sldNum" sz="quarter" idx="10"/>
          </p:nvPr>
        </p:nvSpPr>
        <p:spPr/>
        <p:txBody>
          <a:bodyPr/>
          <a:lstStyle/>
          <a:p>
            <a:fld id="{9873540D-45E4-4299-8A78-7E0740108997}" type="slidenum">
              <a:rPr lang="en-CA" smtClean="0"/>
              <a:t>35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6869983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b="1" dirty="0">
                <a:latin typeface="Arial"/>
                <a:ea typeface="Calibri"/>
                <a:cs typeface="Times New Roman"/>
              </a:rPr>
              <a:t>Exercise 1: Configuring email protection</a:t>
            </a:r>
          </a:p>
          <a:p>
            <a:pPr>
              <a:lnSpc>
                <a:spcPct val="115000"/>
              </a:lnSpc>
              <a:spcAft>
                <a:spcPts val="1000"/>
              </a:spcAft>
            </a:pPr>
            <a:r>
              <a:rPr lang="en-CA" sz="1000" dirty="0">
                <a:latin typeface="Arial"/>
                <a:ea typeface="Calibri"/>
                <a:cs typeface="Times New Roman"/>
              </a:rPr>
              <a:t>You also need to explore the anti-spam and antivirus settings that are available in Exchange Online, and you must:</a:t>
            </a:r>
          </a:p>
          <a:p>
            <a:pPr marL="342900" lvl="0" indent="-342900">
              <a:lnSpc>
                <a:spcPct val="115000"/>
              </a:lnSpc>
              <a:spcAft>
                <a:spcPts val="995"/>
              </a:spcAft>
              <a:buFont typeface="Symbol"/>
              <a:buChar char=""/>
            </a:pPr>
            <a:r>
              <a:rPr lang="en-US" sz="1000" dirty="0">
                <a:effectLst/>
                <a:latin typeface="Arial"/>
                <a:ea typeface="Times New Roman"/>
                <a:cs typeface="Times New Roman"/>
              </a:rPr>
              <a:t>Configure a policy to ensure that an administrator account is notified when Exchange Online receives a message that contains malware. </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Ensure that internal users are notified when their messages are not delivered.</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Ensure that you can block all email from IP addresses that you specify.</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Ensure that Sales users receive all messages, even if there is a high likelihood that the message is spam.</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Ensure that Exchange Online quarantines all messages for other users if there is a high probability that the message is spam. </a:t>
            </a:r>
            <a:endParaRPr lang="en-CA" sz="1000" dirty="0">
              <a:effectLst/>
              <a:latin typeface="Arial"/>
              <a:ea typeface="Times New Roman"/>
              <a:cs typeface="Times New Roman"/>
            </a:endParaRPr>
          </a:p>
          <a:p>
            <a:pPr>
              <a:lnSpc>
                <a:spcPct val="115000"/>
              </a:lnSpc>
              <a:spcAft>
                <a:spcPts val="1000"/>
              </a:spcAft>
            </a:pPr>
            <a:r>
              <a:rPr lang="en-CA" sz="1000" b="1" dirty="0">
                <a:latin typeface="Arial"/>
                <a:ea typeface="Calibri"/>
                <a:cs typeface="Times New Roman"/>
              </a:rPr>
              <a:t>Exercise 2: Configuring client access policies</a:t>
            </a:r>
          </a:p>
          <a:p>
            <a:pPr>
              <a:lnSpc>
                <a:spcPct val="115000"/>
              </a:lnSpc>
              <a:spcAft>
                <a:spcPts val="1000"/>
              </a:spcAft>
            </a:pPr>
            <a:r>
              <a:rPr lang="en-CA" sz="1000" dirty="0">
                <a:latin typeface="Arial"/>
                <a:ea typeface="Calibri"/>
                <a:cs typeface="Times New Roman"/>
              </a:rPr>
              <a:t>A. Datum wants to be able to restrict some options for Outlook on the Web and mobile clients. You need to configure policies for Outlook Web App, mobile device access, and mailboxes.  </a:t>
            </a:r>
          </a:p>
        </p:txBody>
      </p:sp>
      <p:sp>
        <p:nvSpPr>
          <p:cNvPr id="4" name="Slide Number Placeholder 3"/>
          <p:cNvSpPr>
            <a:spLocks noGrp="1"/>
          </p:cNvSpPr>
          <p:nvPr>
            <p:ph type="sldNum" sz="quarter" idx="10"/>
          </p:nvPr>
        </p:nvSpPr>
        <p:spPr/>
        <p:txBody>
          <a:bodyPr/>
          <a:lstStyle/>
          <a:p>
            <a:fld id="{9873540D-45E4-4299-8A78-7E0740108997}" type="slidenum">
              <a:rPr lang="en-CA" smtClean="0"/>
              <a:t>36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468312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CA" dirty="0"/>
          </a:p>
        </p:txBody>
      </p:sp>
      <p:sp>
        <p:nvSpPr>
          <p:cNvPr id="4" name="Slide Number Placeholder 3"/>
          <p:cNvSpPr>
            <a:spLocks noGrp="1"/>
          </p:cNvSpPr>
          <p:nvPr>
            <p:ph type="sldNum" sz="quarter" idx="10"/>
          </p:nvPr>
        </p:nvSpPr>
        <p:spPr/>
        <p:txBody>
          <a:bodyPr/>
          <a:lstStyle/>
          <a:p>
            <a:fld id="{9873540D-45E4-4299-8A78-7E0740108997}" type="slidenum">
              <a:rPr lang="en-CA" smtClean="0"/>
              <a:t>37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3252662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Why did you configure different anti-spam settings for members of the sales group?</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A false positive for Sales group members could result in lost sales, which might affect business negatively. The separate anti-spam policy for the Sales group ensures that even if there is a false positive, users still have access to the messages in their mailboxes.</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Why is it important to require a password on mobile devices?</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It is easy to lose mobile devices, because they are small, and they can be targets for thieves. When a mobile device is lost, a password provides some assurance that unauthorized users do not have access to the device’s data.</a:t>
            </a:r>
          </a:p>
        </p:txBody>
      </p:sp>
      <p:sp>
        <p:nvSpPr>
          <p:cNvPr id="4" name="Slide Number Placeholder 3"/>
          <p:cNvSpPr>
            <a:spLocks noGrp="1"/>
          </p:cNvSpPr>
          <p:nvPr>
            <p:ph type="sldNum" sz="quarter" idx="10"/>
          </p:nvPr>
        </p:nvSpPr>
        <p:spPr/>
        <p:txBody>
          <a:bodyPr/>
          <a:lstStyle/>
          <a:p>
            <a:fld id="{9873540D-45E4-4299-8A78-7E0740108997}" type="slidenum">
              <a:rPr lang="en-CA" smtClean="0"/>
              <a:t>38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26074186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b="1" dirty="0">
                <a:latin typeface="Arial"/>
                <a:ea typeface="Calibri"/>
                <a:cs typeface="Times New Roman"/>
              </a:rPr>
              <a:t>Review Questions</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Why is it important not to remove the last on-premises Exchange server when directory synchronization is in place?</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Directory synchronization make the on-premises AD DS authoritative for most user attributes. Therefore, all changes to users occur in AD DS. The Exchange management tools require an Exchange server to be present on-premises to manage user attributes.</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You recently migrated all of your organizational mailboxes to Office 365. Many of your users have mobile devices that connect by using Exchange ActiveSync. You security officer was shocked when he saw that a user did not have a password on his mobile device. Why did this happen, and how can you fix it?</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The default mobile-device mailbox policy in Office 365 does not enforce any security settings. You should work with your security officer to identify appropriate security settings and modify the default mobile-device mailbox policy to enforce those settings.</a:t>
            </a:r>
          </a:p>
        </p:txBody>
      </p:sp>
      <p:sp>
        <p:nvSpPr>
          <p:cNvPr id="4" name="Slide Number Placeholder 3"/>
          <p:cNvSpPr>
            <a:spLocks noGrp="1"/>
          </p:cNvSpPr>
          <p:nvPr>
            <p:ph type="sldNum" sz="quarter" idx="10"/>
          </p:nvPr>
        </p:nvSpPr>
        <p:spPr/>
        <p:txBody>
          <a:bodyPr/>
          <a:lstStyle/>
          <a:p>
            <a:fld id="{9873540D-45E4-4299-8A78-7E0740108997}" type="slidenum">
              <a:rPr lang="en-CA" smtClean="0"/>
              <a:t>39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355468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The mail flow for messages, going in and out of Office 365, is a standard flow that all email systems use. Explain how for domains that Office 365 hosts, the Domain Name System (DNS) records must point to Office 365 servers.</a:t>
            </a:r>
          </a:p>
        </p:txBody>
      </p:sp>
      <p:sp>
        <p:nvSpPr>
          <p:cNvPr id="4" name="Slide Number Placeholder 3"/>
          <p:cNvSpPr>
            <a:spLocks noGrp="1"/>
          </p:cNvSpPr>
          <p:nvPr>
            <p:ph type="sldNum" sz="quarter" idx="10"/>
          </p:nvPr>
        </p:nvSpPr>
        <p:spPr/>
        <p:txBody>
          <a:bodyPr/>
          <a:lstStyle/>
          <a:p>
            <a:fld id="{9873540D-45E4-4299-8A78-7E0740108997}" type="slidenum">
              <a:rPr lang="en-CA" smtClean="0"/>
              <a:t>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3355658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Note that you can create and manage accepted domains and remote domains in the Exchange admin center or by using Windows PowerShell. As part of this topic, consider showing the interface in the Exchange admin center.</a:t>
            </a:r>
          </a:p>
        </p:txBody>
      </p:sp>
      <p:sp>
        <p:nvSpPr>
          <p:cNvPr id="4" name="Slide Number Placeholder 3"/>
          <p:cNvSpPr>
            <a:spLocks noGrp="1"/>
          </p:cNvSpPr>
          <p:nvPr>
            <p:ph type="sldNum" sz="quarter" idx="10"/>
          </p:nvPr>
        </p:nvSpPr>
        <p:spPr/>
        <p:txBody>
          <a:bodyPr/>
          <a:lstStyle/>
          <a:p>
            <a:fld id="{9873540D-45E4-4299-8A78-7E0740108997}" type="slidenum">
              <a:rPr lang="en-CA" smtClean="0"/>
              <a:t>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1471846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If students are familiar with on-premises Exchange Server, you can describe inbound and outbound connectors as similar to receive connectors and send connectors. However, there are some different options.</a:t>
            </a:r>
          </a:p>
        </p:txBody>
      </p:sp>
      <p:sp>
        <p:nvSpPr>
          <p:cNvPr id="4" name="Slide Number Placeholder 3"/>
          <p:cNvSpPr>
            <a:spLocks noGrp="1"/>
          </p:cNvSpPr>
          <p:nvPr>
            <p:ph type="sldNum" sz="quarter" idx="10"/>
          </p:nvPr>
        </p:nvSpPr>
        <p:spPr/>
        <p:txBody>
          <a:bodyPr/>
          <a:lstStyle/>
          <a:p>
            <a:fld id="{9873540D-45E4-4299-8A78-7E0740108997}" type="slidenum">
              <a:rPr lang="en-CA" smtClean="0"/>
              <a:t>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157718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As you describe the components that comprise a transport rule, you should provide examples of some of each component’s configuration options, such as:</a:t>
            </a:r>
          </a:p>
          <a:p>
            <a:pPr marL="342900" lvl="0" indent="-342900">
              <a:lnSpc>
                <a:spcPct val="115000"/>
              </a:lnSpc>
              <a:spcAft>
                <a:spcPts val="995"/>
              </a:spcAft>
              <a:buFont typeface="Symbol"/>
              <a:buChar char=""/>
            </a:pPr>
            <a:r>
              <a:rPr lang="en-US" sz="1000" dirty="0">
                <a:effectLst/>
                <a:latin typeface="Arial"/>
                <a:ea typeface="Times New Roman"/>
                <a:cs typeface="Times New Roman"/>
              </a:rPr>
              <a:t>Conditions. Exchange Online searches for the message sender or recipient, keywords in the message’s subject or body, regular patterns such as customer numbers and social insurance numbers, and other specific items.</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Actions. Exchange Online blocks the message, sends the message to an alternative address, adds a disclaimer to the message, and takes other actions.</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Exceptions. This list is similar to the conditions list, and enables you to provide more stringent conditions under which Exchange Online applies actions.</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73540D-45E4-4299-8A78-7E0740108997}" type="slidenum">
              <a:rPr lang="en-CA" smtClean="0"/>
              <a:t>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3036975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For students that are familiar with on-premises Exchange Server, you can mention that this journaling is equivalent to premium journaling, and then explain the best practices that we recommend with respect to journaling mailboxes.</a:t>
            </a:r>
          </a:p>
        </p:txBody>
      </p:sp>
      <p:sp>
        <p:nvSpPr>
          <p:cNvPr id="4" name="Slide Number Placeholder 3"/>
          <p:cNvSpPr>
            <a:spLocks noGrp="1"/>
          </p:cNvSpPr>
          <p:nvPr>
            <p:ph type="sldNum" sz="quarter" idx="10"/>
          </p:nvPr>
        </p:nvSpPr>
        <p:spPr/>
        <p:txBody>
          <a:bodyPr/>
          <a:lstStyle/>
          <a:p>
            <a:fld id="{9873540D-45E4-4299-8A78-7E0740108997}" type="slidenum">
              <a:rPr lang="en-CA" smtClean="0"/>
              <a:t>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673761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Use this topic to establish the relevance of some of this lesson’s topics.</a:t>
            </a:r>
          </a:p>
        </p:txBody>
      </p:sp>
      <p:sp>
        <p:nvSpPr>
          <p:cNvPr id="4" name="Slide Number Placeholder 3"/>
          <p:cNvSpPr>
            <a:spLocks noGrp="1"/>
          </p:cNvSpPr>
          <p:nvPr>
            <p:ph type="sldNum" sz="quarter" idx="10"/>
          </p:nvPr>
        </p:nvSpPr>
        <p:spPr/>
        <p:txBody>
          <a:bodyPr/>
          <a:lstStyle/>
          <a:p>
            <a:fld id="{9873540D-45E4-4299-8A78-7E0740108997}" type="slidenum">
              <a:rPr lang="en-CA" smtClean="0"/>
              <a:t>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7: Planning and configuring Exchange Online services</a:t>
            </a:r>
          </a:p>
        </p:txBody>
      </p:sp>
    </p:spTree>
    <p:extLst>
      <p:ext uri="{BB962C8B-B14F-4D97-AF65-F5344CB8AC3E}">
        <p14:creationId xmlns:p14="http://schemas.microsoft.com/office/powerpoint/2010/main" val="2541288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21732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CA" dirty="0"/>
              <a:t>Module 7</a:t>
            </a:r>
          </a:p>
        </p:txBody>
      </p:sp>
      <p:sp>
        <p:nvSpPr>
          <p:cNvPr id="3" name="Subtitle 2"/>
          <p:cNvSpPr>
            <a:spLocks noGrp="1"/>
          </p:cNvSpPr>
          <p:nvPr>
            <p:ph type="subTitle" sz="quarter" idx="1"/>
          </p:nvPr>
        </p:nvSpPr>
        <p:spPr/>
        <p:txBody>
          <a:bodyPr/>
          <a:lstStyle/>
          <a:p>
            <a:r>
              <a:rPr lang="en-CA" dirty="0"/>
              <a:t>Planning and configuring Exchange Online services
</a:t>
            </a:r>
          </a:p>
        </p:txBody>
      </p:sp>
    </p:spTree>
    <p:extLst>
      <p:ext uri="{BB962C8B-B14F-4D97-AF65-F5344CB8AC3E}">
        <p14:creationId xmlns:p14="http://schemas.microsoft.com/office/powerpoint/2010/main" val="331852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a72fb6f7-0aaa-4e8a-a458-69d3582308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Tracking message flow by using message trace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Use message trace to identify delivery problems</a:t>
            </a:r>
          </a:p>
          <a:p>
            <a:r>
              <a:rPr lang="en-CA" dirty="0"/>
              <a:t>You can search for messages based on:</a:t>
            </a:r>
          </a:p>
          <a:p>
            <a:pPr lvl="1"/>
            <a:r>
              <a:rPr lang="en-CA" dirty="0"/>
              <a:t>Date range</a:t>
            </a:r>
          </a:p>
          <a:p>
            <a:pPr lvl="1"/>
            <a:r>
              <a:rPr lang="en-CA" dirty="0"/>
              <a:t>Delivery status</a:t>
            </a:r>
          </a:p>
          <a:p>
            <a:pPr lvl="1"/>
            <a:r>
              <a:rPr lang="en-CA" dirty="0"/>
              <a:t>Message ID</a:t>
            </a:r>
          </a:p>
          <a:p>
            <a:pPr lvl="1"/>
            <a:r>
              <a:rPr lang="en-CA" dirty="0"/>
              <a:t>Sender</a:t>
            </a:r>
          </a:p>
          <a:p>
            <a:pPr lvl="1"/>
            <a:r>
              <a:rPr lang="en-CA" dirty="0"/>
              <a:t>Recipient</a:t>
            </a:r>
          </a:p>
          <a:p>
            <a:r>
              <a:rPr lang="en-CA" dirty="0"/>
              <a:t>In Windows PowerShell, use:</a:t>
            </a:r>
          </a:p>
          <a:p>
            <a:pPr lvl="1"/>
            <a:r>
              <a:rPr lang="en-CA" b="1" dirty="0"/>
              <a:t>Get-MessageTrace</a:t>
            </a:r>
          </a:p>
          <a:p>
            <a:pPr lvl="1"/>
            <a:r>
              <a:rPr lang="en-CA" b="1" dirty="0"/>
              <a:t>Get-</a:t>
            </a:r>
            <a:r>
              <a:rPr lang="en-CA" b="1" dirty="0" err="1"/>
              <a:t>MessageTraceDetail</a:t>
            </a:r>
            <a:endParaRPr lang="en-US" b="1" dirty="0"/>
          </a:p>
        </p:txBody>
      </p:sp>
    </p:spTree>
    <p:extLst>
      <p:ext uri="{BB962C8B-B14F-4D97-AF65-F5344CB8AC3E}">
        <p14:creationId xmlns:p14="http://schemas.microsoft.com/office/powerpoint/2010/main" val="118084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d76bc8d6-5f9c-485e-83bb-4f012a289e2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7928049" cy="740664"/>
          </a:xfrm>
        </p:spPr>
        <p:txBody>
          <a:bodyPr/>
          <a:lstStyle/>
          <a:p>
            <a:r>
              <a:rPr lang="en-CA" dirty="0"/>
              <a:t>Lab A: Configuring message transport in Exchange Online</a:t>
            </a:r>
          </a:p>
        </p:txBody>
      </p:sp>
      <p:sp>
        <p:nvSpPr>
          <p:cNvPr id="3" name="Text Placeholder 2"/>
          <p:cNvSpPr>
            <a:spLocks noGrp="1"/>
          </p:cNvSpPr>
          <p:nvPr>
            <p:ph type="body" idx="1"/>
          </p:nvPr>
        </p:nvSpPr>
        <p:spPr/>
        <p:txBody>
          <a:bodyPr/>
          <a:lstStyle/>
          <a:p>
            <a:r>
              <a:rPr lang="en-CA" dirty="0"/>
              <a:t>Exercise 1: Configuring message-transport settings</a:t>
            </a:r>
          </a:p>
        </p:txBody>
      </p:sp>
      <p:sp>
        <p:nvSpPr>
          <p:cNvPr id="4" name="TextBox 3"/>
          <p:cNvSpPr txBox="1"/>
          <p:nvPr/>
        </p:nvSpPr>
        <p:spPr>
          <a:xfrm>
            <a:off x="458788" y="2272565"/>
            <a:ext cx="6647974" cy="2215991"/>
          </a:xfrm>
          <a:prstGeom prst="rect">
            <a:avLst/>
          </a:prstGeom>
          <a:noFill/>
        </p:spPr>
        <p:txBody>
          <a:bodyPr vert="horz" wrap="none" rtlCol="0">
            <a:spAutoFit/>
          </a:bodyPr>
          <a:lstStyle/>
          <a:p>
            <a:r>
              <a:rPr lang="en-CA" sz="2800" dirty="0">
                <a:latin typeface="Segoe UI"/>
              </a:rPr>
              <a:t>Logon Information</a:t>
            </a:r>
          </a:p>
          <a:p>
            <a:r>
              <a:rPr lang="en-CA" sz="2200" dirty="0">
                <a:latin typeface="Segoe UI"/>
              </a:rPr>
              <a:t>Virtual machines: 	</a:t>
            </a:r>
            <a:r>
              <a:rPr lang="en-CA" sz="2200" b="1" dirty="0">
                <a:latin typeface="Segoe UI"/>
              </a:rPr>
              <a:t>20347A-LON-DC1</a:t>
            </a:r>
          </a:p>
          <a:p>
            <a:r>
              <a:rPr lang="en-CA" sz="2200" b="1" dirty="0">
                <a:latin typeface="Segoe UI"/>
              </a:rPr>
              <a:t>			20347A-LON-DS1</a:t>
            </a:r>
          </a:p>
          <a:p>
            <a:r>
              <a:rPr lang="en-CA" sz="2200" b="1" dirty="0">
                <a:latin typeface="Segoe UI"/>
              </a:rPr>
              <a:t>			20347A-LON-CL1</a:t>
            </a:r>
            <a:endParaRPr lang="en-CA" sz="2200" dirty="0">
              <a:solidFill>
                <a:srgbClr val="000000"/>
              </a:solidFill>
              <a:latin typeface="Segoe UI"/>
            </a:endParaRPr>
          </a:p>
          <a:p>
            <a:r>
              <a:rPr lang="en-CA" sz="2200" dirty="0">
                <a:latin typeface="Segoe UI"/>
              </a:rPr>
              <a:t>User name: 		</a:t>
            </a:r>
            <a:r>
              <a:rPr lang="en-CA" sz="2200" b="1" dirty="0" err="1">
                <a:latin typeface="Segoe UI"/>
              </a:rPr>
              <a:t>Adatum</a:t>
            </a:r>
            <a:r>
              <a:rPr lang="en-CA" sz="2200" b="1" dirty="0">
                <a:latin typeface="Segoe UI"/>
              </a:rPr>
              <a:t>\Administrator</a:t>
            </a:r>
            <a:r>
              <a:rPr lang="en-CA" sz="2200" dirty="0">
                <a:latin typeface="Segoe UI"/>
              </a:rPr>
              <a:t>	</a:t>
            </a:r>
          </a:p>
          <a:p>
            <a:r>
              <a:rPr lang="en-CA" sz="2200" dirty="0">
                <a:latin typeface="Segoe UI"/>
              </a:rPr>
              <a:t>Password: 		</a:t>
            </a:r>
            <a:r>
              <a:rPr lang="en-CA" sz="2200" b="1" dirty="0">
                <a:latin typeface="Segoe UI"/>
              </a:rPr>
              <a:t>Pa$$w0rd</a:t>
            </a:r>
            <a:endParaRPr lang="en-CA" sz="220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CA" sz="2800" dirty="0">
                <a:latin typeface="Segoe UI"/>
              </a:rPr>
              <a:t>Estimated Time: 35 minutes</a:t>
            </a:r>
          </a:p>
        </p:txBody>
      </p:sp>
    </p:spTree>
    <p:extLst>
      <p:ext uri="{BB962C8B-B14F-4D97-AF65-F5344CB8AC3E}">
        <p14:creationId xmlns:p14="http://schemas.microsoft.com/office/powerpoint/2010/main" val="1551245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Lab Scenario17086045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Scenario</a:t>
            </a:r>
          </a:p>
        </p:txBody>
      </p:sp>
      <p:sp>
        <p:nvSpPr>
          <p:cNvPr id="4" name="TextBox 3"/>
          <p:cNvSpPr txBox="1"/>
          <p:nvPr/>
        </p:nvSpPr>
        <p:spPr>
          <a:xfrm>
            <a:off x="458788" y="1021215"/>
            <a:ext cx="8119156" cy="2677656"/>
          </a:xfrm>
          <a:prstGeom prst="rect">
            <a:avLst/>
          </a:prstGeom>
          <a:noFill/>
        </p:spPr>
        <p:txBody>
          <a:bodyPr vert="horz" wrap="square" rtlCol="0">
            <a:spAutoFit/>
          </a:bodyPr>
          <a:lstStyle/>
          <a:p>
            <a:pPr>
              <a:spcBef>
                <a:spcPts val="600"/>
              </a:spcBef>
              <a:spcAft>
                <a:spcPts val="1000"/>
              </a:spcAft>
            </a:pPr>
            <a:r>
              <a:rPr lang="en-CA" sz="2800" dirty="0">
                <a:effectLst/>
                <a:latin typeface="Segoe UI"/>
                <a:ea typeface="Calibri"/>
                <a:cs typeface="Times New Roman"/>
              </a:rPr>
              <a:t>The pilot project is going well at A. Datum Corporation. However, before you finish the pilot project and perform a full deployment, you need to confirm that you can configure Exchange Online settings to match the on-premises settings for options such as message transport.</a:t>
            </a:r>
          </a:p>
        </p:txBody>
      </p:sp>
    </p:spTree>
    <p:extLst>
      <p:ext uri="{BB962C8B-B14F-4D97-AF65-F5344CB8AC3E}">
        <p14:creationId xmlns:p14="http://schemas.microsoft.com/office/powerpoint/2010/main" val="493208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851c9499-23bd-46c5-ae09-b9a19f1665b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Review</a:t>
            </a:r>
          </a:p>
        </p:txBody>
      </p:sp>
      <p:sp>
        <p:nvSpPr>
          <p:cNvPr id="3" name="Text Placeholder 2"/>
          <p:cNvSpPr>
            <a:spLocks noGrp="1"/>
          </p:cNvSpPr>
          <p:nvPr>
            <p:ph type="body" idx="1"/>
          </p:nvPr>
        </p:nvSpPr>
        <p:spPr/>
        <p:txBody>
          <a:bodyPr/>
          <a:lstStyle/>
          <a:p>
            <a:r>
              <a:rPr lang="en-CA" dirty="0"/>
              <a:t>Why did you configure the journal rule to send messages to journal@humongousinsurance.com instead of to an Office 365 mailbox?
What formatting options are there for disclaimers in a transport rule?</a:t>
            </a:r>
          </a:p>
        </p:txBody>
      </p:sp>
    </p:spTree>
    <p:extLst>
      <p:ext uri="{BB962C8B-B14F-4D97-AF65-F5344CB8AC3E}">
        <p14:creationId xmlns:p14="http://schemas.microsoft.com/office/powerpoint/2010/main" val="2420540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88089" cy="740664"/>
          </a:xfrm>
        </p:spPr>
        <p:txBody>
          <a:bodyPr/>
          <a:lstStyle/>
          <a:p>
            <a:r>
              <a:rPr lang="en-CA" dirty="0"/>
              <a:t>Lesson 2: Planning and configuring email protection in Office 365</a:t>
            </a:r>
          </a:p>
        </p:txBody>
      </p:sp>
      <p:sp>
        <p:nvSpPr>
          <p:cNvPr id="3" name="Text Placeholder 2"/>
          <p:cNvSpPr>
            <a:spLocks noGrp="1"/>
          </p:cNvSpPr>
          <p:nvPr>
            <p:ph type="body" idx="1"/>
          </p:nvPr>
        </p:nvSpPr>
        <p:spPr/>
        <p:txBody>
          <a:bodyPr/>
          <a:lstStyle/>
          <a:p>
            <a:r>
              <a:rPr lang="en-CA" dirty="0"/>
              <a:t>Overview of EOP
Configuring the malware filter
Configuring the connection filter
Configuring the spam filter
Managing message quarantines
Exchange Online Protection reports
Integrating EOP with on-premises Exchange servers
Configuring email protection</a:t>
            </a:r>
          </a:p>
        </p:txBody>
      </p:sp>
    </p:spTree>
    <p:extLst>
      <p:ext uri="{BB962C8B-B14F-4D97-AF65-F5344CB8AC3E}">
        <p14:creationId xmlns:p14="http://schemas.microsoft.com/office/powerpoint/2010/main" val="3519974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EOP</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EOP provides anti-spam and antivirus protection, and it</a:t>
            </a:r>
          </a:p>
          <a:p>
            <a:pPr lvl="1"/>
            <a:r>
              <a:rPr lang="en-CA" dirty="0"/>
              <a:t>Provides an SLA</a:t>
            </a:r>
          </a:p>
          <a:p>
            <a:pPr lvl="1"/>
            <a:r>
              <a:rPr lang="en-CA" dirty="0"/>
              <a:t>Scans inbound and outbound messages</a:t>
            </a:r>
          </a:p>
          <a:p>
            <a:r>
              <a:rPr lang="en-CA" dirty="0"/>
              <a:t>Exchange Online Advanced Threat Protection provides additional protection against zero-day threats</a:t>
            </a:r>
          </a:p>
        </p:txBody>
      </p:sp>
    </p:spTree>
    <p:extLst>
      <p:ext uri="{BB962C8B-B14F-4D97-AF65-F5344CB8AC3E}">
        <p14:creationId xmlns:p14="http://schemas.microsoft.com/office/powerpoint/2010/main" val="2078490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Configuring the malware filter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Anti-malware policies control what happens when malware is detected</a:t>
            </a:r>
          </a:p>
          <a:p>
            <a:pPr lvl="1"/>
            <a:r>
              <a:rPr lang="en-CA" dirty="0"/>
              <a:t>Delete the entire message</a:t>
            </a:r>
          </a:p>
          <a:p>
            <a:pPr lvl="1"/>
            <a:r>
              <a:rPr lang="en-CA" dirty="0"/>
              <a:t>Delete all attachments and use default alert text</a:t>
            </a:r>
          </a:p>
          <a:p>
            <a:pPr lvl="1"/>
            <a:r>
              <a:rPr lang="en-CA" dirty="0"/>
              <a:t>Delete all attachments and use custom alert text</a:t>
            </a:r>
          </a:p>
          <a:p>
            <a:endParaRPr lang="en-CA" dirty="0"/>
          </a:p>
          <a:p>
            <a:r>
              <a:rPr lang="en-CA" dirty="0"/>
              <a:t>You can configure additional notifications, including:</a:t>
            </a:r>
          </a:p>
          <a:p>
            <a:pPr lvl="1"/>
            <a:r>
              <a:rPr lang="en-CA" dirty="0"/>
              <a:t>Sender notifications</a:t>
            </a:r>
          </a:p>
          <a:p>
            <a:pPr lvl="1"/>
            <a:r>
              <a:rPr lang="en-CA" dirty="0"/>
              <a:t>Administrator notifications</a:t>
            </a:r>
            <a:endParaRPr lang="en-US" dirty="0"/>
          </a:p>
        </p:txBody>
      </p:sp>
    </p:spTree>
    <p:extLst>
      <p:ext uri="{BB962C8B-B14F-4D97-AF65-F5344CB8AC3E}">
        <p14:creationId xmlns:p14="http://schemas.microsoft.com/office/powerpoint/2010/main" val="327394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Configuring the connection filter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A single connection filter applies to all incoming messages, including</a:t>
            </a:r>
          </a:p>
          <a:p>
            <a:pPr lvl="1"/>
            <a:r>
              <a:rPr lang="en-CA" dirty="0"/>
              <a:t>IP Allow list</a:t>
            </a:r>
          </a:p>
          <a:p>
            <a:pPr lvl="1"/>
            <a:r>
              <a:rPr lang="en-CA" dirty="0"/>
              <a:t>IP Block list</a:t>
            </a:r>
          </a:p>
          <a:p>
            <a:pPr lvl="1"/>
            <a:r>
              <a:rPr lang="en-CA" dirty="0"/>
              <a:t>Enable safe list</a:t>
            </a:r>
          </a:p>
          <a:p>
            <a:r>
              <a:rPr lang="en-CA" dirty="0"/>
              <a:t>CIDR ranges must be /24 or smaller</a:t>
            </a:r>
            <a:endParaRPr lang="en-US" dirty="0"/>
          </a:p>
        </p:txBody>
      </p:sp>
    </p:spTree>
    <p:extLst>
      <p:ext uri="{BB962C8B-B14F-4D97-AF65-F5344CB8AC3E}">
        <p14:creationId xmlns:p14="http://schemas.microsoft.com/office/powerpoint/2010/main" val="3402350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a6c217b-9582-4d0c-96fb-8c04c0fa7a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Configuring the spam filter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92500"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Actions can vary for spam and high confidence spam</a:t>
            </a:r>
          </a:p>
          <a:p>
            <a:pPr lvl="1"/>
            <a:r>
              <a:rPr lang="en-CA" dirty="0"/>
              <a:t>Move message to Junk Email folder</a:t>
            </a:r>
          </a:p>
          <a:p>
            <a:pPr lvl="1"/>
            <a:r>
              <a:rPr lang="en-CA" dirty="0"/>
              <a:t>Add X-header</a:t>
            </a:r>
          </a:p>
          <a:p>
            <a:pPr lvl="1"/>
            <a:r>
              <a:rPr lang="en-CA" dirty="0"/>
              <a:t>Prepend subject line with text</a:t>
            </a:r>
          </a:p>
          <a:p>
            <a:pPr lvl="1"/>
            <a:r>
              <a:rPr lang="en-CA" dirty="0"/>
              <a:t>Redirect message to email address</a:t>
            </a:r>
          </a:p>
          <a:p>
            <a:pPr lvl="1"/>
            <a:r>
              <a:rPr lang="en-CA" dirty="0"/>
              <a:t>Delete message</a:t>
            </a:r>
          </a:p>
          <a:p>
            <a:pPr lvl="1"/>
            <a:r>
              <a:rPr lang="en-CA" dirty="0"/>
              <a:t>Quarantine message</a:t>
            </a:r>
          </a:p>
          <a:p>
            <a:r>
              <a:rPr lang="en-CA" dirty="0"/>
              <a:t>You can control spam detection based on:</a:t>
            </a:r>
          </a:p>
          <a:p>
            <a:pPr lvl="1"/>
            <a:r>
              <a:rPr lang="en-CA" dirty="0"/>
              <a:t>Bulk email</a:t>
            </a:r>
          </a:p>
          <a:p>
            <a:pPr lvl="1"/>
            <a:r>
              <a:rPr lang="en-CA" dirty="0"/>
              <a:t>Block and allow lists</a:t>
            </a:r>
          </a:p>
          <a:p>
            <a:pPr lvl="1"/>
            <a:r>
              <a:rPr lang="en-CA" dirty="0"/>
              <a:t>International languages or regions</a:t>
            </a:r>
          </a:p>
          <a:p>
            <a:pPr lvl="1"/>
            <a:r>
              <a:rPr lang="en-CA" dirty="0"/>
              <a:t>Advanced options</a:t>
            </a:r>
          </a:p>
          <a:p>
            <a:r>
              <a:rPr lang="en-CA" dirty="0"/>
              <a:t>Outbound messages are always scanned</a:t>
            </a:r>
            <a:endParaRPr lang="en-US" dirty="0"/>
          </a:p>
        </p:txBody>
      </p:sp>
    </p:spTree>
    <p:extLst>
      <p:ext uri="{BB962C8B-B14F-4D97-AF65-F5344CB8AC3E}">
        <p14:creationId xmlns:p14="http://schemas.microsoft.com/office/powerpoint/2010/main" val="3573556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cbb96612-80da-4f06-b29a-02aff03adf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Managing message quarantines</a:t>
            </a:r>
          </a:p>
        </p:txBody>
      </p:sp>
      <p:sp>
        <p:nvSpPr>
          <p:cNvPr id="4" name="Content Placeholder 2"/>
          <p:cNvSpPr>
            <a:spLocks noGrp="1"/>
          </p:cNvSpPr>
          <p:nvPr/>
        </p:nvSpPr>
        <p:spPr bwMode="auto">
          <a:xfrm>
            <a:off x="458788" y="83671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Administrators or end users can manage quarantined messages </a:t>
            </a:r>
          </a:p>
          <a:p>
            <a:r>
              <a:rPr lang="en-CA" dirty="0"/>
              <a:t>You can configure message expiration in the spam filtering policy</a:t>
            </a:r>
          </a:p>
          <a:p>
            <a:r>
              <a:rPr lang="en-CA" dirty="0"/>
              <a:t>You should analyze messages and then you can:</a:t>
            </a:r>
          </a:p>
          <a:p>
            <a:pPr lvl="1"/>
            <a:r>
              <a:rPr lang="en-CA" dirty="0"/>
              <a:t>Release messages to specific recipients</a:t>
            </a:r>
          </a:p>
          <a:p>
            <a:pPr lvl="1"/>
            <a:r>
              <a:rPr lang="en-CA" dirty="0"/>
              <a:t>Release select messages to all recipients</a:t>
            </a:r>
          </a:p>
          <a:p>
            <a:pPr lvl="1"/>
            <a:r>
              <a:rPr lang="en-CA" dirty="0"/>
              <a:t>Release select messages and report them as false positive</a:t>
            </a:r>
          </a:p>
          <a:p>
            <a:r>
              <a:rPr lang="en-CA" dirty="0"/>
              <a:t>If there are many messages in quarantine, you can search for specific messages</a:t>
            </a:r>
          </a:p>
          <a:p>
            <a:r>
              <a:rPr lang="en-CA" dirty="0"/>
              <a:t>Consider using end-user spam notification with quarantine</a:t>
            </a:r>
            <a:endParaRPr lang="en-US" dirty="0"/>
          </a:p>
        </p:txBody>
      </p:sp>
    </p:spTree>
    <p:extLst>
      <p:ext uri="{BB962C8B-B14F-4D97-AF65-F5344CB8AC3E}">
        <p14:creationId xmlns:p14="http://schemas.microsoft.com/office/powerpoint/2010/main" val="1837391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 Overview</a:t>
            </a:r>
          </a:p>
        </p:txBody>
      </p:sp>
      <p:sp>
        <p:nvSpPr>
          <p:cNvPr id="3" name="Text Placeholder 2"/>
          <p:cNvSpPr>
            <a:spLocks noGrp="1"/>
          </p:cNvSpPr>
          <p:nvPr>
            <p:ph type="body" idx="1"/>
          </p:nvPr>
        </p:nvSpPr>
        <p:spPr/>
        <p:txBody>
          <a:bodyPr/>
          <a:lstStyle/>
          <a:p>
            <a:r>
              <a:rPr lang="en-CA" dirty="0"/>
              <a:t>Planning and configuring email flow in Office 365
Planning and configuring email protection in Office 365
Planning and configuring client access policies
Migrating to Exchange Online</a:t>
            </a:r>
          </a:p>
        </p:txBody>
      </p:sp>
    </p:spTree>
    <p:extLst>
      <p:ext uri="{BB962C8B-B14F-4D97-AF65-F5344CB8AC3E}">
        <p14:creationId xmlns:p14="http://schemas.microsoft.com/office/powerpoint/2010/main" val="4035978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d95d1d3-2b16-4102-923d-0e8024f2b5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Exchange Online Protection reports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You can access protection reports from the </a:t>
            </a:r>
            <a:br>
              <a:rPr lang="en-CA" dirty="0"/>
            </a:br>
            <a:r>
              <a:rPr lang="en-CA" dirty="0"/>
              <a:t>Office 365 admin center</a:t>
            </a:r>
          </a:p>
          <a:p>
            <a:r>
              <a:rPr lang="en-CA" dirty="0"/>
              <a:t>Protection reports that EOP can generate include:</a:t>
            </a:r>
          </a:p>
          <a:p>
            <a:pPr lvl="1"/>
            <a:r>
              <a:rPr lang="en-CA" dirty="0"/>
              <a:t>Top senders and recipients</a:t>
            </a:r>
          </a:p>
          <a:p>
            <a:pPr lvl="1"/>
            <a:r>
              <a:rPr lang="en-CA" dirty="0"/>
              <a:t>Top malware for mail</a:t>
            </a:r>
          </a:p>
          <a:p>
            <a:pPr lvl="1"/>
            <a:r>
              <a:rPr lang="en-CA" dirty="0"/>
              <a:t>Malware detections</a:t>
            </a:r>
          </a:p>
          <a:p>
            <a:pPr lvl="1"/>
            <a:r>
              <a:rPr lang="en-CA" dirty="0"/>
              <a:t>Spam detections</a:t>
            </a:r>
          </a:p>
          <a:p>
            <a:pPr lvl="1"/>
            <a:r>
              <a:rPr lang="en-CA" dirty="0"/>
              <a:t>Send and received mail</a:t>
            </a:r>
          </a:p>
          <a:p>
            <a:r>
              <a:rPr lang="en-CA" dirty="0"/>
              <a:t>You can configure EOP to generate reports on a specific schedule and deliver them by email</a:t>
            </a:r>
            <a:endParaRPr lang="en-US" dirty="0"/>
          </a:p>
          <a:p>
            <a:endParaRPr lang="en-US" dirty="0"/>
          </a:p>
        </p:txBody>
      </p:sp>
    </p:spTree>
    <p:extLst>
      <p:ext uri="{BB962C8B-B14F-4D97-AF65-F5344CB8AC3E}">
        <p14:creationId xmlns:p14="http://schemas.microsoft.com/office/powerpoint/2010/main" val="1160410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15b51ab0-5b4c-4f83-8324-c626ab08619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60097" cy="740664"/>
          </a:xfrm>
        </p:spPr>
        <p:txBody>
          <a:bodyPr/>
          <a:lstStyle/>
          <a:p>
            <a:r>
              <a:rPr lang="en-CA" dirty="0"/>
              <a:t>Integrating EOP with on-premises Exchange servers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To enable inbound mail flow, you need to:</a:t>
            </a:r>
          </a:p>
          <a:p>
            <a:pPr marL="746125" lvl="1" indent="-457200">
              <a:buFont typeface="+mj-lt"/>
              <a:buAutoNum type="arabicPeriod"/>
            </a:pPr>
            <a:r>
              <a:rPr lang="en-CA" dirty="0"/>
              <a:t>Add the email domain to Office 365</a:t>
            </a:r>
          </a:p>
          <a:p>
            <a:pPr marL="746125" lvl="1" indent="-457200">
              <a:buFont typeface="+mj-lt"/>
              <a:buAutoNum type="arabicPeriod"/>
            </a:pPr>
            <a:r>
              <a:rPr lang="en-CA" dirty="0"/>
              <a:t>Create a connector from Office 365 to the</a:t>
            </a:r>
            <a:br>
              <a:rPr lang="en-CA" dirty="0"/>
            </a:br>
            <a:r>
              <a:rPr lang="en-CA" dirty="0"/>
              <a:t>on-premises email server</a:t>
            </a:r>
          </a:p>
          <a:p>
            <a:pPr marL="746125" lvl="1" indent="-457200">
              <a:buFont typeface="+mj-lt"/>
              <a:buAutoNum type="arabicPeriod"/>
            </a:pPr>
            <a:r>
              <a:rPr lang="en-CA" dirty="0"/>
              <a:t>Change the MX for the domain to point to Office 365</a:t>
            </a:r>
          </a:p>
          <a:p>
            <a:r>
              <a:rPr lang="en-CA" dirty="0"/>
              <a:t>Secure communication by using TLS</a:t>
            </a:r>
          </a:p>
          <a:p>
            <a:r>
              <a:rPr lang="en-CA" dirty="0"/>
              <a:t>Consider:</a:t>
            </a:r>
          </a:p>
          <a:p>
            <a:pPr lvl="1"/>
            <a:r>
              <a:rPr lang="en-CA" dirty="0"/>
              <a:t>Using Directory Based Edge Blocking</a:t>
            </a:r>
          </a:p>
          <a:p>
            <a:pPr lvl="1"/>
            <a:r>
              <a:rPr lang="en-CA" dirty="0"/>
              <a:t>Routing outbound messages through EOP</a:t>
            </a:r>
          </a:p>
        </p:txBody>
      </p:sp>
    </p:spTree>
    <p:extLst>
      <p:ext uri="{BB962C8B-B14F-4D97-AF65-F5344CB8AC3E}">
        <p14:creationId xmlns:p14="http://schemas.microsoft.com/office/powerpoint/2010/main" val="3820165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1928ea17-182e-44b6-a0af-a6d217bf0f3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Configuring email protection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Consider the following for email protection:</a:t>
            </a:r>
          </a:p>
          <a:p>
            <a:pPr lvl="1"/>
            <a:r>
              <a:rPr lang="en-CA" dirty="0"/>
              <a:t>Identify appropriate malware notifications</a:t>
            </a:r>
          </a:p>
          <a:p>
            <a:pPr lvl="1"/>
            <a:r>
              <a:rPr lang="en-CA" dirty="0"/>
              <a:t>Enable safe list in connection filtering</a:t>
            </a:r>
          </a:p>
          <a:p>
            <a:pPr lvl="1"/>
            <a:r>
              <a:rPr lang="en-CA" dirty="0"/>
              <a:t>Delete or quarantine high-confidence spam</a:t>
            </a:r>
          </a:p>
          <a:p>
            <a:pPr lvl="1"/>
            <a:r>
              <a:rPr lang="en-CA" dirty="0"/>
              <a:t>Enable international spam options</a:t>
            </a:r>
          </a:p>
          <a:p>
            <a:pPr lvl="1"/>
            <a:r>
              <a:rPr lang="en-CA" dirty="0"/>
              <a:t>Use test mode when you implement spam advanced options</a:t>
            </a:r>
          </a:p>
          <a:p>
            <a:pPr lvl="1"/>
            <a:r>
              <a:rPr lang="en-CA" dirty="0"/>
              <a:t>Identify groups of users with different protection needs</a:t>
            </a:r>
          </a:p>
          <a:p>
            <a:pPr lvl="1"/>
            <a:r>
              <a:rPr lang="en-CA" dirty="0"/>
              <a:t>Create a transport rule to block specific file extensions</a:t>
            </a:r>
          </a:p>
          <a:p>
            <a:pPr lvl="1"/>
            <a:r>
              <a:rPr lang="en-CA" dirty="0"/>
              <a:t>Run scheduled reports to monitor protection activity</a:t>
            </a:r>
            <a:endParaRPr lang="en-US" dirty="0"/>
          </a:p>
        </p:txBody>
      </p:sp>
    </p:spTree>
    <p:extLst>
      <p:ext uri="{BB962C8B-B14F-4D97-AF65-F5344CB8AC3E}">
        <p14:creationId xmlns:p14="http://schemas.microsoft.com/office/powerpoint/2010/main" val="2054485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7b54547-7499-40cb-9dfd-bc0e90ae64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3: Planning and configuring client access policies</a:t>
            </a:r>
          </a:p>
        </p:txBody>
      </p:sp>
      <p:sp>
        <p:nvSpPr>
          <p:cNvPr id="3" name="Text Placeholder 2"/>
          <p:cNvSpPr>
            <a:spLocks noGrp="1"/>
          </p:cNvSpPr>
          <p:nvPr>
            <p:ph type="body" idx="1"/>
          </p:nvPr>
        </p:nvSpPr>
        <p:spPr/>
        <p:txBody>
          <a:bodyPr/>
          <a:lstStyle/>
          <a:p>
            <a:r>
              <a:rPr lang="en-CA" dirty="0"/>
              <a:t>Configuring policies for Outlook on the web
Configuring access for mobile devices
Configuring mailbox policies for mobile devices</a:t>
            </a:r>
          </a:p>
        </p:txBody>
      </p:sp>
    </p:spTree>
    <p:extLst>
      <p:ext uri="{BB962C8B-B14F-4D97-AF65-F5344CB8AC3E}">
        <p14:creationId xmlns:p14="http://schemas.microsoft.com/office/powerpoint/2010/main" val="137995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c5c5b1c8-f08d-4469-ab60-36602e3a95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Configuring policies for Outlook on the web</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Outlook Web App mailbox policies:</a:t>
            </a:r>
          </a:p>
          <a:p>
            <a:pPr lvl="1"/>
            <a:r>
              <a:rPr lang="en-CA" dirty="0"/>
              <a:t>Control settings for Outlook on the web</a:t>
            </a:r>
          </a:p>
          <a:p>
            <a:pPr lvl="1"/>
            <a:r>
              <a:rPr lang="en-CA" dirty="0"/>
              <a:t>Are configured per user</a:t>
            </a:r>
          </a:p>
          <a:p>
            <a:r>
              <a:rPr lang="en-CA" dirty="0"/>
              <a:t>Policy settings that you can configure include:</a:t>
            </a:r>
          </a:p>
          <a:p>
            <a:pPr lvl="1"/>
            <a:r>
              <a:rPr lang="en-CA" dirty="0"/>
              <a:t>Features</a:t>
            </a:r>
          </a:p>
          <a:p>
            <a:pPr lvl="1"/>
            <a:r>
              <a:rPr lang="en-CA" dirty="0"/>
              <a:t>File access</a:t>
            </a:r>
          </a:p>
          <a:p>
            <a:pPr lvl="1"/>
            <a:r>
              <a:rPr lang="en-CA" dirty="0"/>
              <a:t>Offline access</a:t>
            </a:r>
          </a:p>
          <a:p>
            <a:r>
              <a:rPr lang="en-CA" dirty="0"/>
              <a:t>Public computer detection is available when you use AD FS for authentication</a:t>
            </a:r>
            <a:endParaRPr lang="en-US" dirty="0"/>
          </a:p>
        </p:txBody>
      </p:sp>
    </p:spTree>
    <p:extLst>
      <p:ext uri="{BB962C8B-B14F-4D97-AF65-F5344CB8AC3E}">
        <p14:creationId xmlns:p14="http://schemas.microsoft.com/office/powerpoint/2010/main" val="3460749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345f30a-8eae-455a-a9ca-2fd023b068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Configuring access for mobile devices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Mobile device states include:</a:t>
            </a:r>
          </a:p>
          <a:p>
            <a:pPr lvl="1"/>
            <a:r>
              <a:rPr lang="en-CA" dirty="0"/>
              <a:t>Allowed</a:t>
            </a:r>
          </a:p>
          <a:p>
            <a:pPr lvl="1"/>
            <a:r>
              <a:rPr lang="en-CA" dirty="0"/>
              <a:t>Blocked</a:t>
            </a:r>
          </a:p>
          <a:p>
            <a:pPr lvl="1"/>
            <a:r>
              <a:rPr lang="en-CA" dirty="0"/>
              <a:t>Quarantined</a:t>
            </a:r>
          </a:p>
          <a:p>
            <a:r>
              <a:rPr lang="en-CA" dirty="0"/>
              <a:t>All device types are allowed by default</a:t>
            </a:r>
          </a:p>
          <a:p>
            <a:r>
              <a:rPr lang="en-CA" dirty="0"/>
              <a:t>You can:</a:t>
            </a:r>
          </a:p>
          <a:p>
            <a:pPr lvl="1"/>
            <a:r>
              <a:rPr lang="en-CA" dirty="0"/>
              <a:t>Set the default device state for the organization</a:t>
            </a:r>
          </a:p>
          <a:p>
            <a:pPr lvl="1"/>
            <a:r>
              <a:rPr lang="en-CA" dirty="0"/>
              <a:t>Create mobile device access rules</a:t>
            </a:r>
            <a:endParaRPr lang="en-US" dirty="0"/>
          </a:p>
        </p:txBody>
      </p:sp>
    </p:spTree>
    <p:extLst>
      <p:ext uri="{BB962C8B-B14F-4D97-AF65-F5344CB8AC3E}">
        <p14:creationId xmlns:p14="http://schemas.microsoft.com/office/powerpoint/2010/main" val="1024213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94bb23b2-d5c7-409d-9e0e-e8ce3dd85a2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Configuring mailbox policies for mobile devices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Use mobile device mailbox policies to enforce security settings on mobile devices</a:t>
            </a:r>
          </a:p>
          <a:p>
            <a:r>
              <a:rPr lang="en-CA" dirty="0"/>
              <a:t>The Default policy does not enforce any security settings</a:t>
            </a:r>
          </a:p>
          <a:p>
            <a:r>
              <a:rPr lang="en-CA" dirty="0"/>
              <a:t>Settings for the mobile device mailbox policy include:</a:t>
            </a:r>
          </a:p>
          <a:p>
            <a:pPr lvl="1"/>
            <a:r>
              <a:rPr lang="en-CA" dirty="0"/>
              <a:t>Device password requirements</a:t>
            </a:r>
          </a:p>
          <a:p>
            <a:pPr lvl="1"/>
            <a:r>
              <a:rPr lang="en-CA" dirty="0"/>
              <a:t>Encryption requirements</a:t>
            </a:r>
          </a:p>
          <a:p>
            <a:pPr lvl="1"/>
            <a:r>
              <a:rPr lang="en-CA" dirty="0"/>
              <a:t>Local wipe options</a:t>
            </a:r>
          </a:p>
          <a:p>
            <a:pPr lvl="1"/>
            <a:r>
              <a:rPr lang="en-CA" dirty="0"/>
              <a:t>Device inactivity settings</a:t>
            </a:r>
          </a:p>
          <a:p>
            <a:pPr lvl="1"/>
            <a:r>
              <a:rPr lang="en-CA" dirty="0"/>
              <a:t>Password lifecycle settings</a:t>
            </a:r>
          </a:p>
        </p:txBody>
      </p:sp>
    </p:spTree>
    <p:extLst>
      <p:ext uri="{BB962C8B-B14F-4D97-AF65-F5344CB8AC3E}">
        <p14:creationId xmlns:p14="http://schemas.microsoft.com/office/powerpoint/2010/main" val="1458937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4: Migrating to Exchange Online</a:t>
            </a:r>
          </a:p>
        </p:txBody>
      </p:sp>
      <p:sp>
        <p:nvSpPr>
          <p:cNvPr id="3" name="Text Placeholder 2"/>
          <p:cNvSpPr>
            <a:spLocks noGrp="1"/>
          </p:cNvSpPr>
          <p:nvPr>
            <p:ph type="body" idx="1"/>
          </p:nvPr>
        </p:nvSpPr>
        <p:spPr/>
        <p:txBody>
          <a:bodyPr/>
          <a:lstStyle/>
          <a:p>
            <a:r>
              <a:rPr lang="en-CA" dirty="0"/>
              <a:t>Options for migrating to Exchange Online
Implementing a cutover Exchange migration
Implementing a staged Exchange migration
Implementing an IMAP migration
Implementing a PST migration
Implementing a public folder migration
The Exchange Online hybrid mode</a:t>
            </a:r>
          </a:p>
        </p:txBody>
      </p:sp>
    </p:spTree>
    <p:extLst>
      <p:ext uri="{BB962C8B-B14F-4D97-AF65-F5344CB8AC3E}">
        <p14:creationId xmlns:p14="http://schemas.microsoft.com/office/powerpoint/2010/main" val="4289818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775296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Options for migrating to Exchange Online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When planning a migration, you should consider:</a:t>
            </a:r>
          </a:p>
          <a:p>
            <a:pPr lvl="1"/>
            <a:r>
              <a:rPr lang="en-CA" dirty="0"/>
              <a:t>The volume of data to be migrated</a:t>
            </a:r>
          </a:p>
          <a:p>
            <a:pPr lvl="1"/>
            <a:r>
              <a:rPr lang="en-CA" dirty="0"/>
              <a:t>User requirements for historical data</a:t>
            </a:r>
          </a:p>
          <a:p>
            <a:r>
              <a:rPr lang="en-CA" dirty="0"/>
              <a:t>The common migration scenarios are:</a:t>
            </a:r>
          </a:p>
          <a:p>
            <a:pPr lvl="1"/>
            <a:r>
              <a:rPr lang="en-CA" dirty="0"/>
              <a:t>Cutover Exchange migration</a:t>
            </a:r>
          </a:p>
          <a:p>
            <a:pPr lvl="1"/>
            <a:r>
              <a:rPr lang="en-CA" dirty="0"/>
              <a:t>Staged Exchange migration</a:t>
            </a:r>
          </a:p>
          <a:p>
            <a:pPr lvl="1"/>
            <a:r>
              <a:rPr lang="en-CA" dirty="0"/>
              <a:t>IMAP migration</a:t>
            </a:r>
          </a:p>
          <a:p>
            <a:pPr lvl="1"/>
            <a:r>
              <a:rPr lang="en-CA" dirty="0"/>
              <a:t>PST migration</a:t>
            </a:r>
          </a:p>
          <a:p>
            <a:pPr lvl="1"/>
            <a:r>
              <a:rPr lang="en-CA" dirty="0"/>
              <a:t>Hybrid mode</a:t>
            </a:r>
            <a:endParaRPr lang="en-US" dirty="0"/>
          </a:p>
        </p:txBody>
      </p:sp>
    </p:spTree>
    <p:extLst>
      <p:ext uri="{BB962C8B-B14F-4D97-AF65-F5344CB8AC3E}">
        <p14:creationId xmlns:p14="http://schemas.microsoft.com/office/powerpoint/2010/main" val="84110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1: Planning and configuring email flow in Office 365</a:t>
            </a:r>
          </a:p>
        </p:txBody>
      </p:sp>
      <p:sp>
        <p:nvSpPr>
          <p:cNvPr id="3" name="Text Placeholder 2"/>
          <p:cNvSpPr>
            <a:spLocks noGrp="1"/>
          </p:cNvSpPr>
          <p:nvPr>
            <p:ph type="body" idx="1"/>
          </p:nvPr>
        </p:nvSpPr>
        <p:spPr/>
        <p:txBody>
          <a:bodyPr/>
          <a:lstStyle/>
          <a:p>
            <a:r>
              <a:rPr lang="en-CA" dirty="0"/>
              <a:t>Overview of email flow in Office 365
Configuring accepted and remote domains
Planning and configuring connectors
Planning and configuring transport rules
Planning and configuring journal rules
Planning message flow for Office 365
Tracking message flow by using message trace</a:t>
            </a:r>
          </a:p>
        </p:txBody>
      </p:sp>
    </p:spTree>
    <p:extLst>
      <p:ext uri="{BB962C8B-B14F-4D97-AF65-F5344CB8AC3E}">
        <p14:creationId xmlns:p14="http://schemas.microsoft.com/office/powerpoint/2010/main" val="129600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Implementing a cutover Exchange migration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92500"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A cutover migration:</a:t>
            </a:r>
          </a:p>
          <a:p>
            <a:pPr lvl="1"/>
            <a:r>
              <a:rPr lang="en-CA" dirty="0"/>
              <a:t>Creates users and mailbox in Office 365</a:t>
            </a:r>
          </a:p>
          <a:p>
            <a:pPr lvl="1"/>
            <a:r>
              <a:rPr lang="en-CA" dirty="0"/>
              <a:t>Moves mailbox data to Office 365</a:t>
            </a:r>
          </a:p>
          <a:p>
            <a:pPr lvl="1"/>
            <a:r>
              <a:rPr lang="en-CA" dirty="0"/>
              <a:t>Incrementally synchronizes new data to Office 365</a:t>
            </a:r>
          </a:p>
          <a:p>
            <a:r>
              <a:rPr lang="en-CA" dirty="0"/>
              <a:t>To prepare for a cutover migration:</a:t>
            </a:r>
          </a:p>
          <a:p>
            <a:pPr lvl="1"/>
            <a:r>
              <a:rPr lang="en-CA" dirty="0"/>
              <a:t>Configure a migration administrator with correct permissions</a:t>
            </a:r>
          </a:p>
          <a:p>
            <a:pPr lvl="1"/>
            <a:r>
              <a:rPr lang="en-CA" dirty="0"/>
              <a:t>Enable Outlook Anywhere</a:t>
            </a:r>
          </a:p>
          <a:p>
            <a:r>
              <a:rPr lang="en-CA" dirty="0"/>
              <a:t>After synchronization is complete:</a:t>
            </a:r>
          </a:p>
          <a:p>
            <a:pPr lvl="1"/>
            <a:r>
              <a:rPr lang="en-CA" dirty="0"/>
              <a:t>Update DNS records</a:t>
            </a:r>
          </a:p>
          <a:p>
            <a:pPr lvl="1"/>
            <a:r>
              <a:rPr lang="en-CA" dirty="0"/>
              <a:t>Delete the cutover migration batch</a:t>
            </a:r>
          </a:p>
          <a:p>
            <a:pPr lvl="1"/>
            <a:r>
              <a:rPr lang="en-CA" dirty="0"/>
              <a:t>Assign licenses to users</a:t>
            </a:r>
          </a:p>
          <a:p>
            <a:pPr lvl="1"/>
            <a:r>
              <a:rPr lang="en-CA" dirty="0"/>
              <a:t>Update Autodiscover</a:t>
            </a:r>
          </a:p>
          <a:p>
            <a:pPr lvl="1"/>
            <a:r>
              <a:rPr lang="en-CA" dirty="0"/>
              <a:t>Decommission an on-premises Exchange Server</a:t>
            </a:r>
            <a:endParaRPr lang="en-US" dirty="0"/>
          </a:p>
        </p:txBody>
      </p:sp>
    </p:spTree>
    <p:extLst>
      <p:ext uri="{BB962C8B-B14F-4D97-AF65-F5344CB8AC3E}">
        <p14:creationId xmlns:p14="http://schemas.microsoft.com/office/powerpoint/2010/main" val="3906117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113763fe-484e-4ca4-920d-4421336283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Implementing a staged Exchange migration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A staged Exchange migration:</a:t>
            </a:r>
          </a:p>
          <a:p>
            <a:pPr lvl="1"/>
            <a:r>
              <a:rPr lang="en-CA" dirty="0"/>
              <a:t>Provides coexistence between Exchange 2007 or Exchange 2003 and Office 365</a:t>
            </a:r>
          </a:p>
          <a:p>
            <a:pPr lvl="1"/>
            <a:r>
              <a:rPr lang="en-CA" dirty="0"/>
              <a:t>Requires directory synchronization to create users accounts</a:t>
            </a:r>
          </a:p>
          <a:p>
            <a:pPr lvl="1"/>
            <a:r>
              <a:rPr lang="en-CA" dirty="0"/>
              <a:t>Uses CSV files to define migration batches</a:t>
            </a:r>
          </a:p>
          <a:p>
            <a:r>
              <a:rPr lang="en-CA" dirty="0"/>
              <a:t>After synchronization is complete:</a:t>
            </a:r>
          </a:p>
          <a:p>
            <a:pPr lvl="1"/>
            <a:r>
              <a:rPr lang="en-CA" dirty="0"/>
              <a:t>Convert on-premises mailboxes to mail-enabled users</a:t>
            </a:r>
          </a:p>
          <a:p>
            <a:pPr lvl="1"/>
            <a:r>
              <a:rPr lang="en-CA" dirty="0"/>
              <a:t>Update DNS records</a:t>
            </a:r>
          </a:p>
          <a:p>
            <a:pPr lvl="1"/>
            <a:r>
              <a:rPr lang="en-CA" dirty="0"/>
              <a:t>Delete the cutover migration batch</a:t>
            </a:r>
          </a:p>
          <a:p>
            <a:pPr lvl="1"/>
            <a:r>
              <a:rPr lang="en-CA" dirty="0"/>
              <a:t>Assign licenses to users</a:t>
            </a:r>
          </a:p>
          <a:p>
            <a:pPr lvl="1"/>
            <a:r>
              <a:rPr lang="en-CA" dirty="0"/>
              <a:t>Update Autodiscover</a:t>
            </a:r>
          </a:p>
          <a:p>
            <a:pPr lvl="1"/>
            <a:r>
              <a:rPr lang="en-CA" dirty="0"/>
              <a:t>Decommission on-premises Exchange Server</a:t>
            </a:r>
            <a:endParaRPr lang="en-US" dirty="0"/>
          </a:p>
          <a:p>
            <a:pPr marL="288925" lvl="1" indent="0">
              <a:buNone/>
            </a:pPr>
            <a:endParaRPr lang="en-CA" dirty="0"/>
          </a:p>
          <a:p>
            <a:endParaRPr lang="en-US" dirty="0"/>
          </a:p>
        </p:txBody>
      </p:sp>
    </p:spTree>
    <p:extLst>
      <p:ext uri="{BB962C8B-B14F-4D97-AF65-F5344CB8AC3E}">
        <p14:creationId xmlns:p14="http://schemas.microsoft.com/office/powerpoint/2010/main" val="2831424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533565a0-f550-4632-b02b-e042fdbf2a7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Implementing an IMAP migration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sz="2400" dirty="0"/>
              <a:t>Considerations for an IMAP migration:</a:t>
            </a:r>
          </a:p>
          <a:p>
            <a:pPr lvl="1"/>
            <a:r>
              <a:rPr lang="en-CA" sz="2000" dirty="0"/>
              <a:t>Only mail items can be migrated</a:t>
            </a:r>
          </a:p>
          <a:p>
            <a:pPr lvl="1"/>
            <a:r>
              <a:rPr lang="en-CA" sz="2000" dirty="0"/>
              <a:t>A maximum of 500,000 items can be migrated</a:t>
            </a:r>
          </a:p>
          <a:p>
            <a:pPr lvl="1"/>
            <a:r>
              <a:rPr lang="en-CA" sz="2000" dirty="0"/>
              <a:t>A maximum message size of 35 MB can be migrated</a:t>
            </a:r>
          </a:p>
          <a:p>
            <a:pPr lvl="1"/>
            <a:r>
              <a:rPr lang="en-CA" sz="2000" dirty="0"/>
              <a:t>Folders with a forward slash are not migrated</a:t>
            </a:r>
          </a:p>
          <a:p>
            <a:r>
              <a:rPr lang="en-CA" sz="2400" dirty="0"/>
              <a:t>Mailbox limits:</a:t>
            </a:r>
          </a:p>
          <a:p>
            <a:pPr lvl="1"/>
            <a:r>
              <a:rPr lang="en-CA" sz="2000" dirty="0"/>
              <a:t>The Office 365 Setup wizard maximum is 150 mailboxes</a:t>
            </a:r>
          </a:p>
          <a:p>
            <a:pPr lvl="1"/>
            <a:r>
              <a:rPr lang="en-CA" sz="2000" dirty="0"/>
              <a:t>The Exchange admin center maximum is 50,000 mailboxes</a:t>
            </a:r>
          </a:p>
          <a:p>
            <a:r>
              <a:rPr lang="en-CA" sz="2400" dirty="0"/>
              <a:t>To optimize IMAP migrations:</a:t>
            </a:r>
          </a:p>
          <a:p>
            <a:pPr lvl="1"/>
            <a:r>
              <a:rPr lang="en-CA" sz="2000" dirty="0"/>
              <a:t>Use test batches to optimize network settings</a:t>
            </a:r>
          </a:p>
          <a:p>
            <a:pPr lvl="1"/>
            <a:r>
              <a:rPr lang="en-CA" sz="2000" dirty="0"/>
              <a:t>Migrate data by using an administrator account</a:t>
            </a:r>
          </a:p>
          <a:p>
            <a:pPr lvl="1"/>
            <a:r>
              <a:rPr lang="en-CA" sz="2000" dirty="0"/>
              <a:t>Prevent users from changing passwords</a:t>
            </a:r>
          </a:p>
          <a:p>
            <a:pPr lvl="1"/>
            <a:r>
              <a:rPr lang="en-CA" sz="2000" dirty="0"/>
              <a:t>Ask users to delete unnecessary messages </a:t>
            </a:r>
            <a:endParaRPr lang="en-US" sz="2000" dirty="0"/>
          </a:p>
        </p:txBody>
      </p:sp>
    </p:spTree>
    <p:extLst>
      <p:ext uri="{BB962C8B-B14F-4D97-AF65-F5344CB8AC3E}">
        <p14:creationId xmlns:p14="http://schemas.microsoft.com/office/powerpoint/2010/main" val="1391383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37c0159c-b313-44fa-8a04-5d043f9fc4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Implementing a PST migration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Prepare for using PST import by:</a:t>
            </a:r>
          </a:p>
          <a:p>
            <a:pPr lvl="1"/>
            <a:r>
              <a:rPr lang="en-CA" dirty="0"/>
              <a:t>Configuring Office 365 to receive email for the domain</a:t>
            </a:r>
          </a:p>
          <a:p>
            <a:pPr lvl="1"/>
            <a:r>
              <a:rPr lang="en-CA" dirty="0"/>
              <a:t>Creating PST files for mailboxes in the previous email system</a:t>
            </a:r>
          </a:p>
          <a:p>
            <a:pPr lvl="1"/>
            <a:r>
              <a:rPr lang="en-CA" dirty="0"/>
              <a:t>Creating user accounts in Office 365</a:t>
            </a:r>
          </a:p>
          <a:p>
            <a:r>
              <a:rPr lang="en-CA" dirty="0"/>
              <a:t>Importing PST files with Outlook is slow and decentralized</a:t>
            </a:r>
          </a:p>
          <a:p>
            <a:r>
              <a:rPr lang="en-CA" dirty="0"/>
              <a:t>Importing PST files to Office 365 requires:</a:t>
            </a:r>
          </a:p>
          <a:p>
            <a:pPr lvl="1"/>
            <a:r>
              <a:rPr lang="en-CA" dirty="0"/>
              <a:t>Assigning the Mailbox Import Export role</a:t>
            </a:r>
          </a:p>
          <a:p>
            <a:pPr lvl="1"/>
            <a:r>
              <a:rPr lang="en-CA" dirty="0"/>
              <a:t>Creating a PST-to-user mapping file</a:t>
            </a:r>
          </a:p>
          <a:p>
            <a:pPr lvl="1"/>
            <a:r>
              <a:rPr lang="en-CA" dirty="0"/>
              <a:t>Moving PST files to Microsoft Azure</a:t>
            </a:r>
          </a:p>
          <a:p>
            <a:pPr lvl="1"/>
            <a:endParaRPr lang="en-CA" dirty="0"/>
          </a:p>
        </p:txBody>
      </p:sp>
    </p:spTree>
    <p:extLst>
      <p:ext uri="{BB962C8B-B14F-4D97-AF65-F5344CB8AC3E}">
        <p14:creationId xmlns:p14="http://schemas.microsoft.com/office/powerpoint/2010/main" val="1451274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15fd09a1-708f-479c-929b-ef23c1e8cf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Implementing a public folder migration</a:t>
            </a:r>
          </a:p>
        </p:txBody>
      </p:sp>
      <p:sp>
        <p:nvSpPr>
          <p:cNvPr id="4" name="Content Placeholder 2"/>
          <p:cNvSpPr>
            <a:spLocks noGrp="1"/>
          </p:cNvSpPr>
          <p:nvPr/>
        </p:nvSpPr>
        <p:spPr bwMode="auto">
          <a:xfrm>
            <a:off x="458788" y="1021215"/>
            <a:ext cx="828967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To migrate public folders from Exchange Server 2007 or Exchange Server 2010 to Office 365, use the following steps:</a:t>
            </a:r>
          </a:p>
          <a:p>
            <a:pPr marL="798513" lvl="1" indent="-514350">
              <a:buFont typeface="+mj-lt"/>
              <a:buAutoNum type="arabicPeriod"/>
            </a:pPr>
            <a:r>
              <a:rPr lang="en-CA" dirty="0"/>
              <a:t>Download the migration scripts</a:t>
            </a:r>
          </a:p>
          <a:p>
            <a:pPr marL="798513" lvl="1" indent="-514350">
              <a:buFont typeface="+mj-lt"/>
              <a:buAutoNum type="arabicPeriod"/>
            </a:pPr>
            <a:r>
              <a:rPr lang="en-CA" dirty="0"/>
              <a:t>Prepare for the migration</a:t>
            </a:r>
          </a:p>
          <a:p>
            <a:pPr marL="798513" lvl="1" indent="-514350">
              <a:buFont typeface="+mj-lt"/>
              <a:buAutoNum type="arabicPeriod"/>
            </a:pPr>
            <a:r>
              <a:rPr lang="en-CA" dirty="0"/>
              <a:t>Generate a CSV file for folder mapping</a:t>
            </a:r>
          </a:p>
          <a:p>
            <a:pPr marL="798513" lvl="1" indent="-514350">
              <a:buFont typeface="+mj-lt"/>
              <a:buAutoNum type="arabicPeriod"/>
            </a:pPr>
            <a:r>
              <a:rPr lang="en-CA" dirty="0"/>
              <a:t>Create a public folder mailbox in Office 365</a:t>
            </a:r>
          </a:p>
          <a:p>
            <a:pPr marL="798513" lvl="1" indent="-514350">
              <a:buFont typeface="+mj-lt"/>
              <a:buAutoNum type="arabicPeriod"/>
            </a:pPr>
            <a:r>
              <a:rPr lang="en-CA" dirty="0"/>
              <a:t>Start the public folder migration</a:t>
            </a:r>
          </a:p>
          <a:p>
            <a:pPr marL="798513" lvl="1" indent="-514350">
              <a:buFont typeface="+mj-lt"/>
              <a:buAutoNum type="arabicPeriod"/>
            </a:pPr>
            <a:r>
              <a:rPr lang="en-CA" dirty="0"/>
              <a:t>Lock down legacy public folders</a:t>
            </a:r>
          </a:p>
          <a:p>
            <a:pPr marL="798513" lvl="1" indent="-514350">
              <a:buFont typeface="+mj-lt"/>
              <a:buAutoNum type="arabicPeriod"/>
            </a:pPr>
            <a:r>
              <a:rPr lang="en-CA" dirty="0"/>
              <a:t>Finalize the public folder migration</a:t>
            </a:r>
          </a:p>
          <a:p>
            <a:pPr marL="798513" lvl="1" indent="-514350">
              <a:buFont typeface="+mj-lt"/>
              <a:buAutoNum type="arabicPeriod"/>
            </a:pPr>
            <a:r>
              <a:rPr lang="en-CA" dirty="0"/>
              <a:t>Test the public folder migration</a:t>
            </a:r>
          </a:p>
          <a:p>
            <a:pPr marL="798513" lvl="1" indent="-514350">
              <a:buFont typeface="+mj-lt"/>
              <a:buAutoNum type="arabicPeriod"/>
            </a:pPr>
            <a:r>
              <a:rPr lang="en-CA" dirty="0"/>
              <a:t>Complete the public folder migration</a:t>
            </a:r>
            <a:endParaRPr lang="en-US" dirty="0"/>
          </a:p>
        </p:txBody>
      </p:sp>
    </p:spTree>
    <p:extLst>
      <p:ext uri="{BB962C8B-B14F-4D97-AF65-F5344CB8AC3E}">
        <p14:creationId xmlns:p14="http://schemas.microsoft.com/office/powerpoint/2010/main" val="3309848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2eabe25b-dfbd-4486-8a56-9ffe11e92f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Exchange Online hybrid mode</a:t>
            </a:r>
          </a:p>
        </p:txBody>
      </p:sp>
      <p:sp>
        <p:nvSpPr>
          <p:cNvPr id="4" name="Content Placeholder 2"/>
          <p:cNvSpPr>
            <a:spLocks noGrp="1"/>
          </p:cNvSpPr>
          <p:nvPr/>
        </p:nvSpPr>
        <p:spPr bwMode="auto">
          <a:xfrm>
            <a:off x="458788" y="90872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Benefits of hybrid mode include:</a:t>
            </a:r>
          </a:p>
          <a:p>
            <a:pPr lvl="1"/>
            <a:r>
              <a:rPr lang="en-CA" dirty="0"/>
              <a:t>Shared domain names</a:t>
            </a:r>
          </a:p>
          <a:p>
            <a:pPr lvl="1"/>
            <a:r>
              <a:rPr lang="en-CA" dirty="0"/>
              <a:t>Integrated free/busy searches</a:t>
            </a:r>
          </a:p>
          <a:p>
            <a:pPr lvl="1"/>
            <a:r>
              <a:rPr lang="en-CA" dirty="0"/>
              <a:t>Integrated group memberships</a:t>
            </a:r>
          </a:p>
          <a:p>
            <a:pPr lvl="1"/>
            <a:r>
              <a:rPr lang="en-CA" dirty="0"/>
              <a:t>Integrated public folders</a:t>
            </a:r>
          </a:p>
          <a:p>
            <a:pPr lvl="1"/>
            <a:r>
              <a:rPr lang="en-CA" dirty="0"/>
              <a:t>Integrated global address lists</a:t>
            </a:r>
          </a:p>
          <a:p>
            <a:pPr lvl="1"/>
            <a:r>
              <a:rPr lang="en-CA" dirty="0"/>
              <a:t>The ability to move mailboxes between an on-premises server and Office 365</a:t>
            </a:r>
          </a:p>
          <a:p>
            <a:r>
              <a:rPr lang="en-CA" dirty="0"/>
              <a:t>Requires directory synchronization but password synchronization and AD FS are optional</a:t>
            </a:r>
          </a:p>
          <a:p>
            <a:r>
              <a:rPr lang="en-CA" dirty="0"/>
              <a:t>Enable with the hybrid configuration wizard</a:t>
            </a:r>
          </a:p>
          <a:p>
            <a:r>
              <a:rPr lang="en-CA" dirty="0"/>
              <a:t>Keep one Exchange server on premises for management tools</a:t>
            </a:r>
          </a:p>
        </p:txBody>
      </p:sp>
    </p:spTree>
    <p:extLst>
      <p:ext uri="{BB962C8B-B14F-4D97-AF65-F5344CB8AC3E}">
        <p14:creationId xmlns:p14="http://schemas.microsoft.com/office/powerpoint/2010/main" val="3174885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B: Configuring email protection and client policies</a:t>
            </a:r>
          </a:p>
        </p:txBody>
      </p:sp>
      <p:sp>
        <p:nvSpPr>
          <p:cNvPr id="3" name="Text Placeholder 2"/>
          <p:cNvSpPr>
            <a:spLocks noGrp="1"/>
          </p:cNvSpPr>
          <p:nvPr>
            <p:ph type="body" idx="1"/>
          </p:nvPr>
        </p:nvSpPr>
        <p:spPr/>
        <p:txBody>
          <a:bodyPr/>
          <a:lstStyle/>
          <a:p>
            <a:r>
              <a:rPr lang="en-CA" dirty="0"/>
              <a:t>Exercise 1: Configuring email protection
Exercise 2: Configuring client access policies</a:t>
            </a:r>
          </a:p>
        </p:txBody>
      </p:sp>
      <p:sp>
        <p:nvSpPr>
          <p:cNvPr id="4" name="TextBox 3"/>
          <p:cNvSpPr txBox="1"/>
          <p:nvPr/>
        </p:nvSpPr>
        <p:spPr>
          <a:xfrm>
            <a:off x="458788" y="2371563"/>
            <a:ext cx="5992859" cy="3662541"/>
          </a:xfrm>
          <a:prstGeom prst="rect">
            <a:avLst/>
          </a:prstGeom>
          <a:noFill/>
        </p:spPr>
        <p:txBody>
          <a:bodyPr vert="horz" wrap="none" rtlCol="0">
            <a:spAutoFit/>
          </a:bodyPr>
          <a:lstStyle/>
          <a:p>
            <a:r>
              <a:rPr lang="en-CA" sz="2800" dirty="0">
                <a:latin typeface="Segoe UI"/>
              </a:rPr>
              <a:t>Logon Information</a:t>
            </a:r>
          </a:p>
          <a:p>
            <a:r>
              <a:rPr lang="en-CA" sz="2200" dirty="0">
                <a:latin typeface="Segoe UI"/>
              </a:rPr>
              <a:t>Virtual machines: 	</a:t>
            </a:r>
            <a:r>
              <a:rPr lang="en-CA" sz="2200" b="1" dirty="0">
                <a:latin typeface="Segoe UI"/>
              </a:rPr>
              <a:t>20347A-LON-DC1</a:t>
            </a:r>
          </a:p>
          <a:p>
            <a:r>
              <a:rPr lang="en-CA" sz="2200" b="1" dirty="0">
                <a:latin typeface="Segoe UI"/>
              </a:rPr>
              <a:t>			20347A-LON-DS1</a:t>
            </a:r>
          </a:p>
          <a:p>
            <a:r>
              <a:rPr lang="en-CA" sz="2200" b="1" dirty="0">
                <a:latin typeface="Segoe UI"/>
              </a:rPr>
              <a:t>			20347A-LON-CL1</a:t>
            </a:r>
          </a:p>
          <a:p>
            <a:r>
              <a:rPr lang="en-CA" sz="2200" b="1" dirty="0">
                <a:latin typeface="Segoe UI"/>
              </a:rPr>
              <a:t>			20347A-LON-CL2</a:t>
            </a:r>
            <a:endParaRPr lang="en-CA" sz="2200" dirty="0">
              <a:latin typeface="Segoe UI"/>
            </a:endParaRPr>
          </a:p>
          <a:p>
            <a:r>
              <a:rPr lang="en-CA" sz="2200" dirty="0">
                <a:latin typeface="Segoe UI"/>
              </a:rPr>
              <a:t>User names: 		</a:t>
            </a:r>
            <a:r>
              <a:rPr lang="en-CA" sz="2200" b="1" dirty="0" err="1">
                <a:latin typeface="Segoe UI"/>
              </a:rPr>
              <a:t>Adatum</a:t>
            </a:r>
            <a:r>
              <a:rPr lang="en-CA" sz="2200" b="1" dirty="0">
                <a:latin typeface="Segoe UI"/>
              </a:rPr>
              <a:t>\Administrator</a:t>
            </a:r>
          </a:p>
          <a:p>
            <a:r>
              <a:rPr lang="en-CA" sz="2200" b="1" dirty="0">
                <a:latin typeface="Segoe UI"/>
              </a:rPr>
              <a:t>			</a:t>
            </a:r>
            <a:r>
              <a:rPr lang="en-CA" sz="2200" b="1" dirty="0" err="1">
                <a:latin typeface="Segoe UI"/>
              </a:rPr>
              <a:t>Adatum</a:t>
            </a:r>
            <a:r>
              <a:rPr lang="en-CA" sz="2200" b="1" dirty="0">
                <a:latin typeface="Segoe UI"/>
              </a:rPr>
              <a:t>\Holly</a:t>
            </a:r>
          </a:p>
          <a:p>
            <a:r>
              <a:rPr lang="en-CA" sz="2200" b="1" dirty="0">
                <a:latin typeface="Segoe UI"/>
              </a:rPr>
              <a:t>			LON-CL2\Francisco</a:t>
            </a:r>
            <a:r>
              <a:rPr lang="en-CA" sz="2200" dirty="0">
                <a:latin typeface="Segoe UI"/>
              </a:rPr>
              <a:t>	</a:t>
            </a:r>
          </a:p>
          <a:p>
            <a:r>
              <a:rPr lang="en-CA" sz="2200" dirty="0">
                <a:latin typeface="Segoe UI"/>
              </a:rPr>
              <a:t>Password: 		</a:t>
            </a:r>
            <a:r>
              <a:rPr lang="en-CA" sz="2200" b="1" dirty="0">
                <a:latin typeface="Segoe UI"/>
              </a:rPr>
              <a:t>Pa$$w0rd</a:t>
            </a:r>
            <a:endParaRPr lang="en-CA" sz="2200" dirty="0">
              <a:latin typeface="Segoe UI"/>
            </a:endParaRPr>
          </a:p>
          <a:p>
            <a:endParaRPr lang="en-CA" sz="280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CA" sz="2800" dirty="0">
                <a:latin typeface="Segoe UI"/>
              </a:rPr>
              <a:t>Estimated Time: 35 minutes</a:t>
            </a:r>
          </a:p>
        </p:txBody>
      </p:sp>
    </p:spTree>
    <p:extLst>
      <p:ext uri="{BB962C8B-B14F-4D97-AF65-F5344CB8AC3E}">
        <p14:creationId xmlns:p14="http://schemas.microsoft.com/office/powerpoint/2010/main" val="1356922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Scenario</a:t>
            </a:r>
          </a:p>
        </p:txBody>
      </p:sp>
      <p:sp>
        <p:nvSpPr>
          <p:cNvPr id="4" name="TextBox 3"/>
          <p:cNvSpPr txBox="1"/>
          <p:nvPr/>
        </p:nvSpPr>
        <p:spPr>
          <a:xfrm>
            <a:off x="458788" y="1021215"/>
            <a:ext cx="8289676" cy="2677656"/>
          </a:xfrm>
          <a:prstGeom prst="rect">
            <a:avLst/>
          </a:prstGeom>
          <a:noFill/>
        </p:spPr>
        <p:txBody>
          <a:bodyPr vert="horz" wrap="square" rtlCol="0">
            <a:spAutoFit/>
          </a:bodyPr>
          <a:lstStyle/>
          <a:p>
            <a:pPr>
              <a:spcBef>
                <a:spcPts val="600"/>
              </a:spcBef>
              <a:spcAft>
                <a:spcPts val="1000"/>
              </a:spcAft>
            </a:pPr>
            <a:r>
              <a:rPr lang="en-CA" sz="2800" dirty="0">
                <a:effectLst/>
                <a:latin typeface="Segoe UI"/>
                <a:ea typeface="Calibri"/>
                <a:cs typeface="Times New Roman"/>
              </a:rPr>
              <a:t>The pilot project is going well at A. Datum. Before finishing it and moving into a full deployment, </a:t>
            </a:r>
            <a:br>
              <a:rPr lang="en-CA" sz="2800" dirty="0">
                <a:effectLst/>
                <a:latin typeface="Segoe UI"/>
                <a:ea typeface="Calibri"/>
                <a:cs typeface="Times New Roman"/>
              </a:rPr>
            </a:br>
            <a:r>
              <a:rPr lang="en-CA" sz="2800" dirty="0">
                <a:effectLst/>
                <a:latin typeface="Segoe UI"/>
                <a:ea typeface="Calibri"/>
                <a:cs typeface="Times New Roman"/>
              </a:rPr>
              <a:t>you need to confirm that you can configure the Exchange Online settings to match the on-premises settings for options such as anti-spam and antivirus settings, and client access policies.</a:t>
            </a:r>
          </a:p>
        </p:txBody>
      </p:sp>
    </p:spTree>
    <p:extLst>
      <p:ext uri="{BB962C8B-B14F-4D97-AF65-F5344CB8AC3E}">
        <p14:creationId xmlns:p14="http://schemas.microsoft.com/office/powerpoint/2010/main" val="730529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Review</a:t>
            </a:r>
          </a:p>
        </p:txBody>
      </p:sp>
      <p:sp>
        <p:nvSpPr>
          <p:cNvPr id="3" name="Text Placeholder 2"/>
          <p:cNvSpPr>
            <a:spLocks noGrp="1"/>
          </p:cNvSpPr>
          <p:nvPr>
            <p:ph type="body" idx="1"/>
          </p:nvPr>
        </p:nvSpPr>
        <p:spPr/>
        <p:txBody>
          <a:bodyPr/>
          <a:lstStyle/>
          <a:p>
            <a:r>
              <a:rPr lang="en-CA" dirty="0"/>
              <a:t>Why did you configure different anti-spam settings for members of the sales group?
Why is it important to require a password on mobile devices?</a:t>
            </a:r>
          </a:p>
        </p:txBody>
      </p:sp>
    </p:spTree>
    <p:extLst>
      <p:ext uri="{BB962C8B-B14F-4D97-AF65-F5344CB8AC3E}">
        <p14:creationId xmlns:p14="http://schemas.microsoft.com/office/powerpoint/2010/main" val="3099477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 Review and Takeaways</a:t>
            </a:r>
          </a:p>
        </p:txBody>
      </p:sp>
      <p:sp>
        <p:nvSpPr>
          <p:cNvPr id="3" name="Text Placeholder 2"/>
          <p:cNvSpPr>
            <a:spLocks noGrp="1"/>
          </p:cNvSpPr>
          <p:nvPr>
            <p:ph type="body" idx="1"/>
          </p:nvPr>
        </p:nvSpPr>
        <p:spPr/>
        <p:txBody>
          <a:bodyPr/>
          <a:lstStyle/>
          <a:p>
            <a:r>
              <a:rPr lang="en-CA" dirty="0"/>
              <a:t>Review Questions</a:t>
            </a:r>
          </a:p>
        </p:txBody>
      </p:sp>
    </p:spTree>
    <p:extLst>
      <p:ext uri="{BB962C8B-B14F-4D97-AF65-F5344CB8AC3E}">
        <p14:creationId xmlns:p14="http://schemas.microsoft.com/office/powerpoint/2010/main" val="2012346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email flow in Office 365</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A list of DNS records is provided when you add a domain to Office 365</a:t>
            </a:r>
          </a:p>
          <a:p>
            <a:r>
              <a:rPr lang="en-CA" dirty="0"/>
              <a:t>An MX record identifies the host receiving mail for your domain, such as:</a:t>
            </a:r>
          </a:p>
          <a:p>
            <a:pPr lvl="1"/>
            <a:r>
              <a:rPr lang="en-CA" i="1" dirty="0"/>
              <a:t>domain</a:t>
            </a:r>
            <a:r>
              <a:rPr lang="en-CA" dirty="0"/>
              <a:t>.mail.protection.onmicrosoft.com</a:t>
            </a:r>
          </a:p>
          <a:p>
            <a:r>
              <a:rPr lang="en-CA" dirty="0"/>
              <a:t>An SPF record identifies Office 365 as allowed to send mail for your domain, such as:</a:t>
            </a:r>
          </a:p>
          <a:p>
            <a:pPr lvl="1"/>
            <a:r>
              <a:rPr lang="en-CA" dirty="0"/>
              <a:t>v=spf1 includes:spf.protection.outlook.com -all</a:t>
            </a:r>
            <a:endParaRPr lang="en-US" dirty="0"/>
          </a:p>
        </p:txBody>
      </p:sp>
    </p:spTree>
    <p:extLst>
      <p:ext uri="{BB962C8B-B14F-4D97-AF65-F5344CB8AC3E}">
        <p14:creationId xmlns:p14="http://schemas.microsoft.com/office/powerpoint/2010/main" val="387069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Configuring accepted and remote domains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Accepted domains define SMTP domains for which the Exchange organization accepts messages:</a:t>
            </a:r>
          </a:p>
          <a:p>
            <a:pPr lvl="1"/>
            <a:r>
              <a:rPr lang="en-CA" dirty="0"/>
              <a:t>Authoritative</a:t>
            </a:r>
          </a:p>
          <a:p>
            <a:pPr lvl="1"/>
            <a:r>
              <a:rPr lang="en-CA" dirty="0"/>
              <a:t>Internal relay</a:t>
            </a:r>
          </a:p>
          <a:p>
            <a:r>
              <a:rPr lang="en-CA" dirty="0"/>
              <a:t>Remote domains define message settings for external organizations:</a:t>
            </a:r>
          </a:p>
          <a:p>
            <a:pPr lvl="1"/>
            <a:r>
              <a:rPr lang="en-CA" dirty="0"/>
              <a:t>Out of office messages</a:t>
            </a:r>
          </a:p>
          <a:p>
            <a:pPr lvl="1"/>
            <a:r>
              <a:rPr lang="en-CA" dirty="0"/>
              <a:t>Automatic replies and forwarding</a:t>
            </a:r>
          </a:p>
          <a:p>
            <a:pPr lvl="1"/>
            <a:r>
              <a:rPr lang="en-CA" dirty="0"/>
              <a:t>Message format</a:t>
            </a:r>
            <a:endParaRPr lang="en-US" dirty="0"/>
          </a:p>
        </p:txBody>
      </p:sp>
    </p:spTree>
    <p:extLst>
      <p:ext uri="{BB962C8B-B14F-4D97-AF65-F5344CB8AC3E}">
        <p14:creationId xmlns:p14="http://schemas.microsoft.com/office/powerpoint/2010/main" val="1790452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Planning and configuring connectors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Inbound connector options:</a:t>
            </a:r>
          </a:p>
          <a:p>
            <a:pPr lvl="1"/>
            <a:r>
              <a:rPr lang="en-CA" dirty="0"/>
              <a:t>SenderDomains</a:t>
            </a:r>
          </a:p>
          <a:p>
            <a:pPr lvl="1"/>
            <a:r>
              <a:rPr lang="en-CA" dirty="0"/>
              <a:t>SenderIPAddress</a:t>
            </a:r>
          </a:p>
          <a:p>
            <a:pPr lvl="1"/>
            <a:r>
              <a:rPr lang="en-CA" dirty="0"/>
              <a:t>AssociatedAcceptedDomains</a:t>
            </a:r>
          </a:p>
          <a:p>
            <a:pPr lvl="1"/>
            <a:r>
              <a:rPr lang="en-CA" dirty="0"/>
              <a:t>RequireTLS</a:t>
            </a:r>
          </a:p>
          <a:p>
            <a:r>
              <a:rPr lang="en-CA" dirty="0"/>
              <a:t>Outbound connector options:</a:t>
            </a:r>
          </a:p>
          <a:p>
            <a:pPr lvl="1"/>
            <a:r>
              <a:rPr lang="en-CA" dirty="0"/>
              <a:t>IsTransportRuleScoped</a:t>
            </a:r>
          </a:p>
          <a:p>
            <a:pPr lvl="1"/>
            <a:r>
              <a:rPr lang="en-CA" dirty="0"/>
              <a:t>RecipientDomains</a:t>
            </a:r>
          </a:p>
          <a:p>
            <a:pPr lvl="1"/>
            <a:r>
              <a:rPr lang="en-CA" dirty="0"/>
              <a:t>UseMXRecord</a:t>
            </a:r>
          </a:p>
          <a:p>
            <a:pPr lvl="1"/>
            <a:r>
              <a:rPr lang="en-CA" dirty="0"/>
              <a:t>SmartHosts</a:t>
            </a:r>
          </a:p>
          <a:p>
            <a:pPr lvl="1"/>
            <a:r>
              <a:rPr lang="en-CA" dirty="0"/>
              <a:t>TlsSettings</a:t>
            </a:r>
          </a:p>
        </p:txBody>
      </p:sp>
    </p:spTree>
    <p:extLst>
      <p:ext uri="{BB962C8B-B14F-4D97-AF65-F5344CB8AC3E}">
        <p14:creationId xmlns:p14="http://schemas.microsoft.com/office/powerpoint/2010/main" val="2104454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11652400-beea-4dff-a16b-7e48862ed9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Planning and configuring transport rules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r>
              <a:rPr lang="en-CA" dirty="0"/>
              <a:t>When you define multiple conditions, a message must meet all of them</a:t>
            </a:r>
          </a:p>
          <a:p>
            <a:r>
              <a:rPr lang="en-CA" dirty="0"/>
              <a:t>When you define multiple exceptions, a message must meet only one</a:t>
            </a:r>
          </a:p>
        </p:txBody>
      </p:sp>
      <p:graphicFrame>
        <p:nvGraphicFramePr>
          <p:cNvPr id="5" name="Group 29"/>
          <p:cNvGraphicFramePr>
            <a:graphicFrameLocks noGrp="1"/>
          </p:cNvGraphicFramePr>
          <p:nvPr>
            <p:extLst>
              <p:ext uri="{D42A27DB-BD31-4B8C-83A1-F6EECF244321}">
                <p14:modId xmlns:p14="http://schemas.microsoft.com/office/powerpoint/2010/main" val="2365120335"/>
              </p:ext>
            </p:extLst>
          </p:nvPr>
        </p:nvGraphicFramePr>
        <p:xfrm>
          <a:off x="424544" y="1021215"/>
          <a:ext cx="8153400" cy="2786088"/>
        </p:xfrm>
        <a:graphic>
          <a:graphicData uri="http://schemas.openxmlformats.org/drawingml/2006/table">
            <a:tbl>
              <a:tblPr>
                <a:tableStyleId>{9DCAF9ED-07DC-4A11-8D7F-57B35C25682E}</a:tableStyleId>
              </a:tblPr>
              <a:tblGrid>
                <a:gridCol w="2356756">
                  <a:extLst>
                    <a:ext uri="{9D8B030D-6E8A-4147-A177-3AD203B41FA5}">
                      <a16:colId xmlns:a16="http://schemas.microsoft.com/office/drawing/2014/main" xmlns="" val="20000"/>
                    </a:ext>
                  </a:extLst>
                </a:gridCol>
                <a:gridCol w="5796644">
                  <a:extLst>
                    <a:ext uri="{9D8B030D-6E8A-4147-A177-3AD203B41FA5}">
                      <a16:colId xmlns:a16="http://schemas.microsoft.com/office/drawing/2014/main" xmlns="" val="20001"/>
                    </a:ext>
                  </a:extLst>
                </a:gridCol>
              </a:tblGrid>
              <a:tr h="477475">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2000" b="1" u="none" strike="noStrike" cap="none" normalizeH="0" baseline="0" dirty="0">
                          <a:ln>
                            <a:noFill/>
                          </a:ln>
                          <a:effectLst/>
                        </a:rPr>
                        <a:t>Transport rule component</a:t>
                      </a:r>
                      <a:endParaRPr kumimoji="0" lang="en-US" sz="2000" b="1" i="0" u="none" strike="noStrike" cap="none" normalizeH="0" baseline="0" dirty="0">
                        <a:ln>
                          <a:noFill/>
                        </a:ln>
                        <a:solidFill>
                          <a:srgbClr val="0070C0"/>
                        </a:solidFill>
                        <a:effectLst/>
                        <a:latin typeface="Verdana" pitchFamily="34" charset="0"/>
                        <a:cs typeface="Arial" charset="0"/>
                      </a:endParaRPr>
                    </a:p>
                  </a:txBody>
                  <a:tcPr marT="91421" marB="91421" anchor="ctr" horzOverflow="overflow"/>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u="none" strike="noStrike" cap="none" normalizeH="0" baseline="0" dirty="0">
                          <a:ln>
                            <a:noFill/>
                          </a:ln>
                          <a:effectLst/>
                        </a:rPr>
                        <a:t>Description</a:t>
                      </a:r>
                      <a:endParaRPr kumimoji="0" lang="en-US" sz="2000" b="1" i="0" u="none" strike="noStrike" cap="none" normalizeH="0" baseline="0" dirty="0">
                        <a:ln>
                          <a:noFill/>
                        </a:ln>
                        <a:solidFill>
                          <a:srgbClr val="0070C0"/>
                        </a:solidFill>
                        <a:effectLst/>
                        <a:latin typeface="Verdana" pitchFamily="34" charset="0"/>
                        <a:cs typeface="Arial" charset="0"/>
                      </a:endParaRPr>
                    </a:p>
                  </a:txBody>
                  <a:tcPr marT="91421" marB="91421" anchor="ctr" horzOverflow="overflow"/>
                </a:tc>
                <a:extLst>
                  <a:ext uri="{0D108BD9-81ED-4DB2-BD59-A6C34878D82A}">
                    <a16:rowId xmlns:a16="http://schemas.microsoft.com/office/drawing/2014/main" xmlns="" val="10000"/>
                  </a:ext>
                </a:extLst>
              </a:tr>
              <a:tr h="48531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000" dirty="0"/>
                        <a:t>Conditions</a:t>
                      </a:r>
                      <a:endParaRPr lang="en-US" sz="2000" dirty="0">
                        <a:latin typeface="+mn-lt"/>
                      </a:endParaRPr>
                    </a:p>
                  </a:txBody>
                  <a:tcPr marL="68580" marR="68580" marT="0" marB="0" anchor="ct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000" dirty="0"/>
                        <a:t>Specify</a:t>
                      </a:r>
                      <a:r>
                        <a:rPr lang="en-CA" sz="2000" baseline="0" dirty="0"/>
                        <a:t> which message attributes are used to identify the message to act upon</a:t>
                      </a:r>
                      <a:endParaRPr lang="en-US" sz="2000" dirty="0">
                        <a:latin typeface="+mn-lt"/>
                      </a:endParaRPr>
                    </a:p>
                  </a:txBody>
                  <a:tcPr marL="68580" marR="68580" marT="0" marB="0" anchor="ctr"/>
                </a:tc>
                <a:extLst>
                  <a:ext uri="{0D108BD9-81ED-4DB2-BD59-A6C34878D82A}">
                    <a16:rowId xmlns:a16="http://schemas.microsoft.com/office/drawing/2014/main" xmlns="" val="10001"/>
                  </a:ext>
                </a:extLst>
              </a:tr>
              <a:tr h="525294">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000" dirty="0"/>
                        <a:t>Actions</a:t>
                      </a:r>
                      <a:endParaRPr lang="en-US" sz="2000" dirty="0">
                        <a:latin typeface="+mn-lt"/>
                      </a:endParaRPr>
                    </a:p>
                  </a:txBody>
                  <a:tcPr marL="68580" marR="68580" marT="0" marB="0" anchor="ct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000" dirty="0"/>
                        <a:t>Specify</a:t>
                      </a:r>
                      <a:r>
                        <a:rPr lang="en-CA" sz="2000" baseline="0" dirty="0"/>
                        <a:t> what action to be performed on the selected messages</a:t>
                      </a:r>
                      <a:endParaRPr lang="en-US" sz="2000" dirty="0">
                        <a:latin typeface="+mn-lt"/>
                      </a:endParaRPr>
                    </a:p>
                  </a:txBody>
                  <a:tcPr marL="68580" marR="68580" marT="0" marB="0" anchor="ctr"/>
                </a:tc>
                <a:extLst>
                  <a:ext uri="{0D108BD9-81ED-4DB2-BD59-A6C34878D82A}">
                    <a16:rowId xmlns:a16="http://schemas.microsoft.com/office/drawing/2014/main" xmlns="" val="10002"/>
                  </a:ext>
                </a:extLst>
              </a:tr>
              <a:tr h="466928">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000" dirty="0"/>
                        <a:t>Exceptions</a:t>
                      </a:r>
                      <a:endParaRPr lang="en-US" sz="2000" dirty="0">
                        <a:latin typeface="+mn-lt"/>
                      </a:endParaRPr>
                    </a:p>
                  </a:txBody>
                  <a:tcPr marL="68580" marR="68580" marT="0" marB="0" anchor="ct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000" dirty="0"/>
                        <a:t>Specify</a:t>
                      </a:r>
                      <a:r>
                        <a:rPr lang="en-CA" sz="2000" baseline="0" dirty="0"/>
                        <a:t> message attributes that define messages that are not acted upon</a:t>
                      </a:r>
                      <a:endParaRPr lang="en-US" sz="2000" dirty="0">
                        <a:latin typeface="+mn-lt"/>
                      </a:endParaRPr>
                    </a:p>
                  </a:txBody>
                  <a:tcPr marL="68580" marR="68580" marT="0"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261366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9161a9f-bb23-460b-b416-d0fe6ec5e3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Planning and configuring journal rules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Journaling retains messages for compliance:</a:t>
            </a:r>
          </a:p>
          <a:p>
            <a:pPr lvl="1"/>
            <a:r>
              <a:rPr lang="en-CA" dirty="0"/>
              <a:t>Journal reports are sent to a journaling mailbox</a:t>
            </a:r>
          </a:p>
          <a:p>
            <a:pPr lvl="1"/>
            <a:r>
              <a:rPr lang="en-CA" dirty="0"/>
              <a:t>Journal rules define which messages are journaled</a:t>
            </a:r>
          </a:p>
          <a:p>
            <a:r>
              <a:rPr lang="en-CA" dirty="0"/>
              <a:t>Journal rules contain:</a:t>
            </a:r>
          </a:p>
          <a:p>
            <a:pPr lvl="1"/>
            <a:r>
              <a:rPr lang="en-CA" dirty="0"/>
              <a:t>Scope</a:t>
            </a:r>
          </a:p>
          <a:p>
            <a:pPr lvl="1"/>
            <a:r>
              <a:rPr lang="en-CA" dirty="0"/>
              <a:t>Journal recipients</a:t>
            </a:r>
          </a:p>
          <a:p>
            <a:pPr lvl="1"/>
            <a:r>
              <a:rPr lang="en-CA" dirty="0"/>
              <a:t>Journaling mailbox</a:t>
            </a:r>
          </a:p>
          <a:p>
            <a:r>
              <a:rPr lang="en-CA" dirty="0"/>
              <a:t>When using journaling mailboxes:</a:t>
            </a:r>
          </a:p>
          <a:p>
            <a:pPr lvl="1"/>
            <a:r>
              <a:rPr lang="en-CA" dirty="0"/>
              <a:t>Create specific dedicated journaling mailboxes</a:t>
            </a:r>
          </a:p>
          <a:p>
            <a:pPr lvl="1"/>
            <a:r>
              <a:rPr lang="en-CA" dirty="0"/>
              <a:t>Ensure that you enough storage because journaling mailboxes require large amounts of storage</a:t>
            </a:r>
          </a:p>
          <a:p>
            <a:pPr lvl="1"/>
            <a:r>
              <a:rPr lang="en-CA" dirty="0"/>
              <a:t>Limit and monitor access</a:t>
            </a:r>
          </a:p>
          <a:p>
            <a:endParaRPr lang="en-US" dirty="0"/>
          </a:p>
        </p:txBody>
      </p:sp>
    </p:spTree>
    <p:extLst>
      <p:ext uri="{BB962C8B-B14F-4D97-AF65-F5344CB8AC3E}">
        <p14:creationId xmlns:p14="http://schemas.microsoft.com/office/powerpoint/2010/main" val="3399384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861aa3f-516f-4316-943a-75c6bdd1344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Planning message flow for Office 365</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When planning mail flow, you should consider:</a:t>
            </a:r>
          </a:p>
          <a:p>
            <a:pPr lvl="1"/>
            <a:r>
              <a:rPr lang="en-CA" dirty="0"/>
              <a:t>On-premises applications</a:t>
            </a:r>
          </a:p>
          <a:p>
            <a:pPr lvl="1"/>
            <a:r>
              <a:rPr lang="en-CA" dirty="0"/>
              <a:t>Partner organizations</a:t>
            </a:r>
          </a:p>
          <a:p>
            <a:pPr lvl="1"/>
            <a:r>
              <a:rPr lang="en-CA" dirty="0"/>
              <a:t>Integration with on-premises Exchange Server</a:t>
            </a:r>
            <a:endParaRPr lang="en-US" dirty="0"/>
          </a:p>
        </p:txBody>
      </p:sp>
    </p:spTree>
    <p:extLst>
      <p:ext uri="{BB962C8B-B14F-4D97-AF65-F5344CB8AC3E}">
        <p14:creationId xmlns:p14="http://schemas.microsoft.com/office/powerpoint/2010/main" val="303314298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4681</Words>
  <Application>Microsoft Office PowerPoint</Application>
  <PresentationFormat>On-screen Show (4:3)</PresentationFormat>
  <Paragraphs>584</Paragraphs>
  <Slides>39</Slides>
  <Notes>39</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Calibri</vt:lpstr>
      <vt:lpstr>Symbol</vt:lpstr>
      <vt:lpstr>Segoe UI</vt:lpstr>
      <vt:lpstr>Times New Roman</vt:lpstr>
      <vt:lpstr>Verdana</vt:lpstr>
      <vt:lpstr>Arial Unicode MS</vt:lpstr>
      <vt:lpstr>Wingdings</vt:lpstr>
      <vt:lpstr>Arial</vt:lpstr>
      <vt:lpstr>NG_MOC_Core_ModuleNew2</vt:lpstr>
      <vt:lpstr>Module 7</vt:lpstr>
      <vt:lpstr>Module Overview</vt:lpstr>
      <vt:lpstr>Lesson 1: Planning and configuring email flow in Office 365</vt:lpstr>
      <vt:lpstr>Overview of email flow in Office 365</vt:lpstr>
      <vt:lpstr>Configuring accepted and remote domains</vt:lpstr>
      <vt:lpstr>Planning and configuring connectors</vt:lpstr>
      <vt:lpstr>Planning and configuring transport rules</vt:lpstr>
      <vt:lpstr>Planning and configuring journal rules</vt:lpstr>
      <vt:lpstr>Planning message flow for Office 365</vt:lpstr>
      <vt:lpstr>Tracking message flow by using message trace</vt:lpstr>
      <vt:lpstr>Lab A: Configuring message transport in Exchange Online</vt:lpstr>
      <vt:lpstr>Lab Scenario</vt:lpstr>
      <vt:lpstr>Lab Review</vt:lpstr>
      <vt:lpstr>Lesson 2: Planning and configuring email protection in Office 365</vt:lpstr>
      <vt:lpstr>Overview of EOP</vt:lpstr>
      <vt:lpstr>Configuring the malware filter</vt:lpstr>
      <vt:lpstr>Configuring the connection filter</vt:lpstr>
      <vt:lpstr>Configuring the spam filter</vt:lpstr>
      <vt:lpstr>Managing message quarantines</vt:lpstr>
      <vt:lpstr>Exchange Online Protection reports</vt:lpstr>
      <vt:lpstr>Integrating EOP with on-premises Exchange servers</vt:lpstr>
      <vt:lpstr>Configuring email protection</vt:lpstr>
      <vt:lpstr>Lesson 3: Planning and configuring client access policies</vt:lpstr>
      <vt:lpstr>Configuring policies for Outlook on the web</vt:lpstr>
      <vt:lpstr>Configuring access for mobile devices</vt:lpstr>
      <vt:lpstr>Configuring mailbox policies for mobile devices</vt:lpstr>
      <vt:lpstr>Lesson 4: Migrating to Exchange Online</vt:lpstr>
      <vt:lpstr>PowerPoint Presentation</vt:lpstr>
      <vt:lpstr>Options for migrating to Exchange Online</vt:lpstr>
      <vt:lpstr>Implementing a cutover Exchange migration</vt:lpstr>
      <vt:lpstr>Implementing a staged Exchange migration</vt:lpstr>
      <vt:lpstr>Implementing an IMAP migration</vt:lpstr>
      <vt:lpstr>Implementing a PST migration</vt:lpstr>
      <vt:lpstr>Implementing a public folder migration</vt:lpstr>
      <vt:lpstr>The Exchange Online hybrid mode</vt:lpstr>
      <vt:lpstr>Lab B: Configuring email protection and client policies</vt:lpstr>
      <vt:lpstr>Lab Scenario</vt:lpstr>
      <vt:lpstr>Lab Review</vt:lpstr>
      <vt:lpstr>Module Review and Takeaways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2016-04-18T21:12:35Z</dcterms:created>
  <dcterms:modified xsi:type="dcterms:W3CDTF">2016-04-22T06:33:22Z</dcterms:modified>
</cp:coreProperties>
</file>