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Verdana" panose="020B0604030504040204"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8088" autoAdjust="0"/>
    <p:restoredTop sz="92251" autoAdjust="0"/>
  </p:normalViewPr>
  <p:slideViewPr>
    <p:cSldViewPr>
      <p:cViewPr varScale="1">
        <p:scale>
          <a:sx n="69" d="100"/>
          <a:sy n="69" d="100"/>
        </p:scale>
        <p:origin x="1740" y="60"/>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14F7AD-04A6-413A-B7F5-EC980A03AAF8}" type="datetimeFigureOut">
              <a:rPr lang="en-US" smtClean="0"/>
              <a:t>4/22/2016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825A2-1120-45AC-A86D-A05EDC3DA284}" type="slidenum">
              <a:rPr lang="en-US" smtClean="0"/>
              <a:t>‹#›</a:t>
            </a:fld>
            <a:endParaRPr lang="en-US" dirty="0"/>
          </a:p>
        </p:txBody>
      </p:sp>
    </p:spTree>
    <p:extLst>
      <p:ext uri="{BB962C8B-B14F-4D97-AF65-F5344CB8AC3E}">
        <p14:creationId xmlns:p14="http://schemas.microsoft.com/office/powerpoint/2010/main" val="54685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aka.ms/tm4tg0"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and configure Skype for Business Online service settings.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Skype for Business Online user settings and clients.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voice integration with Skype for Business Online.</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 20347A_08.pptx.</a:t>
            </a: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95E825A2-1120-45AC-A86D-A05EDC3DA284}"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2314917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external access is disabled by default for Office 365 tenants that were created before July 24, 2015. External access is enabled for all domains for Office 365 tenants that were created after this date.</a:t>
            </a:r>
          </a:p>
        </p:txBody>
      </p:sp>
      <p:sp>
        <p:nvSpPr>
          <p:cNvPr id="4" name="Slide Number Placeholder 3"/>
          <p:cNvSpPr>
            <a:spLocks noGrp="1"/>
          </p:cNvSpPr>
          <p:nvPr>
            <p:ph type="sldNum" sz="quarter" idx="10"/>
          </p:nvPr>
        </p:nvSpPr>
        <p:spPr/>
        <p:txBody>
          <a:bodyPr/>
          <a:lstStyle/>
          <a:p>
            <a:fld id="{95E825A2-1120-45AC-A86D-A05EDC3DA284}"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25833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Skype Meeting Broadcast is relatively new in Skype for Business Online. As you describe this feature, point out the benefits of using Skype for Business Online to provide this functionality. Very </a:t>
            </a:r>
            <a:br>
              <a:rPr lang="en-US" sz="1000" dirty="0">
                <a:latin typeface="Arial"/>
                <a:ea typeface="Calibri"/>
                <a:cs typeface="Times New Roman"/>
              </a:rPr>
            </a:br>
            <a:r>
              <a:rPr lang="en-US" sz="1000" dirty="0">
                <a:latin typeface="Arial"/>
                <a:ea typeface="Calibri"/>
                <a:cs typeface="Times New Roman"/>
              </a:rPr>
              <a:t>few organizations would have the capacity to host an online meeting for 10,000 people by using an </a:t>
            </a:r>
            <a:br>
              <a:rPr lang="en-US" sz="1000" dirty="0">
                <a:latin typeface="Arial"/>
                <a:ea typeface="Calibri"/>
                <a:cs typeface="Times New Roman"/>
              </a:rPr>
            </a:br>
            <a:r>
              <a:rPr lang="en-US" sz="1000" dirty="0">
                <a:latin typeface="Arial"/>
                <a:ea typeface="Calibri"/>
                <a:cs typeface="Times New Roman"/>
              </a:rPr>
              <a:t>on-premises solution.</a:t>
            </a:r>
          </a:p>
        </p:txBody>
      </p:sp>
      <p:sp>
        <p:nvSpPr>
          <p:cNvPr id="4" name="Slide Number Placeholder 3"/>
          <p:cNvSpPr>
            <a:spLocks noGrp="1"/>
          </p:cNvSpPr>
          <p:nvPr>
            <p:ph type="sldNum" sz="quarter" idx="10"/>
          </p:nvPr>
        </p:nvSpPr>
        <p:spPr/>
        <p:txBody>
          <a:bodyPr/>
          <a:lstStyle/>
          <a:p>
            <a:fld id="{95E825A2-1120-45AC-A86D-A05EDC3DA284}"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409974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92801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ensure that only specific users in your organization can communicate with users in other organizations who are using Skype for Business. However, all other users in your organization should be blocked. How would you configure Skype for Business Online to achieve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configure this, you must first allow external access for the organization, and then you must disable external communication for the users who should be blocked from communicating with external users.</a:t>
            </a:r>
          </a:p>
        </p:txBody>
      </p:sp>
      <p:sp>
        <p:nvSpPr>
          <p:cNvPr id="4" name="Slide Number Placeholder 3"/>
          <p:cNvSpPr>
            <a:spLocks noGrp="1"/>
          </p:cNvSpPr>
          <p:nvPr>
            <p:ph type="sldNum" sz="quarter" idx="10"/>
          </p:nvPr>
        </p:nvSpPr>
        <p:spPr/>
        <p:txBody>
          <a:bodyPr/>
          <a:lstStyle/>
          <a:p>
            <a:fld id="{95E825A2-1120-45AC-A86D-A05EDC3DA284}"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770233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3218086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170852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3974356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Cloud PBX is a relatively new offering in Skype for Business Online. Do you think that your organization will be interested in this feature? What changes would you need to make in your organization to start using Cloud PBX?</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will vary. Cloud PBX is likely to appeal to organizations that are based in the United States and that are looking at replacing a PBX system. Most organizations would need to plan carefully to ensure that their Internet connection has enough bandwidth and is reliable enough to support telephony.</a:t>
            </a:r>
          </a:p>
        </p:txBody>
      </p:sp>
      <p:sp>
        <p:nvSpPr>
          <p:cNvPr id="4" name="Slide Number Placeholder 3"/>
          <p:cNvSpPr>
            <a:spLocks noGrp="1"/>
          </p:cNvSpPr>
          <p:nvPr>
            <p:ph type="sldNum" sz="quarter" idx="10"/>
          </p:nvPr>
        </p:nvSpPr>
        <p:spPr/>
        <p:txBody>
          <a:bodyPr/>
          <a:lstStyle/>
          <a:p>
            <a:fld id="{95E825A2-1120-45AC-A86D-A05EDC3DA284}"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281109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options that are available in Skype for Business Online for providing Enterprise Voice features. As you start this topic, ask students if they have used Enterprise Voice with their on-premises Lync Server or Skype for Business Server deployments. If they have, ask them about the issues that they experienced in configuring Enterprise Voice.</a:t>
            </a:r>
          </a:p>
          <a:p>
            <a:pPr>
              <a:lnSpc>
                <a:spcPct val="115000"/>
              </a:lnSpc>
              <a:spcAft>
                <a:spcPts val="1000"/>
              </a:spcAft>
            </a:pPr>
            <a:r>
              <a:rPr lang="en-US" sz="1000" dirty="0">
                <a:latin typeface="Arial"/>
                <a:ea typeface="Calibri"/>
                <a:cs typeface="Times New Roman"/>
              </a:rPr>
              <a:t>Stress that all the voice integration options require the correct subscription, and they might also require additional add-in licenses. You can connect to </a:t>
            </a:r>
            <a:r>
              <a:rPr lang="en-US" sz="1000" u="sng" dirty="0">
                <a:solidFill>
                  <a:srgbClr val="0000FF"/>
                </a:solidFill>
                <a:latin typeface="Arial"/>
                <a:ea typeface="Calibri"/>
                <a:cs typeface="Segoe UI"/>
                <a:hlinkClick r:id="rId3"/>
              </a:rPr>
              <a:t>http://aka.ms/tm4tg0</a:t>
            </a:r>
            <a:r>
              <a:rPr lang="en-US" sz="1000" dirty="0">
                <a:latin typeface="Arial"/>
                <a:ea typeface="Calibri"/>
                <a:cs typeface="Times New Roman"/>
              </a:rPr>
              <a:t> </a:t>
            </a:r>
            <a:r>
              <a:rPr lang="en-US" sz="1000" dirty="0">
                <a:solidFill>
                  <a:srgbClr val="000000"/>
                </a:solidFill>
                <a:latin typeface="Arial"/>
                <a:ea typeface="Calibri"/>
                <a:cs typeface="Times New Roman"/>
              </a:rPr>
              <a:t>to provide students with the latest information.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5E825A2-1120-45AC-A86D-A05EDC3DA284}"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307044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next two topics provide details on how to deploy dial-in conferencing with an audio conferencing provider (ACP) and with a Microsoft conference bridge, so do not spend too much time on specifics now. Discuss the list of features that organizations need to provide for dial-in conferencing.</a:t>
            </a:r>
          </a:p>
        </p:txBody>
      </p:sp>
      <p:sp>
        <p:nvSpPr>
          <p:cNvPr id="4" name="Slide Number Placeholder 3"/>
          <p:cNvSpPr>
            <a:spLocks noGrp="1"/>
          </p:cNvSpPr>
          <p:nvPr>
            <p:ph type="sldNum" sz="quarter" idx="10"/>
          </p:nvPr>
        </p:nvSpPr>
        <p:spPr/>
        <p:txBody>
          <a:bodyPr/>
          <a:lstStyle/>
          <a:p>
            <a:fld id="{95E825A2-1120-45AC-A86D-A05EDC3DA284}"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239545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2644640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steps provided in this topic might vary depending on the ACP with which you are working. </a:t>
            </a:r>
          </a:p>
        </p:txBody>
      </p:sp>
      <p:sp>
        <p:nvSpPr>
          <p:cNvPr id="4" name="Slide Number Placeholder 3"/>
          <p:cNvSpPr>
            <a:spLocks noGrp="1"/>
          </p:cNvSpPr>
          <p:nvPr>
            <p:ph type="sldNum" sz="quarter" idx="10"/>
          </p:nvPr>
        </p:nvSpPr>
        <p:spPr/>
        <p:txBody>
          <a:bodyPr/>
          <a:lstStyle/>
          <a:p>
            <a:fld id="{95E825A2-1120-45AC-A86D-A05EDC3DA284}"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624280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2669027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Ask students whether they have deployed Enterprise Voice with Skype for Business Server 2015. If they are familiar with this implementation, point out that Cloud PBX provides much of the same functionality as Enterprise Voice, including public switched telephone network (PSTN) integration.</a:t>
            </a:r>
          </a:p>
        </p:txBody>
      </p:sp>
      <p:sp>
        <p:nvSpPr>
          <p:cNvPr id="4" name="Slide Number Placeholder 3"/>
          <p:cNvSpPr>
            <a:spLocks noGrp="1"/>
          </p:cNvSpPr>
          <p:nvPr>
            <p:ph type="sldNum" sz="quarter" idx="10"/>
          </p:nvPr>
        </p:nvSpPr>
        <p:spPr/>
        <p:txBody>
          <a:bodyPr/>
          <a:lstStyle/>
          <a:p>
            <a:fld id="{95E825A2-1120-45AC-A86D-A05EDC3DA284}"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3915410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3747583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Skype for Business Cloud Connector is a very new product offering, and the features and configuration might change.</a:t>
            </a:r>
          </a:p>
        </p:txBody>
      </p:sp>
      <p:sp>
        <p:nvSpPr>
          <p:cNvPr id="4" name="Slide Number Placeholder 3"/>
          <p:cNvSpPr>
            <a:spLocks noGrp="1"/>
          </p:cNvSpPr>
          <p:nvPr>
            <p:ph type="sldNum" sz="quarter" idx="10"/>
          </p:nvPr>
        </p:nvSpPr>
        <p:spPr/>
        <p:txBody>
          <a:bodyPr/>
          <a:lstStyle/>
          <a:p>
            <a:fld id="{95E825A2-1120-45AC-A86D-A05EDC3DA284}"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470315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3707849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Exercise 1: Configuring Skype for Business Online organization settings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 Datum needs to ensure that internal users can communicate with some external users, but the company also wants the option to block communication with some specified domains. A. Datum also wants to customize the default meeting page to provide company-specific information. You need to configure the required settings.</a:t>
            </a:r>
          </a:p>
          <a:p>
            <a:pPr>
              <a:lnSpc>
                <a:spcPct val="115000"/>
              </a:lnSpc>
              <a:spcAft>
                <a:spcPts val="1000"/>
              </a:spcAft>
            </a:pPr>
            <a:r>
              <a:rPr lang="en-IN" sz="1000" b="1" dirty="0">
                <a:latin typeface="Arial"/>
                <a:ea typeface="Calibri"/>
                <a:cs typeface="Times New Roman"/>
              </a:rPr>
              <a:t>Exercise 2: Configuring Skype for Business Online user settings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configure different Skype for Business Online user settings based on the department of which the user is a member. You will use Windows PowerShell to configure the settings.</a:t>
            </a:r>
          </a:p>
          <a:p>
            <a:pPr>
              <a:lnSpc>
                <a:spcPct val="115000"/>
              </a:lnSpc>
              <a:spcAft>
                <a:spcPts val="1000"/>
              </a:spcAft>
            </a:pPr>
            <a:r>
              <a:rPr lang="en-IN" sz="1000" b="1" dirty="0">
                <a:latin typeface="Arial"/>
                <a:ea typeface="Calibri"/>
                <a:cs typeface="Times New Roman"/>
              </a:rPr>
              <a:t>Exercise 3: Configuring a Skype Meeting Broadcast</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 Datum is interested in exploring the option of hosting large company meetings and external meetings on Skype for Business. You need to configure a Skype Meeting Broadcast.</a:t>
            </a:r>
          </a:p>
        </p:txBody>
      </p:sp>
      <p:sp>
        <p:nvSpPr>
          <p:cNvPr id="4" name="Slide Number Placeholder 3"/>
          <p:cNvSpPr>
            <a:spLocks noGrp="1"/>
          </p:cNvSpPr>
          <p:nvPr>
            <p:ph type="sldNum" sz="quarter" idx="10"/>
          </p:nvPr>
        </p:nvSpPr>
        <p:spPr/>
        <p:txBody>
          <a:bodyPr/>
          <a:lstStyle/>
          <a:p>
            <a:fld id="{95E825A2-1120-45AC-A86D-A05EDC3DA284}"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727137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5E825A2-1120-45AC-A86D-A05EDC3DA284}"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2677315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will you change the Windows PowerShell steps that you ran in the lab if you want to block all communication with external domains except for litware.com?</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600"/>
              </a:spcAft>
            </a:pPr>
            <a:r>
              <a:rPr lang="en-US" sz="1000" dirty="0">
                <a:latin typeface="Arial"/>
                <a:ea typeface="Calibri"/>
                <a:cs typeface="Times New Roman"/>
              </a:rPr>
              <a:t>Run the following commands if you want to block all communication with external domains except for litware.com:</a:t>
            </a:r>
          </a:p>
          <a:p>
            <a:pPr marL="342900" marR="0">
              <a:lnSpc>
                <a:spcPts val="1000"/>
              </a:lnSpc>
              <a:spcBef>
                <a:spcPts val="600"/>
              </a:spcBef>
              <a:spcAft>
                <a:spcPts val="600"/>
              </a:spcAft>
            </a:pPr>
            <a:r>
              <a:rPr lang="en-US" sz="1000" dirty="0">
                <a:solidFill>
                  <a:srgbClr val="000000"/>
                </a:solidFill>
                <a:effectLst/>
                <a:latin typeface="Arial"/>
                <a:ea typeface="Times New Roman"/>
                <a:cs typeface="Times New Roman"/>
              </a:rPr>
              <a:t>$x = New-CsEdgeDomainPattern -Domain "litware.com"</a:t>
            </a:r>
            <a:endParaRPr lang="en-US" sz="1000" dirty="0">
              <a:latin typeface="Arial"/>
              <a:ea typeface="Calibri"/>
              <a:cs typeface="Times New Roman"/>
            </a:endParaRPr>
          </a:p>
          <a:p>
            <a:pPr marL="342900" marR="0">
              <a:lnSpc>
                <a:spcPts val="1000"/>
              </a:lnSpc>
              <a:spcBef>
                <a:spcPts val="600"/>
              </a:spcBef>
              <a:spcAft>
                <a:spcPts val="600"/>
              </a:spcAft>
            </a:pPr>
            <a:r>
              <a:rPr lang="en-US" sz="1000" dirty="0">
                <a:solidFill>
                  <a:srgbClr val="000000"/>
                </a:solidFill>
                <a:effectLst/>
                <a:latin typeface="Arial"/>
                <a:ea typeface="Times New Roman"/>
                <a:cs typeface="Times New Roman"/>
              </a:rPr>
              <a:t>$newAllowList = New-CsEdgeAllowList -AllowedDomain $x</a:t>
            </a:r>
            <a:endParaRPr lang="en-US" sz="1000" dirty="0">
              <a:latin typeface="Arial"/>
              <a:ea typeface="Calibri"/>
              <a:cs typeface="Times New Roman"/>
            </a:endParaRPr>
          </a:p>
          <a:p>
            <a:pPr marL="342900" marR="0">
              <a:lnSpc>
                <a:spcPts val="1000"/>
              </a:lnSpc>
              <a:spcBef>
                <a:spcPts val="600"/>
              </a:spcBef>
              <a:spcAft>
                <a:spcPts val="600"/>
              </a:spcAft>
            </a:pPr>
            <a:r>
              <a:rPr lang="en-US" sz="1000" dirty="0">
                <a:solidFill>
                  <a:srgbClr val="000000"/>
                </a:solidFill>
                <a:effectLst/>
                <a:latin typeface="Arial"/>
                <a:ea typeface="Times New Roman"/>
                <a:cs typeface="Times New Roman"/>
              </a:rPr>
              <a:t>Set-CsTenantFederationConfiguration -AllowedDomains $newAllowList</a:t>
            </a:r>
            <a:endParaRPr lang="en-US" sz="1000" dirty="0">
              <a:latin typeface="Arial"/>
              <a:ea typeface="Calibri"/>
              <a:cs typeface="Times New Roman"/>
            </a:endParaRPr>
          </a:p>
          <a:p>
            <a:pPr>
              <a:lnSpc>
                <a:spcPts val="1300"/>
              </a:lnSpc>
              <a:spcBef>
                <a:spcPts val="600"/>
              </a:spcBef>
              <a:spcAft>
                <a:spcPts val="600"/>
              </a:spcAft>
            </a:pPr>
            <a:r>
              <a:rPr lang="en-US" sz="1000" dirty="0">
                <a:solidFill>
                  <a:srgbClr val="000000"/>
                </a:solidFill>
                <a:latin typeface="Arial"/>
                <a:ea typeface="Times New Roman"/>
                <a:cs typeface="Times New Roman"/>
              </a:rPr>
              <a:t>The key difference in these commands compared to the ones that you ran in the lab is the </a:t>
            </a:r>
            <a:r>
              <a:rPr lang="en-US" sz="1000" b="1" dirty="0">
                <a:latin typeface="Arial"/>
                <a:ea typeface="Calibri"/>
                <a:cs typeface="Times New Roman"/>
              </a:rPr>
              <a:t>New-CsEdgeAllowList</a:t>
            </a:r>
            <a:r>
              <a:rPr lang="en-US" sz="1000" dirty="0">
                <a:solidFill>
                  <a:srgbClr val="000000"/>
                </a:solidFill>
                <a:latin typeface="Arial"/>
                <a:ea typeface="Times New Roman"/>
                <a:cs typeface="Times New Roman"/>
              </a:rPr>
              <a:t> cmdlet in the second command. In the lab, you used the </a:t>
            </a:r>
            <a:r>
              <a:rPr lang="en-US" sz="1000" b="1" dirty="0">
                <a:latin typeface="Arial"/>
                <a:ea typeface="Calibri"/>
                <a:cs typeface="Times New Roman"/>
              </a:rPr>
              <a:t>New-CsEdgeAllowAllKnownDomains</a:t>
            </a:r>
            <a:r>
              <a:rPr lang="en-US" sz="1000" dirty="0">
                <a:latin typeface="Arial"/>
                <a:ea typeface="Calibri"/>
                <a:cs typeface="Times New Roman"/>
              </a:rPr>
              <a:t> cmdlet, which allows all domains except for blocked domains.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 you think that your organization will use Skype Meeting Broadcast?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will vary. Very large organizations or organizations that frequently make online presentations to large numbers of users will likely use this feature. Smaller organizations are more likely to meet their requirements just by using normal Skype for Business meetings.</a:t>
            </a:r>
          </a:p>
        </p:txBody>
      </p:sp>
      <p:sp>
        <p:nvSpPr>
          <p:cNvPr id="4" name="Slide Number Placeholder 3"/>
          <p:cNvSpPr>
            <a:spLocks noGrp="1"/>
          </p:cNvSpPr>
          <p:nvPr>
            <p:ph type="sldNum" sz="quarter" idx="10"/>
          </p:nvPr>
        </p:nvSpPr>
        <p:spPr/>
        <p:txBody>
          <a:bodyPr/>
          <a:lstStyle/>
          <a:p>
            <a:fld id="{95E825A2-1120-45AC-A86D-A05EDC3DA284}"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087985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Users cannot authenticate to Skype for Business Online.</a:t>
            </a:r>
          </a:p>
          <a:p>
            <a:pPr>
              <a:lnSpc>
                <a:spcPct val="115000"/>
              </a:lnSpc>
              <a:spcAft>
                <a:spcPts val="1000"/>
              </a:spcAft>
            </a:pPr>
            <a:r>
              <a:rPr lang="en-US" sz="1000" b="1" dirty="0">
                <a:latin typeface="Arial"/>
                <a:ea typeface="Calibri"/>
                <a:cs typeface="Times New Roman"/>
              </a:rPr>
              <a:t>Troubleshooting Tip: </a:t>
            </a:r>
            <a:endParaRPr lang="en-US" sz="1000" dirty="0">
              <a:latin typeface="Arial"/>
              <a:ea typeface="Calibri"/>
              <a:cs typeface="Times New Roman"/>
            </a:endParaRPr>
          </a:p>
          <a:p>
            <a:r>
              <a:rPr lang="en-US" sz="1000" dirty="0">
                <a:solidFill>
                  <a:srgbClr val="000000"/>
                </a:solidFill>
                <a:latin typeface="Arial"/>
                <a:ea typeface="Times New Roman"/>
              </a:rPr>
              <a:t>Depending on your deployment, you might have to check if the correct Domain Name System (DNS) resource records are configured and if directory synchronization is working. You might also have to check the firewall settings.</a:t>
            </a:r>
            <a:endParaRPr lang="en-US" sz="1000" dirty="0">
              <a:latin typeface="Arial"/>
              <a:ea typeface="Times New Roman"/>
            </a:endParaRPr>
          </a:p>
          <a:p>
            <a:r>
              <a:rPr lang="en-US" sz="1000" dirty="0">
                <a:solidFill>
                  <a:srgbClr val="000000"/>
                </a:solidFill>
                <a:latin typeface="Arial"/>
                <a:ea typeface="Times New Roman"/>
              </a:rPr>
              <a:t>Use the Microsoft Remote Connectivity Analyzer (</a:t>
            </a:r>
            <a:r>
              <a:rPr lang="en-US" sz="1000" dirty="0">
                <a:latin typeface="Arial"/>
                <a:ea typeface="Times New Roman"/>
              </a:rPr>
              <a:t>http://aka.ms/btyn1z</a:t>
            </a:r>
            <a:r>
              <a:rPr lang="en-US" sz="1000" dirty="0">
                <a:solidFill>
                  <a:srgbClr val="000000"/>
                </a:solidFill>
                <a:latin typeface="Arial"/>
                <a:ea typeface="Times New Roman"/>
              </a:rPr>
              <a:t>) to test connectivity to Skype for Business Online. If connectivity fails, the analyzer can provide detailed information about what failed.</a:t>
            </a:r>
          </a:p>
          <a:p>
            <a:endParaRPr lang="en-US" sz="1000" dirty="0">
              <a:solidFill>
                <a:srgbClr val="000000"/>
              </a:solidFill>
              <a:latin typeface="Arial"/>
              <a:ea typeface="Times New Roman"/>
            </a:endParaRPr>
          </a:p>
          <a:p>
            <a:r>
              <a:rPr lang="en-US" sz="1000" b="1" dirty="0">
                <a:latin typeface="Arial"/>
                <a:ea typeface="Times New Roman"/>
              </a:rPr>
              <a:t>Note</a:t>
            </a:r>
            <a:r>
              <a:rPr lang="en-US" sz="1000" dirty="0">
                <a:latin typeface="Arial"/>
                <a:ea typeface="Times New Roman"/>
              </a:rPr>
              <a:t>: Ensure that you cover the common issues and the corresponding troubleshooting tips listed in this section. Encourage students to share tips from their own work environments.</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Tools</a:t>
            </a:r>
          </a:p>
          <a:p>
            <a:pPr>
              <a:lnSpc>
                <a:spcPct val="115000"/>
              </a:lnSpc>
              <a:spcAft>
                <a:spcPts val="1000"/>
              </a:spcAft>
            </a:pPr>
            <a:r>
              <a:rPr lang="en-US" sz="1000" dirty="0">
                <a:latin typeface="Arial"/>
                <a:ea typeface="Calibri"/>
                <a:cs typeface="Times New Roman"/>
              </a:rPr>
              <a:t>The following tools are covered in this module:</a:t>
            </a:r>
          </a:p>
          <a:p>
            <a:pPr marL="342900" marR="0" lvl="0" indent="-342900" fontAlgn="ctr">
              <a:lnSpc>
                <a:spcPct val="115000"/>
              </a:lnSpc>
              <a:spcBef>
                <a:spcPts val="0"/>
              </a:spcBef>
              <a:spcAft>
                <a:spcPts val="995"/>
              </a:spcAft>
              <a:buSzPts val="1000"/>
              <a:buFont typeface="Symbol"/>
              <a:buChar char=""/>
              <a:tabLst>
                <a:tab pos="457200" algn="l"/>
              </a:tabLst>
            </a:pPr>
            <a:r>
              <a:rPr lang="en-US" sz="1000" dirty="0">
                <a:solidFill>
                  <a:srgbClr val="000000"/>
                </a:solidFill>
                <a:effectLst/>
                <a:latin typeface="Arial"/>
                <a:ea typeface="Times New Roman"/>
                <a:cs typeface="Times New Roman"/>
              </a:rPr>
              <a:t>Skype for Business admin center. Accessible from the Office 365 admin center, use this tool to configure Skype for Business Online service settings and user settings.</a:t>
            </a:r>
            <a:endParaRPr lang="en-US" sz="1000" dirty="0">
              <a:latin typeface="Arial"/>
              <a:ea typeface="Calibri"/>
              <a:cs typeface="Times New Roman"/>
            </a:endParaRPr>
          </a:p>
          <a:p>
            <a:pPr marL="342900" marR="0" lvl="0" indent="-342900" fontAlgn="ctr">
              <a:lnSpc>
                <a:spcPct val="115000"/>
              </a:lnSpc>
              <a:spcBef>
                <a:spcPts val="0"/>
              </a:spcBef>
              <a:spcAft>
                <a:spcPts val="995"/>
              </a:spcAft>
              <a:buSzPts val="1000"/>
              <a:buFont typeface="Symbol"/>
              <a:buChar char=""/>
              <a:tabLst>
                <a:tab pos="457200" algn="l"/>
              </a:tabLst>
            </a:pPr>
            <a:r>
              <a:rPr lang="en-US" sz="1000" dirty="0">
                <a:solidFill>
                  <a:srgbClr val="000000"/>
                </a:solidFill>
                <a:effectLst/>
                <a:latin typeface="Arial"/>
                <a:ea typeface="Times New Roman"/>
                <a:cs typeface="Times New Roman"/>
              </a:rPr>
              <a:t>Skype for Business Server Management Shell. Use this tool to configure Skype for Business Online settings.</a:t>
            </a:r>
            <a:endParaRPr lang="en-US" sz="1000" dirty="0">
              <a:latin typeface="Arial"/>
              <a:ea typeface="Calibri"/>
              <a:cs typeface="Times New Roman"/>
            </a:endParaRPr>
          </a:p>
          <a:p>
            <a:pPr marL="342900" marR="0" lvl="0" indent="-342900" fontAlgn="ctr">
              <a:lnSpc>
                <a:spcPct val="115000"/>
              </a:lnSpc>
              <a:spcBef>
                <a:spcPts val="0"/>
              </a:spcBef>
              <a:spcAft>
                <a:spcPts val="995"/>
              </a:spcAft>
              <a:buSzPts val="1000"/>
              <a:buFont typeface="Symbol"/>
              <a:buChar char=""/>
              <a:tabLst>
                <a:tab pos="457200" algn="l"/>
              </a:tabLst>
            </a:pPr>
            <a:r>
              <a:rPr lang="en-US" sz="1000" dirty="0">
                <a:solidFill>
                  <a:srgbClr val="000000"/>
                </a:solidFill>
                <a:effectLst/>
                <a:latin typeface="Arial"/>
                <a:ea typeface="Times New Roman"/>
                <a:cs typeface="Times New Roman"/>
              </a:rPr>
              <a:t>The </a:t>
            </a:r>
            <a:r>
              <a:rPr lang="en-US" sz="1000" dirty="0">
                <a:effectLst/>
                <a:latin typeface="Arial"/>
                <a:ea typeface="Calibri"/>
                <a:cs typeface="Times New Roman"/>
              </a:rPr>
              <a:t>Skype for Business Online module for Windows PowerShell</a:t>
            </a:r>
            <a:r>
              <a:rPr lang="en-US" sz="1000" dirty="0">
                <a:solidFill>
                  <a:srgbClr val="000000"/>
                </a:solidFill>
                <a:effectLst/>
                <a:latin typeface="Arial"/>
                <a:ea typeface="Times New Roman"/>
                <a:cs typeface="Times New Roman"/>
              </a:rPr>
              <a:t>. This provides the Windows PowerShell commands that are required to configure Skype for Business Online when you use the Skype for Business Server Management Shell.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5E825A2-1120-45AC-A86D-A05EDC3DA284}"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35134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preparing your Windows 10 workstation to manage Skype for Business Online by using the Windows PowerShell command-line interface. What software do you need to install on the computer?</a:t>
            </a:r>
          </a:p>
          <a:p>
            <a:pPr>
              <a:lnSpc>
                <a:spcPct val="115000"/>
              </a:lnSpc>
              <a:spcAft>
                <a:spcPts val="1000"/>
              </a:spcAft>
            </a:pPr>
            <a:r>
              <a:rPr lang="en-US" sz="1000" dirty="0">
                <a:latin typeface="Arial"/>
                <a:ea typeface="Calibri"/>
                <a:cs typeface="Times New Roman"/>
              </a:rPr>
              <a:t>(   ) Option 1: Windows PowerShell 3.0</a:t>
            </a:r>
          </a:p>
          <a:p>
            <a:pPr>
              <a:lnSpc>
                <a:spcPct val="115000"/>
              </a:lnSpc>
              <a:spcAft>
                <a:spcPts val="1000"/>
              </a:spcAft>
            </a:pPr>
            <a:r>
              <a:rPr lang="en-US" sz="1000" dirty="0">
                <a:latin typeface="Arial"/>
                <a:ea typeface="Calibri"/>
                <a:cs typeface="Times New Roman"/>
              </a:rPr>
              <a:t>(   ) Option 2: Microsoft Online Services Sign-In Assistant</a:t>
            </a:r>
          </a:p>
          <a:p>
            <a:pPr>
              <a:lnSpc>
                <a:spcPct val="115000"/>
              </a:lnSpc>
              <a:spcAft>
                <a:spcPts val="1000"/>
              </a:spcAft>
            </a:pPr>
            <a:r>
              <a:rPr lang="en-US" sz="1000" dirty="0">
                <a:latin typeface="Arial"/>
                <a:ea typeface="Calibri"/>
                <a:cs typeface="Times New Roman"/>
              </a:rPr>
              <a:t>(   ) Option 3: Skype for Business Online module for Windows PowerShell</a:t>
            </a:r>
          </a:p>
          <a:p>
            <a:pPr>
              <a:lnSpc>
                <a:spcPct val="115000"/>
              </a:lnSpc>
              <a:spcAft>
                <a:spcPts val="1000"/>
              </a:spcAft>
            </a:pPr>
            <a:r>
              <a:rPr lang="en-US" sz="1000" dirty="0">
                <a:latin typeface="Arial"/>
                <a:ea typeface="Calibri"/>
                <a:cs typeface="Times New Roman"/>
              </a:rPr>
              <a:t>(   ) Option 4: Windows Azure Active Directory module for Windows PowerShell</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 Option 3: Skype for Business Online module for Windows PowerShell</a:t>
            </a:r>
          </a:p>
          <a:p>
            <a:pPr>
              <a:lnSpc>
                <a:spcPct val="115000"/>
              </a:lnSpc>
              <a:spcAft>
                <a:spcPts val="1000"/>
              </a:spcAft>
            </a:pPr>
            <a:r>
              <a:rPr lang="en-US" sz="1000" dirty="0">
                <a:latin typeface="Arial"/>
                <a:ea typeface="Calibri"/>
                <a:cs typeface="Times New Roman"/>
              </a:rPr>
              <a:t>Feedback: Windows PowerShell is already installed on the Windows 10 operating system, and the Microsoft Online Services Sign-In Assistant is not required. The Microsoft Azure Active Directory module for Windows PowerShell is required to manage Office 365 accounts, but not to manage Skype for Business Online.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invite users from outside of your organization to Skype Meeting Broadcast, but only as attendees, not as presenters.</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dirty="0">
                <a:latin typeface="Arial"/>
                <a:ea typeface="Calibri"/>
                <a:cs typeface="Times New Roman"/>
              </a:rPr>
              <a:t>Feedback: Event team members must be from your organization.</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5E825A2-1120-45AC-A86D-A05EDC3DA284}"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60796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As you begin this lesson, ask students about their experience with Skype for Business or Microsoft Lync Server, both online and on-premises. If students are familiar with both of these products, review the Skype for Business Online features quickly. If students are familiar only with the on-premises version of Skype for Business Server or Lync Server, then emphasize that the features and user experience of Skype for Business Online is almost identical to the on-premises version. Additionally, mention that the primary difference with Skype for Business Online is that administrators have fewer options to configure, and they do not need to manage any of the servers.</a:t>
            </a:r>
          </a:p>
        </p:txBody>
      </p:sp>
      <p:sp>
        <p:nvSpPr>
          <p:cNvPr id="4" name="Slide Number Placeholder 3"/>
          <p:cNvSpPr>
            <a:spLocks noGrp="1"/>
          </p:cNvSpPr>
          <p:nvPr>
            <p:ph type="sldNum" sz="quarter" idx="10"/>
          </p:nvPr>
        </p:nvSpPr>
        <p:spPr/>
        <p:txBody>
          <a:bodyPr/>
          <a:lstStyle/>
          <a:p>
            <a:fld id="{95E825A2-1120-45AC-A86D-A05EDC3DA284}"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4567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Microsoft Office 365 and Skype for Business Online subscriptions change frequently, so go</a:t>
            </a:r>
            <a:r>
              <a:rPr lang="en-US" sz="1000" dirty="0">
                <a:latin typeface="Arial"/>
                <a:ea typeface="Calibri"/>
                <a:cs typeface="Times New Roman"/>
              </a:rPr>
              <a:t> to http://aka.ms/trgzo4 </a:t>
            </a:r>
            <a:r>
              <a:rPr lang="en-US" sz="1000" dirty="0">
                <a:solidFill>
                  <a:srgbClr val="000000"/>
                </a:solidFill>
                <a:latin typeface="Arial"/>
                <a:ea typeface="Calibri"/>
                <a:cs typeface="Times New Roman"/>
              </a:rPr>
              <a:t>to show students the current subscription options. You can also go to the Skype for Business Online Service Description website at </a:t>
            </a:r>
            <a:r>
              <a:rPr lang="en-US" sz="1000" dirty="0">
                <a:latin typeface="Arial"/>
                <a:ea typeface="Calibri"/>
                <a:cs typeface="Times New Roman"/>
              </a:rPr>
              <a:t>http://aka.ms/eljskd</a:t>
            </a:r>
            <a:r>
              <a:rPr lang="en-US" sz="1000" dirty="0">
                <a:solidFill>
                  <a:srgbClr val="000000"/>
                </a:solidFill>
                <a:latin typeface="Arial"/>
                <a:ea typeface="Calibri"/>
                <a:cs typeface="Times New Roman"/>
              </a:rPr>
              <a:t> to show detailed information about the different plan options.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5E825A2-1120-45AC-A86D-A05EDC3DA284}"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75837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Ask students whether they are restricting outbound connections to the Internet in their organizations. If they are, then they will need to ensure that users can access a wide variety of URLs and IP addresses by using several ports. Consider showing the http://aka.ms/rploze website as a way of emphasizing the complexity of this task.</a:t>
            </a:r>
          </a:p>
        </p:txBody>
      </p:sp>
      <p:sp>
        <p:nvSpPr>
          <p:cNvPr id="4" name="Slide Number Placeholder 3"/>
          <p:cNvSpPr>
            <a:spLocks noGrp="1"/>
          </p:cNvSpPr>
          <p:nvPr>
            <p:ph type="sldNum" sz="quarter" idx="10"/>
          </p:nvPr>
        </p:nvSpPr>
        <p:spPr/>
        <p:txBody>
          <a:bodyPr/>
          <a:lstStyle/>
          <a:p>
            <a:fld id="{95E825A2-1120-45AC-A86D-A05EDC3DA284}"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10016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that you cover the steps that are required to connect to Skype for Business Online. These are different from connecting to other Office 365 services—they have to be performed before students can run any of the commands that are shown in other topics in this module.</a:t>
            </a:r>
          </a:p>
        </p:txBody>
      </p:sp>
      <p:sp>
        <p:nvSpPr>
          <p:cNvPr id="4" name="Slide Number Placeholder 3"/>
          <p:cNvSpPr>
            <a:spLocks noGrp="1"/>
          </p:cNvSpPr>
          <p:nvPr>
            <p:ph type="sldNum" sz="quarter" idx="10"/>
          </p:nvPr>
        </p:nvSpPr>
        <p:spPr/>
        <p:txBody>
          <a:bodyPr/>
          <a:lstStyle/>
          <a:p>
            <a:fld id="{95E825A2-1120-45AC-A86D-A05EDC3DA284}"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334525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this topic has one additional slide.</a:t>
            </a:r>
          </a:p>
        </p:txBody>
      </p:sp>
      <p:sp>
        <p:nvSpPr>
          <p:cNvPr id="4" name="Slide Number Placeholder 3"/>
          <p:cNvSpPr>
            <a:spLocks noGrp="1"/>
          </p:cNvSpPr>
          <p:nvPr>
            <p:ph type="sldNum" sz="quarter" idx="10"/>
          </p:nvPr>
        </p:nvSpPr>
        <p:spPr/>
        <p:txBody>
          <a:bodyPr/>
          <a:lstStyle/>
          <a:p>
            <a:fld id="{95E825A2-1120-45AC-A86D-A05EDC3DA284}"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1700065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5E825A2-1120-45AC-A86D-A05EDC3DA284}"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Planning and deploying Skype for Business Online</a:t>
            </a:r>
          </a:p>
        </p:txBody>
      </p:sp>
    </p:spTree>
    <p:extLst>
      <p:ext uri="{BB962C8B-B14F-4D97-AF65-F5344CB8AC3E}">
        <p14:creationId xmlns:p14="http://schemas.microsoft.com/office/powerpoint/2010/main" val="494410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74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broadcast.skype.co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8</a:t>
            </a:r>
          </a:p>
        </p:txBody>
      </p:sp>
      <p:sp>
        <p:nvSpPr>
          <p:cNvPr id="3" name="Subtitle 2"/>
          <p:cNvSpPr>
            <a:spLocks noGrp="1"/>
          </p:cNvSpPr>
          <p:nvPr>
            <p:ph type="subTitle" sz="quarter" idx="1"/>
          </p:nvPr>
        </p:nvSpPr>
        <p:spPr/>
        <p:txBody>
          <a:bodyPr/>
          <a:lstStyle/>
          <a:p>
            <a:r>
              <a:rPr lang="en-US" dirty="0"/>
              <a:t>Planning and deploying </a:t>
            </a:r>
            <a:br>
              <a:rPr lang="en-US" dirty="0"/>
            </a:br>
            <a:r>
              <a:rPr lang="en-US" dirty="0"/>
              <a:t>Skype for Business Online
</a:t>
            </a:r>
          </a:p>
        </p:txBody>
      </p:sp>
    </p:spTree>
    <p:extLst>
      <p:ext uri="{BB962C8B-B14F-4D97-AF65-F5344CB8AC3E}">
        <p14:creationId xmlns:p14="http://schemas.microsoft.com/office/powerpoint/2010/main" val="332283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086cf6a-3559-47a9-a1b8-e9f0469901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external communications</a:t>
            </a:r>
          </a:p>
        </p:txBody>
      </p:sp>
      <p:pic>
        <p:nvPicPr>
          <p:cNvPr id="4" name="Content Placeholder 1" descr="Screenshot of the external communications page in the Skype for Business admin center.&#10;&#10;"/>
          <p:cNvPicPr>
            <a:picLocks noGrp="1" noChangeAspect="1"/>
          </p:cNvPicPr>
          <p:nvPr/>
        </p:nvPicPr>
        <p:blipFill>
          <a:blip r:embed="rId3"/>
          <a:stretch>
            <a:fillRect/>
          </a:stretch>
        </p:blipFill>
        <p:spPr bwMode="auto">
          <a:xfrm>
            <a:off x="654624" y="1066800"/>
            <a:ext cx="7385489" cy="5310471"/>
          </a:xfrm>
          <a:prstGeom prst="rect">
            <a:avLst/>
          </a:prstGeom>
          <a:noFill/>
          <a:ln w="9525">
            <a:noFill/>
            <a:miter lim="800000"/>
            <a:headEnd/>
            <a:tailEnd/>
          </a:ln>
        </p:spPr>
      </p:pic>
    </p:spTree>
    <p:extLst>
      <p:ext uri="{BB962C8B-B14F-4D97-AF65-F5344CB8AC3E}">
        <p14:creationId xmlns:p14="http://schemas.microsoft.com/office/powerpoint/2010/main" val="129106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53c4076-1411-4ea1-a12a-4ce44e062f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Skype Meeting Broadcast</a:t>
            </a:r>
          </a:p>
        </p:txBody>
      </p:sp>
      <p:sp>
        <p:nvSpPr>
          <p:cNvPr id="4" name="Content Placeholder 2"/>
          <p:cNvSpPr>
            <a:spLocks noGrp="1"/>
          </p:cNvSpPr>
          <p:nvPr/>
        </p:nvSpPr>
        <p:spPr bwMode="auto">
          <a:xfrm>
            <a:off x="458788" y="8382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Enable online meetings that can be attended by up to 10,000 attendees</a:t>
            </a:r>
          </a:p>
          <a:p>
            <a:r>
              <a:rPr lang="en-US" sz="2400" dirty="0"/>
              <a:t>Requires an Office 365 Enterprise E1, Office 365 Enterprise E3, Office 365 Enterprise E5 or a stand-alone Skype for Business Online Plan 2 subscription</a:t>
            </a:r>
          </a:p>
          <a:p>
            <a:r>
              <a:rPr lang="en-US" sz="2400" dirty="0"/>
              <a:t>User roles:</a:t>
            </a:r>
          </a:p>
          <a:p>
            <a:pPr lvl="1"/>
            <a:r>
              <a:rPr lang="en-US" dirty="0"/>
              <a:t>Organizer</a:t>
            </a:r>
          </a:p>
          <a:p>
            <a:pPr lvl="1"/>
            <a:r>
              <a:rPr lang="en-US" dirty="0"/>
              <a:t>Producer</a:t>
            </a:r>
          </a:p>
          <a:p>
            <a:pPr lvl="1"/>
            <a:r>
              <a:rPr lang="en-US" dirty="0"/>
              <a:t>Event team member</a:t>
            </a:r>
          </a:p>
          <a:p>
            <a:pPr lvl="1"/>
            <a:r>
              <a:rPr lang="en-US" dirty="0"/>
              <a:t>Attendee</a:t>
            </a:r>
          </a:p>
          <a:p>
            <a:r>
              <a:rPr lang="en-US" sz="2400" dirty="0"/>
              <a:t>Book a Skype Meeting Broadcast by using </a:t>
            </a:r>
            <a:r>
              <a:rPr lang="en-US" sz="2400" dirty="0">
                <a:hlinkClick r:id="rId3"/>
              </a:rPr>
              <a:t>https://broadcast.skype.com</a:t>
            </a:r>
            <a:endParaRPr lang="en-US" sz="2400" dirty="0"/>
          </a:p>
          <a:p>
            <a:r>
              <a:rPr lang="en-US" sz="2400" dirty="0"/>
              <a:t>Joining a Skype Meeting Broadcast is similar to joining other Skype for Business Online meetings</a:t>
            </a:r>
          </a:p>
        </p:txBody>
      </p:sp>
    </p:spTree>
    <p:extLst>
      <p:ext uri="{BB962C8B-B14F-4D97-AF65-F5344CB8AC3E}">
        <p14:creationId xmlns:p14="http://schemas.microsoft.com/office/powerpoint/2010/main" val="32054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2efa927-3c89-461a-8f7c-842f9c13ed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Skype Meeting Broadcast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Font typeface="+mj-lt"/>
              <a:buAutoNum type="arabicPeriod"/>
            </a:pPr>
            <a:r>
              <a:rPr lang="en-US" dirty="0"/>
              <a:t>Verify the current Skype Meeting Broadcast configuration</a:t>
            </a:r>
          </a:p>
          <a:p>
            <a:pPr marL="514350" indent="-514350">
              <a:buFont typeface="+mj-lt"/>
              <a:buAutoNum type="arabicPeriod"/>
            </a:pPr>
            <a:r>
              <a:rPr lang="en-US" dirty="0"/>
              <a:t>Enable Skype Meeting Broadcast:</a:t>
            </a:r>
          </a:p>
          <a:p>
            <a:pPr marL="571500" lvl="1" indent="-114300">
              <a:buNone/>
            </a:pPr>
            <a:r>
              <a:rPr lang="en-US" dirty="0"/>
              <a:t>	</a:t>
            </a:r>
            <a:r>
              <a:rPr lang="en-US" b="1" dirty="0"/>
              <a:t>Set-CSBroadcastMeetingConfiguration </a:t>
            </a:r>
            <a:br>
              <a:rPr lang="en-US" b="1" dirty="0"/>
            </a:br>
            <a:r>
              <a:rPr lang="en-US" b="1" dirty="0"/>
              <a:t>	–EnableBroadcastMeeting $True</a:t>
            </a:r>
          </a:p>
          <a:p>
            <a:pPr marL="514350" indent="-514350">
              <a:buFont typeface="+mj-lt"/>
              <a:buAutoNum type="arabicPeriod"/>
            </a:pPr>
            <a:r>
              <a:rPr lang="en-US" dirty="0"/>
              <a:t>Allow external access to required domains</a:t>
            </a:r>
          </a:p>
          <a:p>
            <a:pPr marL="514350" indent="-514350">
              <a:buFont typeface="+mj-lt"/>
              <a:buAutoNum type="arabicPeriod"/>
            </a:pPr>
            <a:r>
              <a:rPr lang="en-US" dirty="0"/>
              <a:t>Allow firewall access to required URLs</a:t>
            </a:r>
          </a:p>
          <a:p>
            <a:pPr marL="514350" indent="-514350">
              <a:buFont typeface="+mj-lt"/>
              <a:buAutoNum type="arabicPeriod"/>
            </a:pPr>
            <a:r>
              <a:rPr lang="en-US" dirty="0"/>
              <a:t>Create and manage meetings</a:t>
            </a:r>
          </a:p>
        </p:txBody>
      </p:sp>
    </p:spTree>
    <p:extLst>
      <p:ext uri="{BB962C8B-B14F-4D97-AF65-F5344CB8AC3E}">
        <p14:creationId xmlns:p14="http://schemas.microsoft.com/office/powerpoint/2010/main" val="203907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Skype for Business Online users and client connectivity</a:t>
            </a:r>
          </a:p>
        </p:txBody>
      </p:sp>
      <p:sp>
        <p:nvSpPr>
          <p:cNvPr id="3" name="Text Placeholder 2"/>
          <p:cNvSpPr>
            <a:spLocks noGrp="1"/>
          </p:cNvSpPr>
          <p:nvPr>
            <p:ph type="body" idx="1"/>
          </p:nvPr>
        </p:nvSpPr>
        <p:spPr/>
        <p:txBody>
          <a:bodyPr/>
          <a:lstStyle/>
          <a:p>
            <a:r>
              <a:rPr lang="en-US" dirty="0"/>
              <a:t>Configuring audio and video settings for users
Configuring external communications for users
Skype for Business Online client options</a:t>
            </a:r>
          </a:p>
        </p:txBody>
      </p:sp>
    </p:spTree>
    <p:extLst>
      <p:ext uri="{BB962C8B-B14F-4D97-AF65-F5344CB8AC3E}">
        <p14:creationId xmlns:p14="http://schemas.microsoft.com/office/powerpoint/2010/main" val="265341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audio and video settings for users</a:t>
            </a:r>
          </a:p>
        </p:txBody>
      </p:sp>
      <p:pic>
        <p:nvPicPr>
          <p:cNvPr id="4" name="Content Placeholder 1" descr="Screenshot of the general tab for configuring user settings. &#10;&#10;"/>
          <p:cNvPicPr>
            <a:picLocks noGrp="1" noChangeAspect="1"/>
          </p:cNvPicPr>
          <p:nvPr/>
        </p:nvPicPr>
        <p:blipFill>
          <a:blip r:embed="rId3"/>
          <a:stretch>
            <a:fillRect/>
          </a:stretch>
        </p:blipFill>
        <p:spPr bwMode="auto">
          <a:xfrm>
            <a:off x="517525" y="1775619"/>
            <a:ext cx="8001000" cy="3638550"/>
          </a:xfrm>
          <a:prstGeom prst="rect">
            <a:avLst/>
          </a:prstGeom>
          <a:noFill/>
          <a:ln w="9525">
            <a:noFill/>
            <a:miter lim="800000"/>
            <a:headEnd/>
            <a:tailEnd/>
          </a:ln>
        </p:spPr>
      </p:pic>
    </p:spTree>
    <p:extLst>
      <p:ext uri="{BB962C8B-B14F-4D97-AF65-F5344CB8AC3E}">
        <p14:creationId xmlns:p14="http://schemas.microsoft.com/office/powerpoint/2010/main" val="48260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external communications for users</a:t>
            </a:r>
          </a:p>
        </p:txBody>
      </p:sp>
      <p:pic>
        <p:nvPicPr>
          <p:cNvPr id="4" name="Content Placeholder 4" descr="Screenshot of the external communications tab for configuring user settings"/>
          <p:cNvPicPr>
            <a:picLocks noGrp="1" noChangeAspect="1"/>
          </p:cNvPicPr>
          <p:nvPr/>
        </p:nvPicPr>
        <p:blipFill>
          <a:blip r:embed="rId3"/>
          <a:stretch>
            <a:fillRect/>
          </a:stretch>
        </p:blipFill>
        <p:spPr bwMode="auto">
          <a:xfrm>
            <a:off x="458788" y="2199667"/>
            <a:ext cx="8118475" cy="2790453"/>
          </a:xfrm>
          <a:prstGeom prst="rect">
            <a:avLst/>
          </a:prstGeom>
          <a:noFill/>
          <a:ln w="9525">
            <a:noFill/>
            <a:miter lim="800000"/>
            <a:headEnd/>
            <a:tailEnd/>
          </a:ln>
        </p:spPr>
      </p:pic>
    </p:spTree>
    <p:extLst>
      <p:ext uri="{BB962C8B-B14F-4D97-AF65-F5344CB8AC3E}">
        <p14:creationId xmlns:p14="http://schemas.microsoft.com/office/powerpoint/2010/main" val="617306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e94e8e4-ac5d-46f0-81b2-f1d127f6b3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Skype for Business Online client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50000"/>
              </a:lnSpc>
            </a:pPr>
            <a:r>
              <a:rPr lang="en-US" sz="2400" dirty="0">
                <a:solidFill>
                  <a:srgbClr val="000000"/>
                </a:solidFill>
              </a:rPr>
              <a:t>Skype for Business 2016 and Skype for Business 2015 clients</a:t>
            </a:r>
          </a:p>
          <a:p>
            <a:pPr lvl="0">
              <a:lnSpc>
                <a:spcPct val="150000"/>
              </a:lnSpc>
            </a:pPr>
            <a:r>
              <a:rPr lang="en-US" sz="2400" dirty="0">
                <a:solidFill>
                  <a:srgbClr val="000000"/>
                </a:solidFill>
              </a:rPr>
              <a:t>Microsoft Lync 2013 </a:t>
            </a:r>
          </a:p>
          <a:p>
            <a:pPr lvl="0">
              <a:lnSpc>
                <a:spcPct val="150000"/>
              </a:lnSpc>
            </a:pPr>
            <a:r>
              <a:rPr lang="en-US" sz="2400" dirty="0">
                <a:solidFill>
                  <a:srgbClr val="000000"/>
                </a:solidFill>
              </a:rPr>
              <a:t>Lync 2013 Basic</a:t>
            </a:r>
          </a:p>
          <a:p>
            <a:pPr lvl="0">
              <a:lnSpc>
                <a:spcPct val="150000"/>
              </a:lnSpc>
            </a:pPr>
            <a:r>
              <a:rPr lang="en-US" sz="2400" dirty="0">
                <a:solidFill>
                  <a:srgbClr val="000000"/>
                </a:solidFill>
              </a:rPr>
              <a:t>Lync 2010 </a:t>
            </a:r>
          </a:p>
          <a:p>
            <a:pPr lvl="0">
              <a:lnSpc>
                <a:spcPct val="150000"/>
              </a:lnSpc>
            </a:pPr>
            <a:r>
              <a:rPr lang="en-US" sz="2400" dirty="0">
                <a:solidFill>
                  <a:srgbClr val="000000"/>
                </a:solidFill>
              </a:rPr>
              <a:t>Lync Windows Store app</a:t>
            </a:r>
          </a:p>
          <a:p>
            <a:pPr lvl="0">
              <a:lnSpc>
                <a:spcPct val="150000"/>
              </a:lnSpc>
            </a:pPr>
            <a:r>
              <a:rPr lang="en-US" sz="2400" dirty="0">
                <a:solidFill>
                  <a:srgbClr val="000000"/>
                </a:solidFill>
              </a:rPr>
              <a:t>Skype for Business Web App</a:t>
            </a:r>
          </a:p>
          <a:p>
            <a:pPr lvl="0">
              <a:lnSpc>
                <a:spcPct val="150000"/>
              </a:lnSpc>
            </a:pPr>
            <a:r>
              <a:rPr lang="en-US" sz="2400" dirty="0">
                <a:solidFill>
                  <a:srgbClr val="000000"/>
                </a:solidFill>
              </a:rPr>
              <a:t>Skype for Business Mobile app clients</a:t>
            </a:r>
          </a:p>
          <a:p>
            <a:pPr lvl="0">
              <a:lnSpc>
                <a:spcPct val="150000"/>
              </a:lnSpc>
            </a:pPr>
            <a:r>
              <a:rPr lang="en-US" sz="2400" dirty="0">
                <a:solidFill>
                  <a:srgbClr val="000000"/>
                </a:solidFill>
              </a:rPr>
              <a:t>Lync for Mac 2011</a:t>
            </a:r>
          </a:p>
        </p:txBody>
      </p:sp>
    </p:spTree>
    <p:extLst>
      <p:ext uri="{BB962C8B-B14F-4D97-AF65-F5344CB8AC3E}">
        <p14:creationId xmlns:p14="http://schemas.microsoft.com/office/powerpoint/2010/main" val="238658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Planning voice integration with Skype for Business Online</a:t>
            </a:r>
          </a:p>
        </p:txBody>
      </p:sp>
      <p:sp>
        <p:nvSpPr>
          <p:cNvPr id="3" name="Text Placeholder 2"/>
          <p:cNvSpPr>
            <a:spLocks noGrp="1"/>
          </p:cNvSpPr>
          <p:nvPr>
            <p:ph type="body" idx="1"/>
          </p:nvPr>
        </p:nvSpPr>
        <p:spPr/>
        <p:txBody>
          <a:bodyPr/>
          <a:lstStyle/>
          <a:p>
            <a:r>
              <a:rPr lang="en-US" dirty="0"/>
              <a:t>Overview of voice integration options
Planning dial-in conferencing
Configuring dial-in conferencing with an ACP
Configuring dial-in conferencing with a Microsoft conferencing bridge
Overview of Cloud PBX
PSTN Calling service
PSTN connectivity with an on-premises solution
Planning a Cloud PBX solution</a:t>
            </a:r>
          </a:p>
        </p:txBody>
      </p:sp>
    </p:spTree>
    <p:extLst>
      <p:ext uri="{BB962C8B-B14F-4D97-AF65-F5344CB8AC3E}">
        <p14:creationId xmlns:p14="http://schemas.microsoft.com/office/powerpoint/2010/main" val="2935727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voice integration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Dial-in conferencing with a non-Microsoft provider enables users to join audio meetings</a:t>
            </a:r>
          </a:p>
          <a:p>
            <a:r>
              <a:rPr lang="en-US" dirty="0"/>
              <a:t>Cloud PBX provides full Private Branch Exchange (PBX) functionality in the cloud</a:t>
            </a:r>
          </a:p>
          <a:p>
            <a:r>
              <a:rPr lang="en-US" dirty="0"/>
              <a:t>Voice calling plans enables PSTN calls to and from Cloud PBX users</a:t>
            </a:r>
          </a:p>
          <a:p>
            <a:r>
              <a:rPr lang="en-US" dirty="0"/>
              <a:t>PSTN Conferencing enables users to join audio meetings by using the Cloud PBX solution</a:t>
            </a:r>
          </a:p>
        </p:txBody>
      </p:sp>
    </p:spTree>
    <p:extLst>
      <p:ext uri="{BB962C8B-B14F-4D97-AF65-F5344CB8AC3E}">
        <p14:creationId xmlns:p14="http://schemas.microsoft.com/office/powerpoint/2010/main" val="854772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dial-in conferencing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Dial-in conferencing allows users to join audio meetings by phone</a:t>
            </a:r>
          </a:p>
          <a:p>
            <a:r>
              <a:rPr lang="en-US" dirty="0"/>
              <a:t>You can provide dial-in conferencing by using:</a:t>
            </a:r>
          </a:p>
          <a:p>
            <a:pPr lvl="1"/>
            <a:r>
              <a:rPr lang="en-US" dirty="0"/>
              <a:t>An ACP</a:t>
            </a:r>
          </a:p>
          <a:p>
            <a:pPr lvl="1"/>
            <a:r>
              <a:rPr lang="en-US" dirty="0"/>
              <a:t>A Microsoft conferencing bridge</a:t>
            </a:r>
          </a:p>
          <a:p>
            <a:r>
              <a:rPr lang="en-US" dirty="0"/>
              <a:t>Consider the features that you need to provide users when planning your dial-in conferencing solution</a:t>
            </a:r>
          </a:p>
        </p:txBody>
      </p:sp>
    </p:spTree>
    <p:extLst>
      <p:ext uri="{BB962C8B-B14F-4D97-AF65-F5344CB8AC3E}">
        <p14:creationId xmlns:p14="http://schemas.microsoft.com/office/powerpoint/2010/main" val="302680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and configuring Skype for Business Online service settings
Configuring Skype for Business Online users and client connectivity
Planning voice integration with Skype for Business Online</a:t>
            </a:r>
          </a:p>
        </p:txBody>
      </p:sp>
    </p:spTree>
    <p:extLst>
      <p:ext uri="{BB962C8B-B14F-4D97-AF65-F5344CB8AC3E}">
        <p14:creationId xmlns:p14="http://schemas.microsoft.com/office/powerpoint/2010/main" val="771392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dial-in conferencing with an ACP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457200">
              <a:buFont typeface="+mj-lt"/>
              <a:buAutoNum type="arabicPeriod"/>
            </a:pPr>
            <a:r>
              <a:rPr lang="en-US" dirty="0"/>
              <a:t>Select a dial-in conferencing provider</a:t>
            </a:r>
          </a:p>
          <a:p>
            <a:pPr marL="514350" indent="-457200">
              <a:buFont typeface="+mj-lt"/>
              <a:buAutoNum type="arabicPeriod"/>
            </a:pPr>
            <a:r>
              <a:rPr lang="en-US" dirty="0"/>
              <a:t>Set up an account with that provider</a:t>
            </a:r>
          </a:p>
          <a:p>
            <a:pPr marL="514350" indent="-457200">
              <a:buFont typeface="+mj-lt"/>
              <a:buAutoNum type="arabicPeriod"/>
            </a:pPr>
            <a:r>
              <a:rPr lang="en-US" dirty="0"/>
              <a:t>Export users and import settings</a:t>
            </a:r>
          </a:p>
          <a:p>
            <a:pPr marL="514350" indent="-457200">
              <a:buFont typeface="+mj-lt"/>
              <a:buAutoNum type="arabicPeriod"/>
            </a:pPr>
            <a:r>
              <a:rPr lang="en-US" dirty="0"/>
              <a:t>Manually configure user settings</a:t>
            </a:r>
          </a:p>
          <a:p>
            <a:endParaRPr lang="en-US" dirty="0"/>
          </a:p>
        </p:txBody>
      </p:sp>
    </p:spTree>
    <p:extLst>
      <p:ext uri="{BB962C8B-B14F-4D97-AF65-F5344CB8AC3E}">
        <p14:creationId xmlns:p14="http://schemas.microsoft.com/office/powerpoint/2010/main" val="3878789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d4e10c0-8f79-48e3-8010-ea98084859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dial-in conferencing with a Microsoft conferencing bridge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Assign a license to user accounts from a qualifying subscription</a:t>
            </a:r>
          </a:p>
          <a:p>
            <a:r>
              <a:rPr lang="en-US" dirty="0"/>
              <a:t>Assign the PSTN Conferencing add-in to user accounts</a:t>
            </a:r>
          </a:p>
          <a:p>
            <a:r>
              <a:rPr lang="en-US" dirty="0"/>
              <a:t>Configure dial-in user settings</a:t>
            </a:r>
          </a:p>
        </p:txBody>
      </p:sp>
    </p:spTree>
    <p:extLst>
      <p:ext uri="{BB962C8B-B14F-4D97-AF65-F5344CB8AC3E}">
        <p14:creationId xmlns:p14="http://schemas.microsoft.com/office/powerpoint/2010/main" val="547943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ab1faef-b9f3-4a64-aa7a-b5c0c34111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Cloud PBX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Cloud PBX is an online PBX solution that integrates with Skype for Business Online</a:t>
            </a:r>
          </a:p>
          <a:p>
            <a:r>
              <a:rPr lang="en-US" dirty="0"/>
              <a:t>Provides full PBX functionality</a:t>
            </a:r>
          </a:p>
          <a:p>
            <a:r>
              <a:rPr lang="en-US" dirty="0"/>
              <a:t>Calls between internal users do not require PSTN connectivity</a:t>
            </a:r>
          </a:p>
          <a:p>
            <a:r>
              <a:rPr lang="en-US" dirty="0"/>
              <a:t>Provides voice mail access from a Skype for Business client or through email</a:t>
            </a:r>
          </a:p>
          <a:p>
            <a:r>
              <a:rPr lang="en-US" dirty="0"/>
              <a:t>Provides PSTN integration:</a:t>
            </a:r>
          </a:p>
          <a:p>
            <a:pPr lvl="1"/>
            <a:r>
              <a:rPr lang="en-US" dirty="0"/>
              <a:t>Through PSTN Calling service</a:t>
            </a:r>
          </a:p>
          <a:p>
            <a:pPr lvl="1"/>
            <a:r>
              <a:rPr lang="en-US" dirty="0"/>
              <a:t>Through integration with an on-premises PSTN connection</a:t>
            </a:r>
          </a:p>
        </p:txBody>
      </p:sp>
    </p:spTree>
    <p:extLst>
      <p:ext uri="{BB962C8B-B14F-4D97-AF65-F5344CB8AC3E}">
        <p14:creationId xmlns:p14="http://schemas.microsoft.com/office/powerpoint/2010/main" val="3949505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89b6345-dd56-45ab-a661-3fe5205f90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PSTN Calling service</a:t>
            </a:r>
          </a:p>
        </p:txBody>
      </p:sp>
      <p:sp>
        <p:nvSpPr>
          <p:cNvPr id="4" name="Content Placeholder 2"/>
          <p:cNvSpPr>
            <a:spLocks noGrp="1"/>
          </p:cNvSpPr>
          <p:nvPr/>
        </p:nvSpPr>
        <p:spPr bwMode="auto">
          <a:xfrm>
            <a:off x="438910" y="123987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PSTN calling options:</a:t>
            </a:r>
          </a:p>
          <a:p>
            <a:pPr lvl="1"/>
            <a:r>
              <a:rPr lang="en-US" dirty="0"/>
              <a:t>Skype for Business PSTN Local Calling</a:t>
            </a:r>
          </a:p>
          <a:p>
            <a:pPr lvl="1"/>
            <a:r>
              <a:rPr lang="en-US" dirty="0"/>
              <a:t>Skype for Business PSTN Local and International Calling</a:t>
            </a:r>
          </a:p>
          <a:p>
            <a:r>
              <a:rPr lang="en-US" dirty="0"/>
              <a:t>To configure PSTN calling:</a:t>
            </a:r>
          </a:p>
          <a:p>
            <a:pPr marL="457200" lvl="1" indent="-273050">
              <a:buFont typeface="+mj-lt"/>
              <a:buAutoNum type="arabicPeriod"/>
            </a:pPr>
            <a:r>
              <a:rPr lang="en-US" sz="2600" dirty="0"/>
              <a:t>Purchase and assign appropriate licenses and calling plans</a:t>
            </a:r>
          </a:p>
          <a:p>
            <a:pPr marL="457200" lvl="1" indent="-273050">
              <a:buFont typeface="+mj-lt"/>
              <a:buAutoNum type="arabicPeriod"/>
            </a:pPr>
            <a:r>
              <a:rPr lang="en-US" sz="2600" dirty="0"/>
              <a:t>Obtain phone numbers</a:t>
            </a:r>
          </a:p>
          <a:p>
            <a:pPr marL="457200" lvl="1" indent="-273050">
              <a:buFont typeface="+mj-lt"/>
              <a:buAutoNum type="arabicPeriod"/>
            </a:pPr>
            <a:r>
              <a:rPr lang="en-US" sz="2600" dirty="0"/>
              <a:t>Configure emergency addresses and locations</a:t>
            </a:r>
          </a:p>
          <a:p>
            <a:pPr marL="457200" lvl="1" indent="-273050">
              <a:buFont typeface="+mj-lt"/>
              <a:buAutoNum type="arabicPeriod"/>
            </a:pPr>
            <a:r>
              <a:rPr lang="en-US" sz="2600" dirty="0"/>
              <a:t>Assign phone numbers to users</a:t>
            </a:r>
          </a:p>
        </p:txBody>
      </p:sp>
    </p:spTree>
    <p:extLst>
      <p:ext uri="{BB962C8B-B14F-4D97-AF65-F5344CB8AC3E}">
        <p14:creationId xmlns:p14="http://schemas.microsoft.com/office/powerpoint/2010/main" val="2622857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445e7c4-e0e2-483f-9585-3942c2ed6a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PSTN connectivity with an on-premises solution</a:t>
            </a:r>
          </a:p>
        </p:txBody>
      </p:sp>
      <p:sp>
        <p:nvSpPr>
          <p:cNvPr id="4" name="Content Placeholder 2"/>
          <p:cNvSpPr>
            <a:spLocks noGrp="1"/>
          </p:cNvSpPr>
          <p:nvPr/>
        </p:nvSpPr>
        <p:spPr bwMode="auto">
          <a:xfrm>
            <a:off x="458787" y="1021215"/>
            <a:ext cx="8315561" cy="52239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dirty="0"/>
              <a:t>Configure Cloud PBX to use your existing Enterprise Voice with a PSTN connectivity solution:</a:t>
            </a:r>
          </a:p>
          <a:p>
            <a:pPr lvl="2"/>
            <a:r>
              <a:rPr lang="en-US" sz="2400" dirty="0"/>
              <a:t>Requires a full Enterprise Voice solution with Edge server and PSTN connectivity</a:t>
            </a:r>
          </a:p>
          <a:p>
            <a:pPr lvl="1"/>
            <a:r>
              <a:rPr lang="en-US" sz="2800" dirty="0"/>
              <a:t>Deploy Skype for Business Cloud Connector Edition:</a:t>
            </a:r>
          </a:p>
          <a:p>
            <a:pPr lvl="2"/>
            <a:r>
              <a:rPr lang="en-US" sz="2400" dirty="0"/>
              <a:t>Provides on-premises Skype for Business Server 2015 virtual machines that provide on-premises connectivity to Skype for Business Online and PSTN</a:t>
            </a:r>
          </a:p>
        </p:txBody>
      </p:sp>
    </p:spTree>
    <p:extLst>
      <p:ext uri="{BB962C8B-B14F-4D97-AF65-F5344CB8AC3E}">
        <p14:creationId xmlns:p14="http://schemas.microsoft.com/office/powerpoint/2010/main" val="184848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fd2a03b-37bd-4974-b345-d7bc32fe8b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 Cloud PBX solution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Consider your organization’s requirements</a:t>
            </a:r>
          </a:p>
          <a:p>
            <a:r>
              <a:rPr lang="en-US" dirty="0"/>
              <a:t>Consider your organization’s infrastructure</a:t>
            </a:r>
          </a:p>
          <a:p>
            <a:r>
              <a:rPr lang="en-US" dirty="0"/>
              <a:t>Consider ease of management</a:t>
            </a:r>
          </a:p>
          <a:p>
            <a:r>
              <a:rPr lang="en-US" dirty="0"/>
              <a:t>Consider geographic limitations</a:t>
            </a:r>
          </a:p>
        </p:txBody>
      </p:sp>
    </p:spTree>
    <p:extLst>
      <p:ext uri="{BB962C8B-B14F-4D97-AF65-F5344CB8AC3E}">
        <p14:creationId xmlns:p14="http://schemas.microsoft.com/office/powerpoint/2010/main" val="97892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Configuring Skype for Business Online</a:t>
            </a:r>
          </a:p>
        </p:txBody>
      </p:sp>
      <p:sp>
        <p:nvSpPr>
          <p:cNvPr id="3" name="Text Placeholder 2"/>
          <p:cNvSpPr>
            <a:spLocks noGrp="1"/>
          </p:cNvSpPr>
          <p:nvPr>
            <p:ph type="body" idx="1"/>
          </p:nvPr>
        </p:nvSpPr>
        <p:spPr>
          <a:xfrm>
            <a:off x="458788" y="914400"/>
            <a:ext cx="8119156" cy="5147356"/>
          </a:xfrm>
        </p:spPr>
        <p:txBody>
          <a:bodyPr/>
          <a:lstStyle/>
          <a:p>
            <a:r>
              <a:rPr lang="en-US" dirty="0"/>
              <a:t>Exercise 1: Configuring Skype for Business Online organization settings
Exercise 2: Configuring Skype for Business Online user settings
Exercise 3: Configuring a Skype Meeting Broadcast</a:t>
            </a:r>
          </a:p>
        </p:txBody>
      </p:sp>
      <p:sp>
        <p:nvSpPr>
          <p:cNvPr id="4" name="TextBox 3"/>
          <p:cNvSpPr txBox="1"/>
          <p:nvPr/>
        </p:nvSpPr>
        <p:spPr>
          <a:xfrm>
            <a:off x="458788" y="3342394"/>
            <a:ext cx="6856412" cy="2893100"/>
          </a:xfrm>
          <a:prstGeom prst="rect">
            <a:avLst/>
          </a:prstGeom>
          <a:noFill/>
        </p:spPr>
        <p:txBody>
          <a:bodyPr vert="horz" wrap="square" rtlCol="0">
            <a:spAutoFit/>
          </a:bodyPr>
          <a:lstStyle/>
          <a:p>
            <a:r>
              <a:rPr lang="en-US" sz="2800" dirty="0">
                <a:latin typeface="Segoe UI"/>
              </a:rPr>
              <a:t>Logon Information</a:t>
            </a:r>
          </a:p>
          <a:p>
            <a:r>
              <a:rPr lang="en-US" sz="2200" dirty="0">
                <a:latin typeface="Segoe UI"/>
              </a:rPr>
              <a:t>Virtual machines: 	</a:t>
            </a:r>
            <a:r>
              <a:rPr lang="en-US" sz="2200" b="1" dirty="0">
                <a:latin typeface="Segoe UI"/>
              </a:rPr>
              <a:t>20347A-LON-DC1</a:t>
            </a:r>
          </a:p>
          <a:p>
            <a:r>
              <a:rPr lang="en-US" sz="2200" b="1" dirty="0">
                <a:latin typeface="Segoe UI"/>
              </a:rPr>
              <a:t>			20347A-LON-DS1 					20347A-LON-CL1</a:t>
            </a:r>
          </a:p>
          <a:p>
            <a:r>
              <a:rPr lang="en-US" sz="2200" b="1" dirty="0">
                <a:latin typeface="Segoe UI"/>
              </a:rPr>
              <a:t>			20347A-LON-CL3					20347A-LON-CL4</a:t>
            </a:r>
            <a:endParaRPr lang="en-US" sz="2200" dirty="0">
              <a:latin typeface="Segoe UI"/>
            </a:endParaRPr>
          </a:p>
          <a:p>
            <a:r>
              <a:rPr lang="en-US" sz="2200" dirty="0">
                <a:latin typeface="Segoe UI"/>
              </a:rPr>
              <a:t>User name: 		</a:t>
            </a:r>
            <a:r>
              <a:rPr lang="en-US" sz="2200" b="1" dirty="0" err="1">
                <a:latin typeface="Segoe UI"/>
              </a:rPr>
              <a:t>Adatum</a:t>
            </a:r>
            <a:r>
              <a:rPr lang="en-US" sz="2200" b="1" dirty="0">
                <a:latin typeface="Segoe UI"/>
              </a:rPr>
              <a:t>\Administrator</a:t>
            </a:r>
            <a:r>
              <a:rPr lang="en-US" sz="2200" dirty="0">
                <a:latin typeface="Segoe UI"/>
              </a:rPr>
              <a:t>	</a:t>
            </a:r>
          </a:p>
          <a:p>
            <a:r>
              <a:rPr lang="en-US" sz="2200" dirty="0">
                <a:latin typeface="Segoe UI"/>
              </a:rPr>
              <a:t>Password: 		</a:t>
            </a:r>
            <a:r>
              <a:rPr lang="en-US" sz="2200" b="1" dirty="0">
                <a:latin typeface="Segoe UI"/>
              </a:rPr>
              <a:t>Pa$$w0rd</a:t>
            </a:r>
            <a:endParaRPr lang="en-US" sz="2200" dirty="0">
              <a:solidFill>
                <a:srgbClr val="000000"/>
              </a:solidFill>
              <a:latin typeface="Segoe UI"/>
            </a:endParaRPr>
          </a:p>
        </p:txBody>
      </p:sp>
      <p:sp>
        <p:nvSpPr>
          <p:cNvPr id="6" name="TextBox 5"/>
          <p:cNvSpPr txBox="1"/>
          <p:nvPr/>
        </p:nvSpPr>
        <p:spPr>
          <a:xfrm>
            <a:off x="458788" y="6278011"/>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4041396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As part of an Office 365 implementation, A. Datum Corporation wants to use Skype for Business Online to provide IM and online conferencing. </a:t>
            </a:r>
            <a:br>
              <a:rPr lang="en-US" sz="2800" dirty="0">
                <a:effectLst/>
                <a:latin typeface="Segoe UI"/>
                <a:ea typeface="Calibri"/>
                <a:cs typeface="Times New Roman"/>
              </a:rPr>
            </a:br>
            <a:r>
              <a:rPr lang="en-US" sz="2800" dirty="0">
                <a:effectLst/>
                <a:latin typeface="Segoe UI"/>
                <a:ea typeface="Calibri"/>
                <a:cs typeface="Times New Roman"/>
              </a:rPr>
              <a:t>You need to configure the Skype for Business Online service settings and the user settings to meet A. Datum’s requirements.</a:t>
            </a:r>
          </a:p>
        </p:txBody>
      </p:sp>
    </p:spTree>
    <p:extLst>
      <p:ext uri="{BB962C8B-B14F-4D97-AF65-F5344CB8AC3E}">
        <p14:creationId xmlns:p14="http://schemas.microsoft.com/office/powerpoint/2010/main" val="4051501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How will you change the Windows PowerShell steps that you ran in the lab if you want to block all communication with external domains except for litware.com?
Do you think that your organization will use Skype Meeting Broadcast?</a:t>
            </a:r>
          </a:p>
        </p:txBody>
      </p:sp>
    </p:spTree>
    <p:extLst>
      <p:ext uri="{BB962C8B-B14F-4D97-AF65-F5344CB8AC3E}">
        <p14:creationId xmlns:p14="http://schemas.microsoft.com/office/powerpoint/2010/main" val="965581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Common Issues and Troubleshooting Tips</a:t>
            </a:r>
          </a:p>
          <a:p>
            <a:r>
              <a:rPr lang="en-US" dirty="0"/>
              <a:t>Tools</a:t>
            </a:r>
          </a:p>
        </p:txBody>
      </p:sp>
    </p:spTree>
    <p:extLst>
      <p:ext uri="{BB962C8B-B14F-4D97-AF65-F5344CB8AC3E}">
        <p14:creationId xmlns:p14="http://schemas.microsoft.com/office/powerpoint/2010/main" val="179611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Planning and configuring Skype for Business Online service settings</a:t>
            </a:r>
          </a:p>
        </p:txBody>
      </p:sp>
      <p:sp>
        <p:nvSpPr>
          <p:cNvPr id="3" name="Text Placeholder 2"/>
          <p:cNvSpPr>
            <a:spLocks noGrp="1"/>
          </p:cNvSpPr>
          <p:nvPr>
            <p:ph type="body" idx="1"/>
          </p:nvPr>
        </p:nvSpPr>
        <p:spPr/>
        <p:txBody>
          <a:bodyPr/>
          <a:lstStyle/>
          <a:p>
            <a:r>
              <a:rPr lang="en-US" dirty="0"/>
              <a:t>Overview of Skype for Business Online
Skype for Business Online subscription options
Network requirements for Skype for Business Online
Connecting to Skype for Business Online by using Windows PowerShell
Configuring organization settings
Configuring external communications
Skype Meeting Broadcast
Configuring Skype Meeting Broadcast</a:t>
            </a:r>
          </a:p>
        </p:txBody>
      </p:sp>
    </p:spTree>
    <p:extLst>
      <p:ext uri="{BB962C8B-B14F-4D97-AF65-F5344CB8AC3E}">
        <p14:creationId xmlns:p14="http://schemas.microsoft.com/office/powerpoint/2010/main" val="138123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Skype for Business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Skype for Business Online features:</a:t>
            </a:r>
          </a:p>
          <a:p>
            <a:r>
              <a:rPr lang="en-US" dirty="0"/>
              <a:t>Presence information</a:t>
            </a:r>
          </a:p>
          <a:p>
            <a:r>
              <a:rPr lang="en-US" dirty="0"/>
              <a:t>Instant messaging</a:t>
            </a:r>
          </a:p>
          <a:p>
            <a:r>
              <a:rPr lang="en-US" dirty="0"/>
              <a:t>Voice calls</a:t>
            </a:r>
          </a:p>
          <a:p>
            <a:r>
              <a:rPr lang="en-US" dirty="0"/>
              <a:t>Web conferencing</a:t>
            </a:r>
          </a:p>
          <a:p>
            <a:r>
              <a:rPr lang="en-US" dirty="0"/>
              <a:t>Audio conferencing</a:t>
            </a:r>
          </a:p>
          <a:p>
            <a:r>
              <a:rPr lang="en-US" dirty="0"/>
              <a:t>Enhanced presentations</a:t>
            </a:r>
          </a:p>
          <a:p>
            <a:r>
              <a:rPr lang="en-US" dirty="0"/>
              <a:t>Support for federation</a:t>
            </a:r>
          </a:p>
        </p:txBody>
      </p:sp>
    </p:spTree>
    <p:extLst>
      <p:ext uri="{BB962C8B-B14F-4D97-AF65-F5344CB8AC3E}">
        <p14:creationId xmlns:p14="http://schemas.microsoft.com/office/powerpoint/2010/main" val="19436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Skype for Business Online subscription options</a:t>
            </a:r>
          </a:p>
        </p:txBody>
      </p:sp>
      <p:graphicFrame>
        <p:nvGraphicFramePr>
          <p:cNvPr id="4" name="Table 3"/>
          <p:cNvGraphicFramePr>
            <a:graphicFrameLocks noGrp="1"/>
          </p:cNvGraphicFramePr>
          <p:nvPr>
            <p:extLst>
              <p:ext uri="{D42A27DB-BD31-4B8C-83A1-F6EECF244321}">
                <p14:modId xmlns:p14="http://schemas.microsoft.com/office/powerpoint/2010/main" val="1873634314"/>
              </p:ext>
            </p:extLst>
          </p:nvPr>
        </p:nvGraphicFramePr>
        <p:xfrm>
          <a:off x="194553" y="820700"/>
          <a:ext cx="8793804" cy="5961100"/>
        </p:xfrm>
        <a:graphic>
          <a:graphicData uri="http://schemas.openxmlformats.org/drawingml/2006/table">
            <a:tbl>
              <a:tblPr firstRow="1" bandRow="1">
                <a:tableStyleId>{5C22544A-7EE6-4342-B048-85BDC9FD1C3A}</a:tableStyleId>
              </a:tblPr>
              <a:tblGrid>
                <a:gridCol w="2665379">
                  <a:extLst>
                    <a:ext uri="{9D8B030D-6E8A-4147-A177-3AD203B41FA5}">
                      <a16:colId xmlns:a16="http://schemas.microsoft.com/office/drawing/2014/main" val="20000"/>
                    </a:ext>
                  </a:extLst>
                </a:gridCol>
                <a:gridCol w="1490842">
                  <a:extLst>
                    <a:ext uri="{9D8B030D-6E8A-4147-A177-3AD203B41FA5}">
                      <a16:colId xmlns:a16="http://schemas.microsoft.com/office/drawing/2014/main" val="20001"/>
                    </a:ext>
                  </a:extLst>
                </a:gridCol>
                <a:gridCol w="1489587">
                  <a:extLst>
                    <a:ext uri="{9D8B030D-6E8A-4147-A177-3AD203B41FA5}">
                      <a16:colId xmlns:a16="http://schemas.microsoft.com/office/drawing/2014/main" val="20002"/>
                    </a:ext>
                  </a:extLst>
                </a:gridCol>
                <a:gridCol w="3147996">
                  <a:extLst>
                    <a:ext uri="{9D8B030D-6E8A-4147-A177-3AD203B41FA5}">
                      <a16:colId xmlns:a16="http://schemas.microsoft.com/office/drawing/2014/main" val="20003"/>
                    </a:ext>
                  </a:extLst>
                </a:gridCol>
              </a:tblGrid>
              <a:tr h="606420">
                <a:tc>
                  <a:txBody>
                    <a:bodyPr/>
                    <a:lstStyle/>
                    <a:p>
                      <a:r>
                        <a:rPr lang="en-US" sz="1700" b="0" kern="1200" dirty="0">
                          <a:solidFill>
                            <a:schemeClr val="lt1"/>
                          </a:solidFill>
                          <a:effectLst/>
                          <a:latin typeface="Segoe UI" panose="020B0502040204020203" pitchFamily="34" charset="0"/>
                          <a:ea typeface="+mn-ea"/>
                          <a:cs typeface="Segoe UI" panose="020B0502040204020203" pitchFamily="34" charset="0"/>
                        </a:rPr>
                        <a:t>Options </a:t>
                      </a:r>
                    </a:p>
                  </a:txBody>
                  <a:tcPr marL="86631" marR="86631" marT="43316" marB="43316">
                    <a:solidFill>
                      <a:srgbClr val="00BCF2"/>
                    </a:solidFill>
                  </a:tcPr>
                </a:tc>
                <a:tc>
                  <a:txBody>
                    <a:bodyPr/>
                    <a:lstStyle/>
                    <a:p>
                      <a:r>
                        <a:rPr lang="en-US" sz="1700" b="0" kern="1200" dirty="0">
                          <a:solidFill>
                            <a:schemeClr val="lt1"/>
                          </a:solidFill>
                          <a:effectLst/>
                          <a:latin typeface="Segoe UI" panose="020B0502040204020203" pitchFamily="34" charset="0"/>
                          <a:ea typeface="+mn-ea"/>
                          <a:cs typeface="Segoe UI" panose="020B0502040204020203" pitchFamily="34" charset="0"/>
                        </a:rPr>
                        <a:t>Online plan 1</a:t>
                      </a:r>
                      <a:endParaRPr lang="en-US" sz="1700" b="0" dirty="0">
                        <a:latin typeface="Segoe UI" panose="020B0502040204020203" pitchFamily="34" charset="0"/>
                        <a:cs typeface="Segoe UI" panose="020B0502040204020203" pitchFamily="34" charset="0"/>
                      </a:endParaRPr>
                    </a:p>
                  </a:txBody>
                  <a:tcPr marL="86631" marR="86631" marT="43316" marB="43316">
                    <a:solidFill>
                      <a:srgbClr val="00BCF2"/>
                    </a:solidFill>
                  </a:tcPr>
                </a:tc>
                <a:tc>
                  <a:txBody>
                    <a:bodyPr/>
                    <a:lstStyle/>
                    <a:p>
                      <a:r>
                        <a:rPr lang="en-US" sz="1700" b="0" kern="1200" dirty="0">
                          <a:solidFill>
                            <a:schemeClr val="lt1"/>
                          </a:solidFill>
                          <a:effectLst/>
                          <a:latin typeface="Segoe UI" panose="020B0502040204020203" pitchFamily="34" charset="0"/>
                          <a:ea typeface="+mn-ea"/>
                          <a:cs typeface="Segoe UI" panose="020B0502040204020203" pitchFamily="34" charset="0"/>
                        </a:rPr>
                        <a:t>Online plan 2</a:t>
                      </a:r>
                      <a:endParaRPr lang="en-US" sz="1700" b="0" dirty="0">
                        <a:latin typeface="Segoe UI" panose="020B0502040204020203" pitchFamily="34" charset="0"/>
                        <a:cs typeface="Segoe UI" panose="020B0502040204020203" pitchFamily="34" charset="0"/>
                      </a:endParaRPr>
                    </a:p>
                  </a:txBody>
                  <a:tcPr marL="86631" marR="86631" marT="43316" marB="43316">
                    <a:solidFill>
                      <a:srgbClr val="00BCF2"/>
                    </a:solidFill>
                  </a:tcPr>
                </a:tc>
                <a:tc>
                  <a:txBody>
                    <a:bodyPr/>
                    <a:lstStyle/>
                    <a:p>
                      <a:r>
                        <a:rPr lang="en-US" sz="1700" b="0" kern="1200" dirty="0">
                          <a:solidFill>
                            <a:schemeClr val="lt1"/>
                          </a:solidFill>
                          <a:effectLst/>
                          <a:latin typeface="Segoe UI" panose="020B0502040204020203" pitchFamily="34" charset="0"/>
                          <a:ea typeface="+mn-ea"/>
                          <a:cs typeface="Segoe UI" panose="020B0502040204020203" pitchFamily="34" charset="0"/>
                        </a:rPr>
                        <a:t>Skype for Business Server 2015</a:t>
                      </a:r>
                      <a:endParaRPr lang="en-US" sz="1700" b="0" dirty="0">
                        <a:latin typeface="Segoe UI" panose="020B0502040204020203" pitchFamily="34" charset="0"/>
                        <a:cs typeface="Segoe UI" panose="020B0502040204020203" pitchFamily="34" charset="0"/>
                      </a:endParaRPr>
                    </a:p>
                  </a:txBody>
                  <a:tcPr marL="86631" marR="86631" marT="43316" marB="43316">
                    <a:solidFill>
                      <a:srgbClr val="00BCF2"/>
                    </a:solidFill>
                  </a:tcPr>
                </a:tc>
                <a:extLst>
                  <a:ext uri="{0D108BD9-81ED-4DB2-BD59-A6C34878D82A}">
                    <a16:rowId xmlns:a16="http://schemas.microsoft.com/office/drawing/2014/main" val="10000"/>
                  </a:ext>
                </a:extLst>
              </a:tr>
              <a:tr h="490912">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Presence and instant messaging</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ACDCF2"/>
                    </a:solidFill>
                  </a:tcPr>
                </a:tc>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ACDCF2"/>
                    </a:solidFill>
                  </a:tcPr>
                </a:tc>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ACDCF2"/>
                    </a:solidFill>
                  </a:tcPr>
                </a:tc>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ACDCF2"/>
                    </a:solidFill>
                  </a:tcPr>
                </a:tc>
                <a:extLst>
                  <a:ext uri="{0D108BD9-81ED-4DB2-BD59-A6C34878D82A}">
                    <a16:rowId xmlns:a16="http://schemas.microsoft.com/office/drawing/2014/main" val="10001"/>
                  </a:ext>
                </a:extLst>
              </a:tr>
              <a:tr h="693052">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Audio and HD video calling to Skype for Business users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D2DDE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D2DDE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D2DDE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D2DDEE"/>
                    </a:solidFill>
                  </a:tcPr>
                </a:tc>
                <a:extLst>
                  <a:ext uri="{0D108BD9-81ED-4DB2-BD59-A6C34878D82A}">
                    <a16:rowId xmlns:a16="http://schemas.microsoft.com/office/drawing/2014/main" val="10002"/>
                  </a:ext>
                </a:extLst>
              </a:tr>
              <a:tr h="490912">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Group HD video calling</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ACDCF2"/>
                    </a:solidFill>
                  </a:tcPr>
                </a:tc>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No</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ACDC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ACDC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ACDCF2"/>
                    </a:solidFill>
                  </a:tcPr>
                </a:tc>
                <a:extLst>
                  <a:ext uri="{0D108BD9-81ED-4DB2-BD59-A6C34878D82A}">
                    <a16:rowId xmlns:a16="http://schemas.microsoft.com/office/drawing/2014/main" val="10003"/>
                  </a:ext>
                </a:extLst>
              </a:tr>
              <a:tr h="490912">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Schedule meetings in Microsoft Outlook </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D2DDEE"/>
                    </a:solidFill>
                  </a:tcPr>
                </a:tc>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No</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D2DDEE"/>
                    </a:solidFill>
                  </a:tcPr>
                </a:tc>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D2DDEE"/>
                    </a:solidFill>
                  </a:tcPr>
                </a:tc>
                <a:tc>
                  <a:txBody>
                    <a:bodyPr/>
                    <a:lstStyle/>
                    <a:p>
                      <a:r>
                        <a:rPr lang="en-US" sz="1600" kern="1200" dirty="0">
                          <a:solidFill>
                            <a:schemeClr val="tx1">
                              <a:lumMod val="65000"/>
                              <a:lumOff val="35000"/>
                            </a:schemeClr>
                          </a:solidFill>
                          <a:effectLst/>
                          <a:latin typeface="Segoe UI" panose="020B0502040204020203" pitchFamily="34" charset="0"/>
                          <a:ea typeface="+mn-ea"/>
                          <a:cs typeface="Segoe UI" panose="020B0502040204020203" pitchFamily="34" charset="0"/>
                        </a:rPr>
                        <a:t>Yes</a:t>
                      </a: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txBody>
                  <a:tcPr marL="86631" marR="86631" marT="43316" marB="43316">
                    <a:solidFill>
                      <a:srgbClr val="D2DDEE"/>
                    </a:solidFill>
                  </a:tcPr>
                </a:tc>
                <a:extLst>
                  <a:ext uri="{0D108BD9-81ED-4DB2-BD59-A6C34878D82A}">
                    <a16:rowId xmlns:a16="http://schemas.microsoft.com/office/drawing/2014/main" val="10004"/>
                  </a:ext>
                </a:extLst>
              </a:tr>
              <a:tr h="929844">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Join meetings from desktops and web browsers, including anonymously </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No</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Yes</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Yes</a:t>
                      </a:r>
                    </a:p>
                  </a:txBody>
                  <a:tcPr marL="64974" marR="64974" marT="0" marB="0">
                    <a:solidFill>
                      <a:srgbClr val="ACDCF2"/>
                    </a:solidFill>
                  </a:tcPr>
                </a:tc>
                <a:extLst>
                  <a:ext uri="{0D108BD9-81ED-4DB2-BD59-A6C34878D82A}">
                    <a16:rowId xmlns:a16="http://schemas.microsoft.com/office/drawing/2014/main" val="10005"/>
                  </a:ext>
                </a:extLst>
              </a:tr>
              <a:tr h="697383">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Desktop sharing, application sharing, and remote control </a:t>
                      </a:r>
                    </a:p>
                  </a:txBody>
                  <a:tcPr marL="64974" marR="64974" marT="0" marB="0">
                    <a:solidFill>
                      <a:srgbClr val="D2DDEE"/>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No</a:t>
                      </a:r>
                    </a:p>
                  </a:txBody>
                  <a:tcPr marL="64974" marR="64974" marT="0" marB="0">
                    <a:solidFill>
                      <a:srgbClr val="D2DDEE"/>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Yes</a:t>
                      </a:r>
                    </a:p>
                  </a:txBody>
                  <a:tcPr marL="64974" marR="64974" marT="0" marB="0">
                    <a:solidFill>
                      <a:srgbClr val="D2DDEE"/>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Yes</a:t>
                      </a:r>
                    </a:p>
                  </a:txBody>
                  <a:tcPr marL="64974" marR="64974" marT="0" marB="0">
                    <a:solidFill>
                      <a:srgbClr val="D2DDEE"/>
                    </a:solidFill>
                  </a:tcPr>
                </a:tc>
                <a:extLst>
                  <a:ext uri="{0D108BD9-81ED-4DB2-BD59-A6C34878D82A}">
                    <a16:rowId xmlns:a16="http://schemas.microsoft.com/office/drawing/2014/main" val="10006"/>
                  </a:ext>
                </a:extLst>
              </a:tr>
              <a:tr h="351339">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Persistent Chat</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No</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No</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Yes</a:t>
                      </a:r>
                    </a:p>
                  </a:txBody>
                  <a:tcPr marL="64974" marR="64974" marT="0" marB="0">
                    <a:solidFill>
                      <a:srgbClr val="ACDCF2"/>
                    </a:solidFill>
                  </a:tcPr>
                </a:tc>
                <a:extLst>
                  <a:ext uri="{0D108BD9-81ED-4DB2-BD59-A6C34878D82A}">
                    <a16:rowId xmlns:a16="http://schemas.microsoft.com/office/drawing/2014/main" val="10007"/>
                  </a:ext>
                </a:extLst>
              </a:tr>
              <a:tr h="464922">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Dial-in audio conferencing</a:t>
                      </a:r>
                    </a:p>
                  </a:txBody>
                  <a:tcPr marL="64974" marR="64974" marT="0" marB="0">
                    <a:solidFill>
                      <a:srgbClr val="D2DDEE"/>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No</a:t>
                      </a:r>
                    </a:p>
                  </a:txBody>
                  <a:tcPr marL="64974" marR="64974" marT="0" marB="0">
                    <a:solidFill>
                      <a:srgbClr val="D2DDEE"/>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No</a:t>
                      </a:r>
                    </a:p>
                  </a:txBody>
                  <a:tcPr marL="64974" marR="64974" marT="0" marB="0">
                    <a:solidFill>
                      <a:srgbClr val="D2DDEE"/>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Yes</a:t>
                      </a:r>
                    </a:p>
                  </a:txBody>
                  <a:tcPr marL="64974" marR="64974" marT="0" marB="0">
                    <a:solidFill>
                      <a:srgbClr val="D2DDEE"/>
                    </a:solidFill>
                  </a:tcPr>
                </a:tc>
                <a:extLst>
                  <a:ext uri="{0D108BD9-81ED-4DB2-BD59-A6C34878D82A}">
                    <a16:rowId xmlns:a16="http://schemas.microsoft.com/office/drawing/2014/main" val="10008"/>
                  </a:ext>
                </a:extLst>
              </a:tr>
              <a:tr h="351339">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Enterprise Voice</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No</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No</a:t>
                      </a:r>
                    </a:p>
                  </a:txBody>
                  <a:tcPr marL="64974" marR="64974" marT="0" marB="0">
                    <a:solidFill>
                      <a:srgbClr val="ACDCF2"/>
                    </a:solidFill>
                  </a:tcPr>
                </a:tc>
                <a:tc>
                  <a:txBody>
                    <a:bodyPr/>
                    <a:lstStyle/>
                    <a:p>
                      <a:pPr marL="0" marR="0">
                        <a:lnSpc>
                          <a:spcPct val="115000"/>
                        </a:lnSpc>
                        <a:spcBef>
                          <a:spcPts val="0"/>
                        </a:spcBef>
                        <a:spcAft>
                          <a:spcPts val="1000"/>
                        </a:spcAft>
                      </a:pPr>
                      <a:r>
                        <a:rPr lang="en-US" sz="1600" dirty="0">
                          <a:solidFill>
                            <a:schemeClr val="tx1">
                              <a:lumMod val="65000"/>
                              <a:lumOff val="35000"/>
                            </a:schemeClr>
                          </a:solidFill>
                          <a:effectLst/>
                          <a:latin typeface="Segoe UI" panose="020B0502040204020203" pitchFamily="34" charset="0"/>
                          <a:ea typeface="Calibri" panose="020F0502020204030204" pitchFamily="34" charset="0"/>
                          <a:cs typeface="Segoe UI" panose="020B0502040204020203" pitchFamily="34" charset="0"/>
                        </a:rPr>
                        <a:t>Yes</a:t>
                      </a:r>
                    </a:p>
                  </a:txBody>
                  <a:tcPr marL="64974" marR="64974" marT="0" marB="0">
                    <a:solidFill>
                      <a:srgbClr val="ACDCF2"/>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4449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Network requirements for Skype for Business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Ensure that you are not blocking client access to the Skype for Business environment based on URLs, domain names, IP addresses, or ports</a:t>
            </a:r>
          </a:p>
          <a:p>
            <a:r>
              <a:rPr lang="en-US" dirty="0"/>
              <a:t>Avoid granting access based on current IP addresses; use domain names or URLs instead</a:t>
            </a:r>
          </a:p>
          <a:p>
            <a:r>
              <a:rPr lang="en-US" dirty="0"/>
              <a:t>Optimize your network for conferencing</a:t>
            </a:r>
          </a:p>
          <a:p>
            <a:r>
              <a:rPr lang="en-US" dirty="0"/>
              <a:t>Plan for bandwidth requirements</a:t>
            </a:r>
          </a:p>
        </p:txBody>
      </p:sp>
    </p:spTree>
    <p:extLst>
      <p:ext uri="{BB962C8B-B14F-4D97-AF65-F5344CB8AC3E}">
        <p14:creationId xmlns:p14="http://schemas.microsoft.com/office/powerpoint/2010/main" val="92137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0059e6a-d2a4-4a42-bfa2-17602232e8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Skype for Business Online by using Windows PowerShell</a:t>
            </a:r>
          </a:p>
        </p:txBody>
      </p:sp>
      <p:sp>
        <p:nvSpPr>
          <p:cNvPr id="4" name="Content Placeholder 2"/>
          <p:cNvSpPr>
            <a:spLocks noGrp="1"/>
          </p:cNvSpPr>
          <p:nvPr/>
        </p:nvSpPr>
        <p:spPr bwMode="auto">
          <a:xfrm>
            <a:off x="458788" y="1021214"/>
            <a:ext cx="8304212" cy="54385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Requirements:</a:t>
            </a:r>
          </a:p>
          <a:p>
            <a:pPr lvl="1"/>
            <a:r>
              <a:rPr lang="en-US" dirty="0"/>
              <a:t>Windows PowerShell 3.0 or later</a:t>
            </a:r>
          </a:p>
          <a:p>
            <a:pPr lvl="1"/>
            <a:r>
              <a:rPr lang="en-US" dirty="0"/>
              <a:t>Windows PowerShell module for Skype for Business Online</a:t>
            </a:r>
          </a:p>
          <a:p>
            <a:r>
              <a:rPr lang="en-US" dirty="0"/>
              <a:t>To connect to Skype for Business Online by using Windows PowerShell, use the following commands:</a:t>
            </a:r>
          </a:p>
          <a:p>
            <a:pPr lvl="1"/>
            <a:r>
              <a:rPr lang="en-US" b="1" dirty="0"/>
              <a:t>$cred = Get-Credential</a:t>
            </a:r>
          </a:p>
          <a:p>
            <a:pPr lvl="1"/>
            <a:r>
              <a:rPr lang="en-US" b="1" dirty="0"/>
              <a:t>$SfBSession = New-CSOnlineSession –Credential $cred</a:t>
            </a:r>
          </a:p>
          <a:p>
            <a:pPr lvl="1"/>
            <a:r>
              <a:rPr lang="en-US" b="1" dirty="0"/>
              <a:t>Import-PSSession $SfBSession</a:t>
            </a:r>
          </a:p>
        </p:txBody>
      </p:sp>
    </p:spTree>
    <p:extLst>
      <p:ext uri="{BB962C8B-B14F-4D97-AF65-F5344CB8AC3E}">
        <p14:creationId xmlns:p14="http://schemas.microsoft.com/office/powerpoint/2010/main" val="368797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3ac2fcb-cb60-45ab-b76e-82f9dfe0c4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organization settings</a:t>
            </a:r>
          </a:p>
        </p:txBody>
      </p:sp>
      <p:pic>
        <p:nvPicPr>
          <p:cNvPr id="4" name="Content Placeholder 1" descr="Screenshot of the organization tab in the Skype for Business admin center.&#10;In the general page, under presence privacy mode the Automatically display presence information option is selected. In addition, under mobile phone notifications, Microsoft Push Notification Service and Apple Push Notification Service are selected.&#10;&#10;"/>
          <p:cNvPicPr>
            <a:picLocks noGrp="1" noChangeAspect="1"/>
          </p:cNvPicPr>
          <p:nvPr/>
        </p:nvPicPr>
        <p:blipFill>
          <a:blip r:embed="rId3"/>
          <a:stretch>
            <a:fillRect/>
          </a:stretch>
        </p:blipFill>
        <p:spPr bwMode="auto">
          <a:xfrm>
            <a:off x="479035" y="1066800"/>
            <a:ext cx="7736667" cy="5148262"/>
          </a:xfrm>
          <a:prstGeom prst="rect">
            <a:avLst/>
          </a:prstGeom>
          <a:noFill/>
          <a:ln w="9525">
            <a:noFill/>
            <a:miter lim="800000"/>
            <a:headEnd/>
            <a:tailEnd/>
          </a:ln>
        </p:spPr>
      </p:pic>
    </p:spTree>
    <p:extLst>
      <p:ext uri="{BB962C8B-B14F-4D97-AF65-F5344CB8AC3E}">
        <p14:creationId xmlns:p14="http://schemas.microsoft.com/office/powerpoint/2010/main" val="423643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95f3fcf-a8e7-4f56-b585-ca52c53092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meeting invitation settings</a:t>
            </a:r>
          </a:p>
        </p:txBody>
      </p:sp>
      <p:pic>
        <p:nvPicPr>
          <p:cNvPr id="4" name="Content Placeholder 1" descr="Screenshot of the meeting invitation tab in the Skype for Business admin center.&#10;&#10;"/>
          <p:cNvPicPr>
            <a:picLocks noGrp="1" noChangeAspect="1"/>
          </p:cNvPicPr>
          <p:nvPr/>
        </p:nvPicPr>
        <p:blipFill>
          <a:blip r:embed="rId3"/>
          <a:stretch>
            <a:fillRect/>
          </a:stretch>
        </p:blipFill>
        <p:spPr bwMode="auto">
          <a:xfrm>
            <a:off x="710108" y="1066800"/>
            <a:ext cx="7274521" cy="5148262"/>
          </a:xfrm>
          <a:prstGeom prst="rect">
            <a:avLst/>
          </a:prstGeom>
          <a:noFill/>
          <a:ln w="9525">
            <a:noFill/>
            <a:miter lim="800000"/>
            <a:headEnd/>
            <a:tailEnd/>
          </a:ln>
        </p:spPr>
      </p:pic>
    </p:spTree>
    <p:extLst>
      <p:ext uri="{BB962C8B-B14F-4D97-AF65-F5344CB8AC3E}">
        <p14:creationId xmlns:p14="http://schemas.microsoft.com/office/powerpoint/2010/main" val="368746247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2707</Words>
  <Application>Microsoft Office PowerPoint</Application>
  <PresentationFormat>On-screen Show (4:3)</PresentationFormat>
  <Paragraphs>346</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Wingdings</vt:lpstr>
      <vt:lpstr>Verdana</vt:lpstr>
      <vt:lpstr>Segoe UI</vt:lpstr>
      <vt:lpstr>Arial</vt:lpstr>
      <vt:lpstr>Times New Roman</vt:lpstr>
      <vt:lpstr>Calibri</vt:lpstr>
      <vt:lpstr>Symbol</vt:lpstr>
      <vt:lpstr>NG_MOC_Core_ModuleNew2</vt:lpstr>
      <vt:lpstr>Module 8</vt:lpstr>
      <vt:lpstr>Module Overview</vt:lpstr>
      <vt:lpstr>Lesson 1: Planning and configuring Skype for Business Online service settings</vt:lpstr>
      <vt:lpstr>Overview of Skype for Business Online</vt:lpstr>
      <vt:lpstr>Skype for Business Online subscription options</vt:lpstr>
      <vt:lpstr>Network requirements for Skype for Business Online</vt:lpstr>
      <vt:lpstr>Connecting to Skype for Business Online by using Windows PowerShell</vt:lpstr>
      <vt:lpstr>Configuring organization settings</vt:lpstr>
      <vt:lpstr>Configuring meeting invitation settings</vt:lpstr>
      <vt:lpstr>Configuring external communications</vt:lpstr>
      <vt:lpstr>Skype Meeting Broadcast</vt:lpstr>
      <vt:lpstr>Configuring Skype Meeting Broadcast</vt:lpstr>
      <vt:lpstr>Lesson 2: Configuring Skype for Business Online users and client connectivity</vt:lpstr>
      <vt:lpstr>Configuring audio and video settings for users</vt:lpstr>
      <vt:lpstr>Configuring external communications for users</vt:lpstr>
      <vt:lpstr>Skype for Business Online client options</vt:lpstr>
      <vt:lpstr>Lesson 3: Planning voice integration with Skype for Business Online</vt:lpstr>
      <vt:lpstr>Overview of voice integration options</vt:lpstr>
      <vt:lpstr>Planning dial-in conferencing</vt:lpstr>
      <vt:lpstr>Configuring dial-in conferencing with an ACP</vt:lpstr>
      <vt:lpstr>Configuring dial-in conferencing with a Microsoft conferencing bridge</vt:lpstr>
      <vt:lpstr>Overview of Cloud PBX</vt:lpstr>
      <vt:lpstr>PSTN Calling service</vt:lpstr>
      <vt:lpstr>PSTN connectivity with an on-premises solution</vt:lpstr>
      <vt:lpstr>Planning a Cloud PBX solution</vt:lpstr>
      <vt:lpstr>Lab: Configuring Skype for Business Online</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2016-04-18T21:29:40Z</dcterms:created>
  <dcterms:modified xsi:type="dcterms:W3CDTF">2016-04-22T07:09:03Z</dcterms:modified>
</cp:coreProperties>
</file>