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85" r:id="rId12"/>
    <p:sldId id="266" r:id="rId13"/>
    <p:sldId id="267" r:id="rId14"/>
    <p:sldId id="268" r:id="rId15"/>
    <p:sldId id="269" r:id="rId16"/>
    <p:sldId id="270" r:id="rId17"/>
    <p:sldId id="271" r:id="rId18"/>
    <p:sldId id="272" r:id="rId19"/>
    <p:sldId id="273" r:id="rId20"/>
    <p:sldId id="286"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6858000" cy="9144000"/>
  <p:embeddedFontLst>
    <p:embeddedFont>
      <p:font typeface="Lucida Sans Unicode" panose="020B0602030504020204" pitchFamily="34" charset="0"/>
      <p:regular r:id="rId34"/>
    </p:embeddedFont>
    <p:embeddedFont>
      <p:font typeface="Calibri" panose="020F0502020204030204" pitchFamily="34" charset="0"/>
      <p:regular r:id="rId35"/>
      <p:bold r:id="rId36"/>
      <p:italic r:id="rId37"/>
      <p:boldItalic r:id="rId38"/>
    </p:embeddedFont>
    <p:embeddedFont>
      <p:font typeface="Lucida Sans Typewriter" panose="020B0509030504030204" pitchFamily="49"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4023" autoAdjust="0"/>
    <p:restoredTop sz="96370" autoAdjust="0"/>
  </p:normalViewPr>
  <p:slideViewPr>
    <p:cSldViewPr>
      <p:cViewPr varScale="1">
        <p:scale>
          <a:sx n="76" d="100"/>
          <a:sy n="76" d="100"/>
        </p:scale>
        <p:origin x="1488"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C442C-7974-48A8-822B-CD3581F4807D}" type="datetimeFigureOut">
              <a:rPr lang="en-IN" smtClean="0"/>
              <a:t>21-04-2016</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171283-4E6B-42EF-8199-DE79221971C9}" type="slidenum">
              <a:rPr lang="en-IN" smtClean="0"/>
              <a:t>‹#›</a:t>
            </a:fld>
            <a:endParaRPr lang="en-IN" dirty="0"/>
          </a:p>
        </p:txBody>
      </p:sp>
    </p:spTree>
    <p:extLst>
      <p:ext uri="{BB962C8B-B14F-4D97-AF65-F5344CB8AC3E}">
        <p14:creationId xmlns:p14="http://schemas.microsoft.com/office/powerpoint/2010/main" val="65951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70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SharePoint Online services.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configure SharePoint site collections.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configure external user sharing.</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20347A_09.pptx.</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2171283-4E6B-42EF-8199-DE79221971C9}"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1525031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sites do you find in the Enterprise section of the site collection templates in the SharePoint admin center? (Select all that apply.)</a:t>
            </a:r>
          </a:p>
          <a:p>
            <a:pPr>
              <a:lnSpc>
                <a:spcPct val="115000"/>
              </a:lnSpc>
              <a:spcAft>
                <a:spcPts val="1000"/>
              </a:spcAft>
            </a:pPr>
            <a:r>
              <a:rPr lang="en-IN" sz="1000" dirty="0">
                <a:latin typeface="Arial"/>
                <a:ea typeface="Calibri"/>
                <a:cs typeface="Times New Roman"/>
              </a:rPr>
              <a:t>(   ) Option 1: Document Center site</a:t>
            </a:r>
          </a:p>
          <a:p>
            <a:pPr>
              <a:lnSpc>
                <a:spcPct val="115000"/>
              </a:lnSpc>
              <a:spcAft>
                <a:spcPts val="1000"/>
              </a:spcAft>
            </a:pPr>
            <a:r>
              <a:rPr lang="en-IN" sz="1000" dirty="0">
                <a:latin typeface="Arial"/>
                <a:ea typeface="Calibri"/>
                <a:cs typeface="Times New Roman"/>
              </a:rPr>
              <a:t>(   ) Option 2: Community site</a:t>
            </a:r>
          </a:p>
          <a:p>
            <a:pPr>
              <a:lnSpc>
                <a:spcPct val="115000"/>
              </a:lnSpc>
              <a:spcAft>
                <a:spcPts val="1000"/>
              </a:spcAft>
            </a:pPr>
            <a:r>
              <a:rPr lang="en-IN" sz="1000" dirty="0">
                <a:latin typeface="Arial"/>
                <a:ea typeface="Calibri"/>
                <a:cs typeface="Times New Roman"/>
              </a:rPr>
              <a:t>(   ) Option 3: Enterprise Wiki</a:t>
            </a:r>
          </a:p>
          <a:p>
            <a:pPr>
              <a:lnSpc>
                <a:spcPct val="115000"/>
              </a:lnSpc>
              <a:spcAft>
                <a:spcPts val="1000"/>
              </a:spcAft>
            </a:pPr>
            <a:r>
              <a:rPr lang="en-IN" sz="1000" dirty="0">
                <a:latin typeface="Arial"/>
                <a:ea typeface="Calibri"/>
                <a:cs typeface="Times New Roman"/>
              </a:rPr>
              <a:t>(   ) Option 4: Search Center site</a:t>
            </a:r>
          </a:p>
          <a:p>
            <a:pPr>
              <a:lnSpc>
                <a:spcPct val="115000"/>
              </a:lnSpc>
              <a:spcAft>
                <a:spcPts val="1000"/>
              </a:spcAft>
            </a:pPr>
            <a:r>
              <a:rPr lang="en-IN" sz="1000" dirty="0">
                <a:latin typeface="Arial"/>
                <a:ea typeface="Calibri"/>
                <a:cs typeface="Times New Roman"/>
              </a:rPr>
              <a:t>(   ) Option 5: Records Center site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Document Center site</a:t>
            </a:r>
          </a:p>
          <a:p>
            <a:pPr>
              <a:lnSpc>
                <a:spcPct val="115000"/>
              </a:lnSpc>
              <a:spcAft>
                <a:spcPts val="1000"/>
              </a:spcAft>
            </a:pPr>
            <a:r>
              <a:rPr lang="en-IN" sz="1000" dirty="0">
                <a:latin typeface="Arial"/>
                <a:ea typeface="Calibri"/>
                <a:cs typeface="Times New Roman"/>
              </a:rPr>
              <a:t>(√) Option 4: Search Center site</a:t>
            </a:r>
          </a:p>
          <a:p>
            <a:pPr>
              <a:lnSpc>
                <a:spcPct val="115000"/>
              </a:lnSpc>
              <a:spcAft>
                <a:spcPts val="1000"/>
              </a:spcAft>
            </a:pPr>
            <a:r>
              <a:rPr lang="en-IN" sz="1000" dirty="0">
                <a:latin typeface="Arial"/>
                <a:ea typeface="Calibri"/>
                <a:cs typeface="Times New Roman"/>
              </a:rPr>
              <a:t>(√) Option 5: Records Center site</a:t>
            </a:r>
          </a:p>
          <a:p>
            <a:pPr>
              <a:lnSpc>
                <a:spcPct val="115000"/>
              </a:lnSpc>
              <a:spcAft>
                <a:spcPts val="1000"/>
              </a:spcAft>
            </a:pPr>
            <a:r>
              <a:rPr lang="en-US" sz="1000" dirty="0">
                <a:latin typeface="Arial"/>
                <a:ea typeface="Calibri"/>
                <a:cs typeface="Times New Roman"/>
              </a:rPr>
              <a:t>Feedback: </a:t>
            </a:r>
            <a:r>
              <a:rPr lang="en-IN" sz="1000" dirty="0">
                <a:latin typeface="Arial"/>
                <a:ea typeface="Calibri"/>
                <a:cs typeface="Times New Roman"/>
              </a:rPr>
              <a:t>Community site and Enterprise Wiki are not available in the Enterprise section of the site collection templates in the SharePoint admin center.</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If you delete a site collection, you can restore it from the Recycle Bin for 30 days.</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p:txBody>
      </p:sp>
      <p:sp>
        <p:nvSpPr>
          <p:cNvPr id="4" name="Slide Number Placeholder 3"/>
          <p:cNvSpPr>
            <a:spLocks noGrp="1"/>
          </p:cNvSpPr>
          <p:nvPr>
            <p:ph type="sldNum" sz="quarter" idx="10"/>
          </p:nvPr>
        </p:nvSpPr>
        <p:spPr/>
        <p:txBody>
          <a:bodyPr/>
          <a:lstStyle/>
          <a:p>
            <a:fld id="{42171283-4E6B-42EF-8199-DE79221971C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
        <p:nvSpPr>
          <p:cNvPr id="7" name="TextBox 6"/>
          <p:cNvSpPr txBox="1"/>
          <p:nvPr/>
        </p:nvSpPr>
        <p:spPr>
          <a:xfrm>
            <a:off x="310896" y="82296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14767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Feedback: </a:t>
            </a:r>
            <a:r>
              <a:rPr lang="en-IN" sz="1000" dirty="0">
                <a:latin typeface="Arial"/>
                <a:ea typeface="Calibri"/>
                <a:cs typeface="Times New Roman"/>
              </a:rPr>
              <a:t>When you delete a site collection, it stays in the Recycle Bin for 30 days before it is permanently deleted; this gives you a 30-day window of opportunity to restore the entire site collection if it was deleted in error or your situation has changed and you want to retain it.</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of the following actions do you need to perform during the creation of a site collection? (Select all that apply.)</a:t>
            </a:r>
          </a:p>
          <a:p>
            <a:pPr lvl="0">
              <a:lnSpc>
                <a:spcPct val="115000"/>
              </a:lnSpc>
              <a:spcAft>
                <a:spcPts val="1000"/>
              </a:spcAft>
            </a:pPr>
            <a:r>
              <a:rPr lang="en-IN" sz="1000" dirty="0">
                <a:solidFill>
                  <a:prstClr val="black"/>
                </a:solidFill>
                <a:latin typeface="Arial"/>
                <a:ea typeface="Calibri"/>
                <a:cs typeface="Times New Roman"/>
              </a:rPr>
              <a:t>(   )Option 1: Define an administrator</a:t>
            </a:r>
          </a:p>
          <a:p>
            <a:pPr lvl="0">
              <a:lnSpc>
                <a:spcPct val="115000"/>
              </a:lnSpc>
              <a:spcAft>
                <a:spcPts val="1000"/>
              </a:spcAft>
            </a:pPr>
            <a:r>
              <a:rPr lang="en-IN" sz="1000" dirty="0">
                <a:solidFill>
                  <a:prstClr val="black"/>
                </a:solidFill>
                <a:latin typeface="Arial"/>
                <a:ea typeface="Calibri"/>
                <a:cs typeface="Times New Roman"/>
              </a:rPr>
              <a:t>(   )Option 2: Define the sharing settings</a:t>
            </a:r>
          </a:p>
          <a:p>
            <a:pPr lvl="0">
              <a:lnSpc>
                <a:spcPct val="115000"/>
              </a:lnSpc>
              <a:spcAft>
                <a:spcPts val="1000"/>
              </a:spcAft>
            </a:pPr>
            <a:r>
              <a:rPr lang="en-IN" sz="1000" dirty="0">
                <a:solidFill>
                  <a:prstClr val="black"/>
                </a:solidFill>
                <a:latin typeface="Arial"/>
                <a:ea typeface="Calibri"/>
                <a:cs typeface="Times New Roman"/>
              </a:rPr>
              <a:t>(   )Option 3: Define a second administrator</a:t>
            </a:r>
          </a:p>
          <a:p>
            <a:pPr lvl="0">
              <a:lnSpc>
                <a:spcPct val="115000"/>
              </a:lnSpc>
              <a:spcAft>
                <a:spcPts val="1000"/>
              </a:spcAft>
            </a:pPr>
            <a:r>
              <a:rPr lang="en-IN" sz="1000" dirty="0">
                <a:solidFill>
                  <a:prstClr val="black"/>
                </a:solidFill>
                <a:latin typeface="Arial"/>
                <a:ea typeface="Calibri"/>
                <a:cs typeface="Times New Roman"/>
              </a:rPr>
              <a:t>(   )Option 4: Set the language</a:t>
            </a:r>
          </a:p>
          <a:p>
            <a:pPr lvl="0">
              <a:lnSpc>
                <a:spcPct val="115000"/>
              </a:lnSpc>
              <a:spcAft>
                <a:spcPts val="1000"/>
              </a:spcAft>
            </a:pPr>
            <a:r>
              <a:rPr lang="en-IN" sz="1000" dirty="0">
                <a:solidFill>
                  <a:prstClr val="black"/>
                </a:solidFill>
                <a:latin typeface="Arial"/>
                <a:ea typeface="Calibri"/>
                <a:cs typeface="Times New Roman"/>
              </a:rPr>
              <a:t>(   )Option 5: Set the storage quota</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 Option 1: Define an administrator</a:t>
            </a:r>
          </a:p>
          <a:p>
            <a:pPr lvl="0">
              <a:lnSpc>
                <a:spcPct val="115000"/>
              </a:lnSpc>
              <a:spcAft>
                <a:spcPts val="1000"/>
              </a:spcAft>
            </a:pPr>
            <a:r>
              <a:rPr lang="en-IN" sz="1000" dirty="0">
                <a:solidFill>
                  <a:prstClr val="black"/>
                </a:solidFill>
                <a:latin typeface="Arial"/>
                <a:ea typeface="Calibri"/>
                <a:cs typeface="Times New Roman"/>
              </a:rPr>
              <a:t>(√) Option 4: Set the language</a:t>
            </a:r>
          </a:p>
          <a:p>
            <a:pPr lvl="0">
              <a:lnSpc>
                <a:spcPct val="115000"/>
              </a:lnSpc>
              <a:spcAft>
                <a:spcPts val="1000"/>
              </a:spcAft>
            </a:pPr>
            <a:r>
              <a:rPr lang="en-US" sz="1000" dirty="0">
                <a:solidFill>
                  <a:prstClr val="black"/>
                </a:solidFill>
                <a:latin typeface="Arial"/>
                <a:cs typeface="Times New Roman"/>
              </a:rPr>
              <a:t>Feedback: </a:t>
            </a:r>
            <a:r>
              <a:rPr lang="en-IN" sz="1000" dirty="0">
                <a:solidFill>
                  <a:prstClr val="black"/>
                </a:solidFill>
                <a:latin typeface="Arial"/>
                <a:cs typeface="Times New Roman"/>
              </a:rPr>
              <a:t>You can define sharing settings, a second administrator, and the storage quota after the creation of a site collection.</a:t>
            </a:r>
          </a:p>
        </p:txBody>
      </p:sp>
      <p:sp>
        <p:nvSpPr>
          <p:cNvPr id="4" name="Slide Number Placeholder 3"/>
          <p:cNvSpPr>
            <a:spLocks noGrp="1"/>
          </p:cNvSpPr>
          <p:nvPr>
            <p:ph type="sldNum" sz="quarter" idx="10"/>
          </p:nvPr>
        </p:nvSpPr>
        <p:spPr/>
        <p:txBody>
          <a:bodyPr/>
          <a:lstStyle/>
          <a:p>
            <a:fld id="{42171283-4E6B-42EF-8199-DE79221971C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879570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various site collection designs and the advantages and disadvantages. Consider rights managements and possible limitations.</a:t>
            </a:r>
          </a:p>
        </p:txBody>
      </p:sp>
      <p:sp>
        <p:nvSpPr>
          <p:cNvPr id="4" name="Slide Number Placeholder 3"/>
          <p:cNvSpPr>
            <a:spLocks noGrp="1"/>
          </p:cNvSpPr>
          <p:nvPr>
            <p:ph type="sldNum" sz="quarter" idx="10"/>
          </p:nvPr>
        </p:nvSpPr>
        <p:spPr/>
        <p:txBody>
          <a:bodyPr/>
          <a:lstStyle/>
          <a:p>
            <a:fld id="{42171283-4E6B-42EF-8199-DE79221971C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025409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different site collection templates.</a:t>
            </a:r>
          </a:p>
        </p:txBody>
      </p:sp>
      <p:sp>
        <p:nvSpPr>
          <p:cNvPr id="4" name="Slide Number Placeholder 3"/>
          <p:cNvSpPr>
            <a:spLocks noGrp="1"/>
          </p:cNvSpPr>
          <p:nvPr>
            <p:ph type="sldNum" sz="quarter" idx="10"/>
          </p:nvPr>
        </p:nvSpPr>
        <p:spPr/>
        <p:txBody>
          <a:bodyPr/>
          <a:lstStyle/>
          <a:p>
            <a:fld id="{42171283-4E6B-42EF-8199-DE79221971C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382881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Give an overview of the factors administrators should consider before they plan for a site collection in SharePoint Online.</a:t>
            </a:r>
          </a:p>
        </p:txBody>
      </p:sp>
      <p:sp>
        <p:nvSpPr>
          <p:cNvPr id="4" name="Slide Number Placeholder 3"/>
          <p:cNvSpPr>
            <a:spLocks noGrp="1"/>
          </p:cNvSpPr>
          <p:nvPr>
            <p:ph type="sldNum" sz="quarter" idx="10"/>
          </p:nvPr>
        </p:nvSpPr>
        <p:spPr/>
        <p:txBody>
          <a:bodyPr/>
          <a:lstStyle/>
          <a:p>
            <a:fld id="{42171283-4E6B-42EF-8199-DE79221971C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80054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Show how to create, update, and delete site collections. Let the students discuss the best way to efficiently manage thousands of site collections in a very large company.</a:t>
            </a:r>
          </a:p>
        </p:txBody>
      </p:sp>
      <p:sp>
        <p:nvSpPr>
          <p:cNvPr id="4" name="Slide Number Placeholder 3"/>
          <p:cNvSpPr>
            <a:spLocks noGrp="1"/>
          </p:cNvSpPr>
          <p:nvPr>
            <p:ph type="sldNum" sz="quarter" idx="10"/>
          </p:nvPr>
        </p:nvSpPr>
        <p:spPr/>
        <p:txBody>
          <a:bodyPr/>
          <a:lstStyle/>
          <a:p>
            <a:fld id="{42171283-4E6B-42EF-8199-DE79221971C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45906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strategy behind proper site collection planning and about quotas or automatic storage assignment.</a:t>
            </a:r>
          </a:p>
        </p:txBody>
      </p:sp>
      <p:sp>
        <p:nvSpPr>
          <p:cNvPr id="4" name="Slide Number Placeholder 3"/>
          <p:cNvSpPr>
            <a:spLocks noGrp="1"/>
          </p:cNvSpPr>
          <p:nvPr>
            <p:ph type="sldNum" sz="quarter" idx="10"/>
          </p:nvPr>
        </p:nvSpPr>
        <p:spPr/>
        <p:txBody>
          <a:bodyPr/>
          <a:lstStyle/>
          <a:p>
            <a:fld id="{42171283-4E6B-42EF-8199-DE79221971C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40080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Show what a good Windows PowerShell cmdlet to create multiple site collections might look like.</a:t>
            </a:r>
          </a:p>
        </p:txBody>
      </p:sp>
      <p:sp>
        <p:nvSpPr>
          <p:cNvPr id="4" name="Slide Number Placeholder 3"/>
          <p:cNvSpPr>
            <a:spLocks noGrp="1"/>
          </p:cNvSpPr>
          <p:nvPr>
            <p:ph type="sldNum" sz="quarter" idx="10"/>
          </p:nvPr>
        </p:nvSpPr>
        <p:spPr/>
        <p:txBody>
          <a:bodyPr/>
          <a:lstStyle/>
          <a:p>
            <a:fld id="{42171283-4E6B-42EF-8199-DE79221971C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163794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issues that can go wrong within site collection planning.</a:t>
            </a:r>
          </a:p>
        </p:txBody>
      </p:sp>
      <p:sp>
        <p:nvSpPr>
          <p:cNvPr id="4" name="Slide Number Placeholder 3"/>
          <p:cNvSpPr>
            <a:spLocks noGrp="1"/>
          </p:cNvSpPr>
          <p:nvPr>
            <p:ph type="sldNum" sz="quarter" idx="10"/>
          </p:nvPr>
        </p:nvSpPr>
        <p:spPr/>
        <p:txBody>
          <a:bodyPr/>
          <a:lstStyle/>
          <a:p>
            <a:fld id="{42171283-4E6B-42EF-8199-DE79221971C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67379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correct definition for external users?</a:t>
            </a:r>
          </a:p>
          <a:p>
            <a:pPr>
              <a:lnSpc>
                <a:spcPct val="115000"/>
              </a:lnSpc>
              <a:spcAft>
                <a:spcPts val="1000"/>
              </a:spcAft>
            </a:pPr>
            <a:r>
              <a:rPr lang="en-IN" sz="1000" dirty="0">
                <a:latin typeface="Arial"/>
                <a:ea typeface="Calibri"/>
                <a:cs typeface="Times New Roman"/>
              </a:rPr>
              <a:t>(   ) Option 1: Users with a non-Microsoft account</a:t>
            </a:r>
          </a:p>
          <a:p>
            <a:pPr>
              <a:lnSpc>
                <a:spcPct val="115000"/>
              </a:lnSpc>
              <a:spcAft>
                <a:spcPts val="1000"/>
              </a:spcAft>
            </a:pPr>
            <a:r>
              <a:rPr lang="en-IN" sz="1000" dirty="0">
                <a:latin typeface="Arial"/>
                <a:ea typeface="Calibri"/>
                <a:cs typeface="Times New Roman"/>
              </a:rPr>
              <a:t>(   ) Option 2: Users with a Microsoft account</a:t>
            </a:r>
          </a:p>
          <a:p>
            <a:pPr>
              <a:lnSpc>
                <a:spcPct val="115000"/>
              </a:lnSpc>
              <a:spcAft>
                <a:spcPts val="1000"/>
              </a:spcAft>
            </a:pPr>
            <a:r>
              <a:rPr lang="en-IN" sz="1000" dirty="0">
                <a:latin typeface="Arial"/>
                <a:ea typeface="Calibri"/>
                <a:cs typeface="Times New Roman"/>
              </a:rPr>
              <a:t>(   ) Option 3: Users inside your organization’s Azure Active Directory</a:t>
            </a:r>
          </a:p>
          <a:p>
            <a:pPr>
              <a:lnSpc>
                <a:spcPct val="115000"/>
              </a:lnSpc>
              <a:spcAft>
                <a:spcPts val="1000"/>
              </a:spcAft>
            </a:pPr>
            <a:r>
              <a:rPr lang="en-IN" sz="1000" dirty="0">
                <a:latin typeface="Arial"/>
                <a:ea typeface="Calibri"/>
                <a:cs typeface="Times New Roman"/>
              </a:rPr>
              <a:t>(   ) Option 4: Users outside your organization’s Azure Active Directory</a:t>
            </a:r>
          </a:p>
          <a:p>
            <a:pPr>
              <a:lnSpc>
                <a:spcPct val="115000"/>
              </a:lnSpc>
              <a:spcAft>
                <a:spcPts val="1000"/>
              </a:spcAft>
            </a:pPr>
            <a:r>
              <a:rPr lang="en-IN" sz="1000" dirty="0">
                <a:latin typeface="Arial"/>
                <a:ea typeface="Calibri"/>
                <a:cs typeface="Times New Roman"/>
              </a:rPr>
              <a:t>(   ) Option 5: Users in any Azure Active Directory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4: Users outside your organization’s Azure Active Directory</a:t>
            </a:r>
          </a:p>
          <a:p>
            <a:pPr>
              <a:lnSpc>
                <a:spcPct val="115000"/>
              </a:lnSpc>
              <a:spcAft>
                <a:spcPts val="1000"/>
              </a:spcAft>
            </a:pPr>
            <a:r>
              <a:rPr lang="en-US" sz="1000" dirty="0">
                <a:latin typeface="Arial"/>
                <a:ea typeface="Calibri"/>
                <a:cs typeface="Times New Roman"/>
              </a:rPr>
              <a:t>Feedback: </a:t>
            </a:r>
            <a:r>
              <a:rPr lang="en-IN" sz="1000" dirty="0">
                <a:latin typeface="Arial"/>
                <a:ea typeface="Calibri"/>
                <a:cs typeface="Times New Roman"/>
              </a:rPr>
              <a:t>Users outside your organization’s Azure Active Directory are referred to as external users.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From a user perspective, you can share content in SharePoint Online with internal users in the same way as with external users.</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US" sz="1000" dirty="0">
                <a:latin typeface="Arial"/>
                <a:ea typeface="Calibri"/>
                <a:cs typeface="Times New Roman"/>
              </a:rPr>
              <a:t>Feedback: </a:t>
            </a:r>
            <a:r>
              <a:rPr lang="en-IN" sz="1000" dirty="0">
                <a:latin typeface="Arial"/>
                <a:ea typeface="Calibri"/>
                <a:cs typeface="Times New Roman"/>
              </a:rPr>
              <a:t>With the appropriate settings, users can share content internally and externally with the same user experience.</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2171283-4E6B-42EF-8199-DE79221971C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
        <p:nvSpPr>
          <p:cNvPr id="7" name="TextBox 6"/>
          <p:cNvSpPr txBox="1"/>
          <p:nvPr/>
        </p:nvSpPr>
        <p:spPr>
          <a:xfrm>
            <a:off x="310896" y="78486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63088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42171283-4E6B-42EF-8199-DE79221971C9}"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306144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Where can administrators enable external sharing for the Office 365 tenant? (Select all that apply.)</a:t>
            </a:r>
          </a:p>
          <a:p>
            <a:pPr>
              <a:lnSpc>
                <a:spcPct val="115000"/>
              </a:lnSpc>
              <a:spcAft>
                <a:spcPts val="1000"/>
              </a:spcAft>
            </a:pPr>
            <a:r>
              <a:rPr lang="en-IN" sz="1000" dirty="0">
                <a:latin typeface="Arial"/>
                <a:ea typeface="Calibri"/>
                <a:cs typeface="Times New Roman"/>
              </a:rPr>
              <a:t>(   ) Option 1: In the Office 365 admin center, use the setup menu</a:t>
            </a:r>
          </a:p>
          <a:p>
            <a:pPr lvl="0">
              <a:lnSpc>
                <a:spcPct val="115000"/>
              </a:lnSpc>
              <a:spcAft>
                <a:spcPts val="1000"/>
              </a:spcAft>
            </a:pPr>
            <a:r>
              <a:rPr lang="en-IN" sz="1000" dirty="0">
                <a:solidFill>
                  <a:prstClr val="black"/>
                </a:solidFill>
                <a:latin typeface="Arial"/>
                <a:ea typeface="Calibri"/>
                <a:cs typeface="Times New Roman"/>
              </a:rPr>
              <a:t>(   ) Option 2: In the Office 365 admin center, use the external sharing menu</a:t>
            </a:r>
          </a:p>
          <a:p>
            <a:pPr lvl="0">
              <a:lnSpc>
                <a:spcPct val="115000"/>
              </a:lnSpc>
              <a:spcAft>
                <a:spcPts val="1000"/>
              </a:spcAft>
            </a:pPr>
            <a:r>
              <a:rPr lang="en-IN" sz="1000" dirty="0">
                <a:solidFill>
                  <a:prstClr val="black"/>
                </a:solidFill>
                <a:latin typeface="Arial"/>
                <a:ea typeface="Calibri"/>
                <a:cs typeface="Times New Roman"/>
              </a:rPr>
              <a:t>(   ) Option 3: In the SharePoint admin center, use the site collections menu</a:t>
            </a:r>
          </a:p>
          <a:p>
            <a:pPr lvl="0">
              <a:lnSpc>
                <a:spcPct val="115000"/>
              </a:lnSpc>
              <a:spcAft>
                <a:spcPts val="1000"/>
              </a:spcAft>
            </a:pPr>
            <a:r>
              <a:rPr lang="en-IN" sz="1000" dirty="0">
                <a:solidFill>
                  <a:prstClr val="black"/>
                </a:solidFill>
                <a:latin typeface="Arial"/>
                <a:ea typeface="Calibri"/>
                <a:cs typeface="Times New Roman"/>
              </a:rPr>
              <a:t>(   ) Option 4: In the SharePoint admin center, use the apps menu</a:t>
            </a:r>
          </a:p>
          <a:p>
            <a:pPr lvl="0">
              <a:lnSpc>
                <a:spcPct val="115000"/>
              </a:lnSpc>
              <a:spcAft>
                <a:spcPts val="1000"/>
              </a:spcAft>
            </a:pPr>
            <a:r>
              <a:rPr lang="en-IN" sz="1000" dirty="0">
                <a:solidFill>
                  <a:prstClr val="black"/>
                </a:solidFill>
                <a:latin typeface="Arial"/>
                <a:ea typeface="Calibri"/>
                <a:cs typeface="Times New Roman"/>
              </a:rPr>
              <a:t>(   ) Option 5: In the SharePoint admin center, use the settings menu</a:t>
            </a:r>
          </a:p>
          <a:p>
            <a:pPr lvl="0">
              <a:lnSpc>
                <a:spcPct val="115000"/>
              </a:lnSpc>
              <a:spcAft>
                <a:spcPts val="1000"/>
              </a:spcAft>
            </a:pPr>
            <a:r>
              <a:rPr lang="en-IN" sz="1000" b="1" dirty="0">
                <a:solidFill>
                  <a:prstClr val="black"/>
                </a:solidFill>
                <a:latin typeface="Arial"/>
                <a:ea typeface="Calibri"/>
                <a:cs typeface="Times New Roman"/>
              </a:rPr>
              <a:t>Answer</a:t>
            </a:r>
            <a:endParaRPr lang="en-IN" sz="1000" dirty="0">
              <a:solidFill>
                <a:prstClr val="black"/>
              </a:solidFill>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 Option 2: In the Office 365 admin center, use the external sharing menu</a:t>
            </a:r>
          </a:p>
          <a:p>
            <a:pPr lvl="0">
              <a:lnSpc>
                <a:spcPct val="115000"/>
              </a:lnSpc>
              <a:spcAft>
                <a:spcPts val="1000"/>
              </a:spcAft>
            </a:pPr>
            <a:r>
              <a:rPr lang="en-IN" sz="1000" dirty="0">
                <a:solidFill>
                  <a:prstClr val="black"/>
                </a:solidFill>
                <a:latin typeface="Arial"/>
                <a:ea typeface="Calibri"/>
                <a:cs typeface="Times New Roman"/>
              </a:rPr>
              <a:t>(√) Option 5: In the SharePoint admin center, use the settings menu</a:t>
            </a:r>
          </a:p>
          <a:p>
            <a:pPr lvl="0">
              <a:lnSpc>
                <a:spcPct val="115000"/>
              </a:lnSpc>
              <a:spcAft>
                <a:spcPts val="1000"/>
              </a:spcAft>
            </a:pPr>
            <a:r>
              <a:rPr lang="en-US" sz="1000" dirty="0">
                <a:solidFill>
                  <a:prstClr val="black"/>
                </a:solidFill>
                <a:latin typeface="Arial"/>
                <a:cs typeface="Times New Roman"/>
              </a:rPr>
              <a:t>Feedback: </a:t>
            </a:r>
            <a:r>
              <a:rPr lang="en-IN" sz="1000" dirty="0">
                <a:solidFill>
                  <a:prstClr val="black"/>
                </a:solidFill>
                <a:latin typeface="Arial"/>
                <a:cs typeface="Times New Roman"/>
              </a:rPr>
              <a:t>There are two options where Office 365 administrators can configure external user sharing: with the external sharing menu of the Office 365 admin center and with the settings menu in the SharePoint admin center.</a:t>
            </a:r>
          </a:p>
        </p:txBody>
      </p:sp>
      <p:sp>
        <p:nvSpPr>
          <p:cNvPr id="4" name="Slide Number Placeholder 3"/>
          <p:cNvSpPr>
            <a:spLocks noGrp="1"/>
          </p:cNvSpPr>
          <p:nvPr>
            <p:ph type="sldNum" sz="quarter" idx="10"/>
          </p:nvPr>
        </p:nvSpPr>
        <p:spPr/>
        <p:txBody>
          <a:bodyPr/>
          <a:lstStyle/>
          <a:p>
            <a:fld id="{42171283-4E6B-42EF-8199-DE79221971C9}"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266494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different options for sharing external content and the advantages and disadvantages of each option.</a:t>
            </a:r>
          </a:p>
        </p:txBody>
      </p:sp>
      <p:sp>
        <p:nvSpPr>
          <p:cNvPr id="4" name="Slide Number Placeholder 3"/>
          <p:cNvSpPr>
            <a:spLocks noGrp="1"/>
          </p:cNvSpPr>
          <p:nvPr>
            <p:ph type="sldNum" sz="quarter" idx="10"/>
          </p:nvPr>
        </p:nvSpPr>
        <p:spPr/>
        <p:txBody>
          <a:bodyPr/>
          <a:lstStyle/>
          <a:p>
            <a:fld id="{42171283-4E6B-42EF-8199-DE79221971C9}"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367414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Go through the different sharing options and define a clear strategy for sharing.</a:t>
            </a:r>
          </a:p>
        </p:txBody>
      </p:sp>
      <p:sp>
        <p:nvSpPr>
          <p:cNvPr id="4" name="Slide Number Placeholder 3"/>
          <p:cNvSpPr>
            <a:spLocks noGrp="1"/>
          </p:cNvSpPr>
          <p:nvPr>
            <p:ph type="sldNum" sz="quarter" idx="10"/>
          </p:nvPr>
        </p:nvSpPr>
        <p:spPr/>
        <p:txBody>
          <a:bodyPr/>
          <a:lstStyle/>
          <a:p>
            <a:fld id="{42171283-4E6B-42EF-8199-DE79221971C9}"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329782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how to configure sharing with external users.</a:t>
            </a:r>
          </a:p>
        </p:txBody>
      </p:sp>
      <p:sp>
        <p:nvSpPr>
          <p:cNvPr id="4" name="Slide Number Placeholder 3"/>
          <p:cNvSpPr>
            <a:spLocks noGrp="1"/>
          </p:cNvSpPr>
          <p:nvPr>
            <p:ph type="sldNum" sz="quarter" idx="10"/>
          </p:nvPr>
        </p:nvSpPr>
        <p:spPr/>
        <p:txBody>
          <a:bodyPr/>
          <a:lstStyle/>
          <a:p>
            <a:fld id="{42171283-4E6B-42EF-8199-DE79221971C9}"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854063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how an administrator can handle all different user sharing options within SharePoint Online.</a:t>
            </a:r>
          </a:p>
        </p:txBody>
      </p:sp>
      <p:sp>
        <p:nvSpPr>
          <p:cNvPr id="4" name="Slide Number Placeholder 3"/>
          <p:cNvSpPr>
            <a:spLocks noGrp="1"/>
          </p:cNvSpPr>
          <p:nvPr>
            <p:ph type="sldNum" sz="quarter" idx="10"/>
          </p:nvPr>
        </p:nvSpPr>
        <p:spPr/>
        <p:txBody>
          <a:bodyPr/>
          <a:lstStyle/>
          <a:p>
            <a:fld id="{42171283-4E6B-42EF-8199-DE79221971C9}"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1973574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with students the methods to properly remove or revoke external user sharing and how to manage them.</a:t>
            </a:r>
          </a:p>
        </p:txBody>
      </p:sp>
      <p:sp>
        <p:nvSpPr>
          <p:cNvPr id="4" name="Slide Number Placeholder 3"/>
          <p:cNvSpPr>
            <a:spLocks noGrp="1"/>
          </p:cNvSpPr>
          <p:nvPr>
            <p:ph type="sldNum" sz="quarter" idx="10"/>
          </p:nvPr>
        </p:nvSpPr>
        <p:spPr/>
        <p:txBody>
          <a:bodyPr/>
          <a:lstStyle/>
          <a:p>
            <a:fld id="{42171283-4E6B-42EF-8199-DE79221971C9}"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820652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best practices with your students and the best way to share content externally. Consider also public available sections.</a:t>
            </a:r>
          </a:p>
        </p:txBody>
      </p:sp>
      <p:sp>
        <p:nvSpPr>
          <p:cNvPr id="4" name="Slide Number Placeholder 3"/>
          <p:cNvSpPr>
            <a:spLocks noGrp="1"/>
          </p:cNvSpPr>
          <p:nvPr>
            <p:ph type="sldNum" sz="quarter" idx="10"/>
          </p:nvPr>
        </p:nvSpPr>
        <p:spPr/>
        <p:txBody>
          <a:bodyPr/>
          <a:lstStyle/>
          <a:p>
            <a:fld id="{42171283-4E6B-42EF-8199-DE79221971C9}"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93176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advantages of Windows PowerShell management compared to the SharePoint admin center.</a:t>
            </a:r>
          </a:p>
        </p:txBody>
      </p:sp>
      <p:sp>
        <p:nvSpPr>
          <p:cNvPr id="4" name="Slide Number Placeholder 3"/>
          <p:cNvSpPr>
            <a:spLocks noGrp="1"/>
          </p:cNvSpPr>
          <p:nvPr>
            <p:ph type="sldNum" sz="quarter" idx="10"/>
          </p:nvPr>
        </p:nvSpPr>
        <p:spPr/>
        <p:txBody>
          <a:bodyPr/>
          <a:lstStyle/>
          <a:p>
            <a:fld id="{42171283-4E6B-42EF-8199-DE79221971C9}"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3131081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de-DE" sz="1000" b="1" dirty="0">
                <a:latin typeface="Arial"/>
                <a:ea typeface="Calibri"/>
                <a:cs typeface="Times New Roman"/>
              </a:rPr>
              <a:t>Exercise 1: Configure SharePoint Online settings</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Times New Roman"/>
              </a:rPr>
              <a:t>As a first step in the SharePoint Online deployment, you will configure using Yammer as the default enterprise social networking tool of the SharePoint Online service settings.</a:t>
            </a:r>
          </a:p>
          <a:p>
            <a:pPr>
              <a:lnSpc>
                <a:spcPct val="115000"/>
              </a:lnSpc>
              <a:spcAft>
                <a:spcPts val="1000"/>
              </a:spcAft>
            </a:pPr>
            <a:r>
              <a:rPr lang="en-IN" sz="1000" b="1" dirty="0">
                <a:latin typeface="Arial"/>
                <a:ea typeface="Calibri"/>
                <a:cs typeface="Times New Roman"/>
              </a:rPr>
              <a:t>Exercise 2: Creating and configuring SharePoint Online site collections</a:t>
            </a:r>
          </a:p>
          <a:p>
            <a:pPr>
              <a:lnSpc>
                <a:spcPct val="115000"/>
              </a:lnSpc>
              <a:spcAft>
                <a:spcPts val="1000"/>
              </a:spcAft>
            </a:pPr>
            <a:r>
              <a:rPr lang="en-IN" sz="1000" dirty="0">
                <a:latin typeface="Arial"/>
                <a:ea typeface="Calibri"/>
                <a:cs typeface="Times New Roman"/>
              </a:rPr>
              <a:t>As a first step in the SharePoint Online deployment, you will create two different site collections, one for the Accounts Project group, and one for the Marketing group.</a:t>
            </a:r>
          </a:p>
          <a:p>
            <a:pPr>
              <a:lnSpc>
                <a:spcPct val="115000"/>
              </a:lnSpc>
              <a:spcAft>
                <a:spcPts val="1000"/>
              </a:spcAft>
            </a:pPr>
            <a:r>
              <a:rPr lang="en-IN" sz="1000" b="1" dirty="0">
                <a:latin typeface="Arial"/>
                <a:ea typeface="Calibri"/>
                <a:cs typeface="Times New Roman"/>
              </a:rPr>
              <a:t>Exercise 3: Configuring and verifying external user sharing</a:t>
            </a:r>
          </a:p>
          <a:p>
            <a:pPr>
              <a:lnSpc>
                <a:spcPct val="115000"/>
              </a:lnSpc>
              <a:spcAft>
                <a:spcPts val="1000"/>
              </a:spcAft>
            </a:pPr>
            <a:r>
              <a:rPr lang="en-IN" sz="1000" dirty="0">
                <a:latin typeface="Arial"/>
                <a:ea typeface="Calibri"/>
                <a:cs typeface="Times New Roman"/>
              </a:rPr>
              <a:t>Now, you will create a new site collection and configure the SharePoint Online service settings. Then, you will share the site and documents with external users.</a:t>
            </a:r>
          </a:p>
        </p:txBody>
      </p:sp>
      <p:sp>
        <p:nvSpPr>
          <p:cNvPr id="4" name="Slide Number Placeholder 3"/>
          <p:cNvSpPr>
            <a:spLocks noGrp="1"/>
          </p:cNvSpPr>
          <p:nvPr>
            <p:ph type="sldNum" sz="quarter" idx="10"/>
          </p:nvPr>
        </p:nvSpPr>
        <p:spPr/>
        <p:txBody>
          <a:bodyPr/>
          <a:lstStyle/>
          <a:p>
            <a:fld id="{42171283-4E6B-42EF-8199-DE79221971C9}" type="slidenum">
              <a:rPr lang="en-IN" smtClean="0"/>
              <a:t>28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371780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42171283-4E6B-42EF-8199-DE79221971C9}"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17076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Discuss the advantages and possible disadvantages between SharePoint on-premises versus SharePoint Online. </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will vary. SharePoint Online is a standardized service. In SharePoint Online, no custom code solutions are available and for SharePoint on-premises, there is no need to size hardware.</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maximum file size in SharePoint Online is 2 GB.</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US" sz="1000" dirty="0">
                <a:latin typeface="Arial"/>
                <a:ea typeface="Calibri"/>
                <a:cs typeface="Times New Roman"/>
              </a:rPr>
              <a:t>Feedback: </a:t>
            </a:r>
            <a:r>
              <a:rPr lang="en-IN" sz="1000" dirty="0">
                <a:latin typeface="Arial"/>
                <a:ea typeface="Calibri"/>
                <a:cs typeface="Times New Roman"/>
              </a:rPr>
              <a:t>The new attachment size limit in SharePoint Online is 10 GB, according to the service limits and boundaries.</a:t>
            </a:r>
          </a:p>
        </p:txBody>
      </p:sp>
      <p:sp>
        <p:nvSpPr>
          <p:cNvPr id="4" name="Slide Number Placeholder 3"/>
          <p:cNvSpPr>
            <a:spLocks noGrp="1"/>
          </p:cNvSpPr>
          <p:nvPr>
            <p:ph type="sldNum" sz="quarter" idx="10"/>
          </p:nvPr>
        </p:nvSpPr>
        <p:spPr/>
        <p:txBody>
          <a:bodyPr/>
          <a:lstStyle/>
          <a:p>
            <a:fld id="{42171283-4E6B-42EF-8199-DE79221971C9}"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636969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best way to verify access to external sites?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The best ways can be to test access with external test users or to create external test users who test access later.</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best way to configure user profile settings and where do you get all the data?</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Check if Azure Active Directory (Azure AD) Connect is in place and configure synchronization of data from Active Directory to Azure AD. Azure AD fields will synchronize with the Profile Fields section.</a:t>
            </a:r>
          </a:p>
        </p:txBody>
      </p:sp>
      <p:sp>
        <p:nvSpPr>
          <p:cNvPr id="4" name="Slide Number Placeholder 3"/>
          <p:cNvSpPr>
            <a:spLocks noGrp="1"/>
          </p:cNvSpPr>
          <p:nvPr>
            <p:ph type="sldNum" sz="quarter" idx="10"/>
          </p:nvPr>
        </p:nvSpPr>
        <p:spPr/>
        <p:txBody>
          <a:bodyPr/>
          <a:lstStyle/>
          <a:p>
            <a:fld id="{42171283-4E6B-42EF-8199-DE79221971C9}"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64756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Create a checklist for proper site collection planning.</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While planning for site collections, you need to plan for the following: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Site collections side-by-side or top-down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Permissions inheritance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Branding</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External user sharing permissions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Possible site quotas</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Best Practices</a:t>
            </a:r>
          </a:p>
          <a:p>
            <a:pPr>
              <a:lnSpc>
                <a:spcPct val="115000"/>
              </a:lnSpc>
              <a:spcAft>
                <a:spcPts val="1000"/>
              </a:spcAft>
            </a:pPr>
            <a:r>
              <a:rPr lang="en-IN" sz="1000" dirty="0">
                <a:latin typeface="Arial"/>
                <a:ea typeface="Calibri"/>
                <a:cs typeface="Times New Roman"/>
              </a:rPr>
              <a:t>SharePoint Online offers several configuration options; planning a collaboration solution and configuring SharePoint Online are tasks that you must do upfront to have a good SharePoint Online environment where your users can start working with.</a:t>
            </a:r>
          </a:p>
          <a:p>
            <a:pPr>
              <a:lnSpc>
                <a:spcPct val="115000"/>
              </a:lnSpc>
              <a:spcAft>
                <a:spcPts val="1000"/>
              </a:spcAft>
            </a:pPr>
            <a:r>
              <a:rPr lang="en-IN" sz="1000" dirty="0">
                <a:latin typeface="Arial"/>
                <a:ea typeface="Calibri"/>
                <a:cs typeface="Times New Roman"/>
              </a:rPr>
              <a:t>The main points you should consider are:</a:t>
            </a:r>
          </a:p>
          <a:p>
            <a:pPr marL="342900" indent="-342900">
              <a:lnSpc>
                <a:spcPct val="115000"/>
              </a:lnSpc>
              <a:spcAft>
                <a:spcPts val="995"/>
              </a:spcAft>
              <a:buFont typeface="Symbol"/>
              <a:buChar char=""/>
            </a:pPr>
            <a:r>
              <a:rPr lang="en-IN" sz="1000" dirty="0">
                <a:latin typeface="Arial"/>
                <a:ea typeface="Times New Roman"/>
                <a:cs typeface="Times New Roman"/>
              </a:rPr>
              <a:t>Do proper planning before you start with user onboarding.</a:t>
            </a:r>
          </a:p>
          <a:p>
            <a:pPr marL="342900" indent="-342900">
              <a:lnSpc>
                <a:spcPct val="115000"/>
              </a:lnSpc>
              <a:spcAft>
                <a:spcPts val="995"/>
              </a:spcAft>
              <a:buFont typeface="Symbol"/>
              <a:buChar char=""/>
            </a:pPr>
            <a:r>
              <a:rPr lang="en-IN" sz="1000" dirty="0">
                <a:latin typeface="Arial"/>
                <a:ea typeface="Times New Roman"/>
                <a:cs typeface="Times New Roman"/>
              </a:rPr>
              <a:t>Create a sharing policy that is consistent throughout the service.</a:t>
            </a:r>
          </a:p>
          <a:p>
            <a:pPr marL="342900" indent="-342900">
              <a:lnSpc>
                <a:spcPct val="115000"/>
              </a:lnSpc>
              <a:spcAft>
                <a:spcPts val="995"/>
              </a:spcAft>
              <a:buFont typeface="Symbol"/>
              <a:buChar char=""/>
            </a:pPr>
            <a:r>
              <a:rPr lang="en-IN" sz="1000" dirty="0">
                <a:latin typeface="Arial"/>
                <a:ea typeface="Times New Roman"/>
                <a:cs typeface="Times New Roman"/>
              </a:rPr>
              <a:t>Automate site collection generation as much as possible.</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2171283-4E6B-42EF-8199-DE79221971C9}"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405473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SharePoint admin center. Discuss the advantages of SharePoint Online and the limits and boundaries students need to consider when configuring public cloud solutions.</a:t>
            </a:r>
          </a:p>
        </p:txBody>
      </p:sp>
      <p:sp>
        <p:nvSpPr>
          <p:cNvPr id="4" name="Slide Number Placeholder 3"/>
          <p:cNvSpPr>
            <a:spLocks noGrp="1"/>
          </p:cNvSpPr>
          <p:nvPr>
            <p:ph type="sldNum" sz="quarter" idx="10"/>
          </p:nvPr>
        </p:nvSpPr>
        <p:spPr/>
        <p:txBody>
          <a:bodyPr/>
          <a:lstStyle/>
          <a:p>
            <a:fld id="{42171283-4E6B-42EF-8199-DE79221971C9}"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852770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2171283-4E6B-42EF-8199-DE79221971C9}"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40615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Discuss the admin capabilities within SharePoint Online. Make it clear that these settings affect the entire SharePoint Online tenant and should be done first before activating user access to SharePoint Online. Give some advice on decision points that need to be done in the beginning when you start working with Office 365 and SharePoint Online.</a:t>
            </a:r>
          </a:p>
        </p:txBody>
      </p:sp>
      <p:sp>
        <p:nvSpPr>
          <p:cNvPr id="4" name="Slide Number Placeholder 3"/>
          <p:cNvSpPr>
            <a:spLocks noGrp="1"/>
          </p:cNvSpPr>
          <p:nvPr>
            <p:ph type="sldNum" sz="quarter" idx="10"/>
          </p:nvPr>
        </p:nvSpPr>
        <p:spPr/>
        <p:txBody>
          <a:bodyPr/>
          <a:lstStyle/>
          <a:p>
            <a:fld id="{42171283-4E6B-42EF-8199-DE79221971C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47209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Times New Roman"/>
              </a:rPr>
              <a:t>Discuss the user profiles settings menu and </a:t>
            </a:r>
            <a:r>
              <a:rPr lang="en-IN" sz="1000" dirty="0">
                <a:latin typeface="Arial"/>
                <a:ea typeface="Calibri"/>
                <a:cs typeface="Times New Roman"/>
              </a:rPr>
              <a:t>make clear that the menu includes more settings than what the menu name signifies</a:t>
            </a:r>
            <a:r>
              <a:rPr lang="en-IN" sz="1000" dirty="0">
                <a:solidFill>
                  <a:srgbClr val="000000"/>
                </a:solidFill>
                <a:latin typeface="Arial"/>
                <a:ea typeface="Calibri"/>
                <a:cs typeface="Times New Roman"/>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2171283-4E6B-42EF-8199-DE79221971C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121164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use cases for the App Catalog and how it helps enterprises to have control on apps.</a:t>
            </a:r>
          </a:p>
        </p:txBody>
      </p:sp>
      <p:sp>
        <p:nvSpPr>
          <p:cNvPr id="4" name="Slide Number Placeholder 3"/>
          <p:cNvSpPr>
            <a:spLocks noGrp="1"/>
          </p:cNvSpPr>
          <p:nvPr>
            <p:ph type="sldNum" sz="quarter" idx="10"/>
          </p:nvPr>
        </p:nvSpPr>
        <p:spPr/>
        <p:txBody>
          <a:bodyPr/>
          <a:lstStyle/>
          <a:p>
            <a:fld id="{42171283-4E6B-42EF-8199-DE79221971C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82278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possible usage scenarios for the Office 365 Video portal.</a:t>
            </a:r>
          </a:p>
        </p:txBody>
      </p:sp>
      <p:sp>
        <p:nvSpPr>
          <p:cNvPr id="4" name="Slide Number Placeholder 3"/>
          <p:cNvSpPr>
            <a:spLocks noGrp="1"/>
          </p:cNvSpPr>
          <p:nvPr>
            <p:ph type="sldNum" sz="quarter" idx="10"/>
          </p:nvPr>
        </p:nvSpPr>
        <p:spPr/>
        <p:txBody>
          <a:bodyPr/>
          <a:lstStyle/>
          <a:p>
            <a:fld id="{42171283-4E6B-42EF-8199-DE79221971C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9: Planning for and configuring SharePoint Online</a:t>
            </a:r>
          </a:p>
        </p:txBody>
      </p:sp>
    </p:spTree>
    <p:extLst>
      <p:ext uri="{BB962C8B-B14F-4D97-AF65-F5344CB8AC3E}">
        <p14:creationId xmlns:p14="http://schemas.microsoft.com/office/powerpoint/2010/main" val="24395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7021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9</a:t>
            </a:r>
          </a:p>
        </p:txBody>
      </p:sp>
      <p:sp>
        <p:nvSpPr>
          <p:cNvPr id="3" name="Subtitle 2"/>
          <p:cNvSpPr>
            <a:spLocks noGrp="1"/>
          </p:cNvSpPr>
          <p:nvPr>
            <p:ph type="subTitle" sz="quarter" idx="1"/>
          </p:nvPr>
        </p:nvSpPr>
        <p:spPr/>
        <p:txBody>
          <a:bodyPr/>
          <a:lstStyle/>
          <a:p>
            <a:r>
              <a:rPr lang="en-IN" dirty="0"/>
              <a:t>Planning for and configuring SharePoint Online
</a:t>
            </a:r>
          </a:p>
        </p:txBody>
      </p:sp>
    </p:spTree>
    <p:extLst>
      <p:ext uri="{BB962C8B-B14F-4D97-AF65-F5344CB8AC3E}">
        <p14:creationId xmlns:p14="http://schemas.microsoft.com/office/powerpoint/2010/main" val="1162463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Planning and configuring SharePoint Online site collections</a:t>
            </a:r>
          </a:p>
        </p:txBody>
      </p:sp>
      <p:sp>
        <p:nvSpPr>
          <p:cNvPr id="3" name="Text Placeholder 2"/>
          <p:cNvSpPr>
            <a:spLocks noGrp="1"/>
          </p:cNvSpPr>
          <p:nvPr>
            <p:ph type="body" idx="1"/>
          </p:nvPr>
        </p:nvSpPr>
        <p:spPr/>
        <p:txBody>
          <a:bodyPr/>
          <a:lstStyle/>
          <a:p>
            <a:r>
              <a:rPr lang="en-IN" dirty="0"/>
              <a:t>Overview of site collections
Default site collections
Planning site collections
Creating site collections
Configuring site collections
Managing site collections by using Windows PowerShell
Common errors and best practices</a:t>
            </a:r>
          </a:p>
        </p:txBody>
      </p:sp>
    </p:spTree>
    <p:extLst>
      <p:ext uri="{BB962C8B-B14F-4D97-AF65-F5344CB8AC3E}">
        <p14:creationId xmlns:p14="http://schemas.microsoft.com/office/powerpoint/2010/main" val="94692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26151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site collections</a:t>
            </a:r>
          </a:p>
        </p:txBody>
      </p:sp>
      <p:sp>
        <p:nvSpPr>
          <p:cNvPr id="4" name="Content Placeholder 7"/>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IN" dirty="0"/>
          </a:p>
        </p:txBody>
      </p:sp>
      <p:grpSp>
        <p:nvGrpSpPr>
          <p:cNvPr id="5" name="Group 4" descr="Layout of a possible site collection structure. At the top, there is a parent Contoso SharePoint Online site, below which there are three subsites arranged horizontally. The three subsites are a Contoso SharePoint Online markets site, a Contoso SharePoint Online technologies site, and a Contoso SharePoint Online sales site." title="Overview of site collections"/>
          <p:cNvGrpSpPr/>
          <p:nvPr/>
        </p:nvGrpSpPr>
        <p:grpSpPr>
          <a:xfrm>
            <a:off x="207033" y="1136237"/>
            <a:ext cx="8729932" cy="4744118"/>
            <a:chOff x="207033" y="1136237"/>
            <a:chExt cx="8729932" cy="4744118"/>
          </a:xfrm>
        </p:grpSpPr>
        <p:sp>
          <p:nvSpPr>
            <p:cNvPr id="6" name="TextBox 3"/>
            <p:cNvSpPr txBox="1"/>
            <p:nvPr/>
          </p:nvSpPr>
          <p:spPr>
            <a:xfrm>
              <a:off x="3140014" y="1136237"/>
              <a:ext cx="2863970" cy="1754326"/>
            </a:xfrm>
            <a:prstGeom prst="rect">
              <a:avLst/>
            </a:prstGeom>
            <a:noFill/>
            <a:ln>
              <a:solidFill>
                <a:srgbClr val="569AD2"/>
              </a:solid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The site collection root is a top-level site. Example: contoso.sharepoint.com </a:t>
              </a:r>
            </a:p>
            <a:p>
              <a:r>
                <a:rPr lang="en-US" b="0" dirty="0">
                  <a:latin typeface="Segoe UI" pitchFamily="34" charset="0"/>
                  <a:cs typeface="Segoe UI" pitchFamily="34" charset="0"/>
                </a:rPr>
                <a:t>It can be a parent of many sites</a:t>
              </a:r>
            </a:p>
            <a:p>
              <a:endParaRPr lang="en-IN" b="0" dirty="0">
                <a:latin typeface="Segoe UI" pitchFamily="34" charset="0"/>
                <a:cs typeface="Segoe UI" pitchFamily="34" charset="0"/>
              </a:endParaRPr>
            </a:p>
          </p:txBody>
        </p:sp>
        <p:sp>
          <p:nvSpPr>
            <p:cNvPr id="7" name="TextBox 4"/>
            <p:cNvSpPr txBox="1"/>
            <p:nvPr/>
          </p:nvSpPr>
          <p:spPr>
            <a:xfrm>
              <a:off x="207033" y="4417315"/>
              <a:ext cx="2743200" cy="1463040"/>
            </a:xfrm>
            <a:prstGeom prst="rect">
              <a:avLst/>
            </a:prstGeom>
            <a:noFill/>
            <a:ln>
              <a:solidFill>
                <a:srgbClr val="569AD2"/>
              </a:solid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Subsite 1 </a:t>
              </a:r>
            </a:p>
            <a:p>
              <a:r>
                <a:rPr lang="en-US" b="0" dirty="0">
                  <a:latin typeface="Segoe UI" pitchFamily="34" charset="0"/>
                  <a:cs typeface="Segoe UI" pitchFamily="34" charset="0"/>
                </a:rPr>
                <a:t>Example: contoso.sharepoint.com/markets</a:t>
              </a:r>
            </a:p>
            <a:p>
              <a:endParaRPr lang="en-US" b="0" dirty="0">
                <a:latin typeface="Segoe UI" pitchFamily="34" charset="0"/>
                <a:cs typeface="Segoe UI" pitchFamily="34" charset="0"/>
              </a:endParaRPr>
            </a:p>
            <a:p>
              <a:endParaRPr lang="en-IN" b="0" dirty="0">
                <a:latin typeface="Segoe UI" pitchFamily="34" charset="0"/>
                <a:cs typeface="Segoe UI" pitchFamily="34" charset="0"/>
              </a:endParaRPr>
            </a:p>
          </p:txBody>
        </p:sp>
        <p:sp>
          <p:nvSpPr>
            <p:cNvPr id="8" name="TextBox 5"/>
            <p:cNvSpPr txBox="1"/>
            <p:nvPr/>
          </p:nvSpPr>
          <p:spPr>
            <a:xfrm>
              <a:off x="3200399" y="4417315"/>
              <a:ext cx="2743200" cy="1463040"/>
            </a:xfrm>
            <a:prstGeom prst="rect">
              <a:avLst/>
            </a:prstGeom>
            <a:noFill/>
            <a:ln>
              <a:solidFill>
                <a:srgbClr val="569AD2"/>
              </a:solid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Subsite 2</a:t>
              </a:r>
            </a:p>
            <a:p>
              <a:r>
                <a:rPr lang="en-US" b="0" dirty="0">
                  <a:latin typeface="Segoe UI" pitchFamily="34" charset="0"/>
                  <a:cs typeface="Segoe UI" pitchFamily="34" charset="0"/>
                </a:rPr>
                <a:t>Example: contoso.sharepoint.com/</a:t>
              </a:r>
            </a:p>
            <a:p>
              <a:r>
                <a:rPr lang="en-US" b="0" dirty="0">
                  <a:latin typeface="Segoe UI" pitchFamily="34" charset="0"/>
                  <a:cs typeface="Segoe UI" pitchFamily="34" charset="0"/>
                </a:rPr>
                <a:t>technologies</a:t>
              </a:r>
            </a:p>
            <a:p>
              <a:endParaRPr lang="en-US" b="0" dirty="0">
                <a:latin typeface="Segoe UI" pitchFamily="34" charset="0"/>
                <a:cs typeface="Segoe UI" pitchFamily="34" charset="0"/>
              </a:endParaRPr>
            </a:p>
            <a:p>
              <a:endParaRPr lang="en-IN" b="0" dirty="0">
                <a:latin typeface="Segoe UI" pitchFamily="34" charset="0"/>
                <a:cs typeface="Segoe UI" pitchFamily="34" charset="0"/>
              </a:endParaRPr>
            </a:p>
          </p:txBody>
        </p:sp>
        <p:sp>
          <p:nvSpPr>
            <p:cNvPr id="9" name="TextBox 6"/>
            <p:cNvSpPr txBox="1"/>
            <p:nvPr/>
          </p:nvSpPr>
          <p:spPr>
            <a:xfrm>
              <a:off x="6193765" y="4414245"/>
              <a:ext cx="2743200" cy="1463040"/>
            </a:xfrm>
            <a:prstGeom prst="rect">
              <a:avLst/>
            </a:prstGeom>
            <a:noFill/>
            <a:ln>
              <a:solidFill>
                <a:srgbClr val="569AD2"/>
              </a:solid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Subsite 3 </a:t>
              </a:r>
            </a:p>
            <a:p>
              <a:r>
                <a:rPr lang="en-US" b="0" dirty="0">
                  <a:latin typeface="Segoe UI" pitchFamily="34" charset="0"/>
                  <a:cs typeface="Segoe UI" pitchFamily="34" charset="0"/>
                </a:rPr>
                <a:t>Example: contoso.sharepoint.com/</a:t>
              </a:r>
            </a:p>
            <a:p>
              <a:r>
                <a:rPr lang="en-US" b="0" dirty="0">
                  <a:latin typeface="Segoe UI" pitchFamily="34" charset="0"/>
                  <a:cs typeface="Segoe UI" pitchFamily="34" charset="0"/>
                </a:rPr>
                <a:t>sales</a:t>
              </a:r>
            </a:p>
            <a:p>
              <a:endParaRPr lang="en-US" b="0" dirty="0">
                <a:latin typeface="Segoe UI" pitchFamily="34" charset="0"/>
                <a:cs typeface="Segoe UI" pitchFamily="34" charset="0"/>
              </a:endParaRPr>
            </a:p>
            <a:p>
              <a:endParaRPr lang="en-IN" b="0" dirty="0">
                <a:latin typeface="Segoe UI" pitchFamily="34" charset="0"/>
                <a:cs typeface="Segoe UI" pitchFamily="34" charset="0"/>
              </a:endParaRPr>
            </a:p>
          </p:txBody>
        </p:sp>
        <p:cxnSp>
          <p:nvCxnSpPr>
            <p:cNvPr id="10" name="Straight Connector 9"/>
            <p:cNvCxnSpPr/>
            <p:nvPr/>
          </p:nvCxnSpPr>
          <p:spPr bwMode="auto">
            <a:xfrm>
              <a:off x="2432649" y="3623094"/>
              <a:ext cx="4433977" cy="0"/>
            </a:xfrm>
            <a:prstGeom prst="line">
              <a:avLst/>
            </a:prstGeom>
            <a:gradFill rotWithShape="1">
              <a:gsLst>
                <a:gs pos="0">
                  <a:srgbClr val="E4CD9A"/>
                </a:gs>
                <a:gs pos="100000">
                  <a:srgbClr val="EEEFD7"/>
                </a:gs>
              </a:gsLst>
              <a:lin ang="2700000" scaled="1"/>
            </a:gradFill>
            <a:ln w="9525" cap="flat" cmpd="sng" algn="ctr">
              <a:solidFill>
                <a:srgbClr val="569AD2"/>
              </a:solidFill>
              <a:prstDash val="solid"/>
              <a:round/>
              <a:headEnd type="none" w="med" len="med"/>
              <a:tailEnd type="none" w="med" len="med"/>
            </a:ln>
            <a:effectLst/>
          </p:spPr>
        </p:cxnSp>
        <p:cxnSp>
          <p:nvCxnSpPr>
            <p:cNvPr id="11" name="Straight Connector 10"/>
            <p:cNvCxnSpPr>
              <a:stCxn id="6" idx="2"/>
              <a:endCxn id="8" idx="0"/>
            </p:cNvCxnSpPr>
            <p:nvPr/>
          </p:nvCxnSpPr>
          <p:spPr bwMode="auto">
            <a:xfrm>
              <a:off x="4571999" y="2890563"/>
              <a:ext cx="0" cy="1526752"/>
            </a:xfrm>
            <a:prstGeom prst="line">
              <a:avLst/>
            </a:prstGeom>
            <a:gradFill rotWithShape="1">
              <a:gsLst>
                <a:gs pos="0">
                  <a:srgbClr val="E4CD9A"/>
                </a:gs>
                <a:gs pos="100000">
                  <a:srgbClr val="EEEFD7"/>
                </a:gs>
              </a:gsLst>
              <a:lin ang="2700000" scaled="1"/>
            </a:gradFill>
            <a:ln w="9525" cap="flat" cmpd="sng" algn="ctr">
              <a:solidFill>
                <a:srgbClr val="569AD2"/>
              </a:solidFill>
              <a:prstDash val="solid"/>
              <a:round/>
              <a:headEnd type="none" w="med" len="med"/>
              <a:tailEnd type="none" w="med" len="med"/>
            </a:ln>
            <a:effectLst/>
          </p:spPr>
        </p:cxnSp>
        <p:cxnSp>
          <p:nvCxnSpPr>
            <p:cNvPr id="12" name="Straight Connector 11"/>
            <p:cNvCxnSpPr/>
            <p:nvPr/>
          </p:nvCxnSpPr>
          <p:spPr bwMode="auto">
            <a:xfrm>
              <a:off x="2432649" y="3623094"/>
              <a:ext cx="0" cy="794221"/>
            </a:xfrm>
            <a:prstGeom prst="line">
              <a:avLst/>
            </a:prstGeom>
            <a:gradFill rotWithShape="1">
              <a:gsLst>
                <a:gs pos="0">
                  <a:srgbClr val="E4CD9A"/>
                </a:gs>
                <a:gs pos="100000">
                  <a:srgbClr val="EEEFD7"/>
                </a:gs>
              </a:gsLst>
              <a:lin ang="2700000" scaled="1"/>
            </a:gradFill>
            <a:ln w="9525" cap="flat" cmpd="sng" algn="ctr">
              <a:solidFill>
                <a:srgbClr val="569AD2"/>
              </a:solidFill>
              <a:prstDash val="solid"/>
              <a:round/>
              <a:headEnd type="none" w="med" len="med"/>
              <a:tailEnd type="none" w="med" len="med"/>
            </a:ln>
            <a:effectLst/>
          </p:spPr>
        </p:cxnSp>
        <p:cxnSp>
          <p:nvCxnSpPr>
            <p:cNvPr id="13" name="Straight Connector 12"/>
            <p:cNvCxnSpPr/>
            <p:nvPr/>
          </p:nvCxnSpPr>
          <p:spPr bwMode="auto">
            <a:xfrm>
              <a:off x="6866626" y="3623093"/>
              <a:ext cx="0" cy="791152"/>
            </a:xfrm>
            <a:prstGeom prst="line">
              <a:avLst/>
            </a:prstGeom>
            <a:gradFill rotWithShape="1">
              <a:gsLst>
                <a:gs pos="0">
                  <a:srgbClr val="E4CD9A"/>
                </a:gs>
                <a:gs pos="100000">
                  <a:srgbClr val="EEEFD7"/>
                </a:gs>
              </a:gsLst>
              <a:lin ang="2700000" scaled="1"/>
            </a:gradFill>
            <a:ln w="9525" cap="flat" cmpd="sng" algn="ctr">
              <a:solidFill>
                <a:srgbClr val="569AD2"/>
              </a:solidFill>
              <a:prstDash val="solid"/>
              <a:round/>
              <a:headEnd type="none" w="med" len="med"/>
              <a:tailEnd type="none" w="med" len="med"/>
            </a:ln>
            <a:effectLst/>
          </p:spPr>
        </p:cxnSp>
      </p:grpSp>
    </p:spTree>
    <p:extLst>
      <p:ext uri="{BB962C8B-B14F-4D97-AF65-F5344CB8AC3E}">
        <p14:creationId xmlns:p14="http://schemas.microsoft.com/office/powerpoint/2010/main" val="206345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Default site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Types of sites you can create in SharePoint Online and Office 365:</a:t>
            </a:r>
            <a:endParaRPr lang="en-IN" sz="2200" dirty="0"/>
          </a:p>
        </p:txBody>
      </p:sp>
      <p:pic>
        <p:nvPicPr>
          <p:cNvPr id="5" name="Picture 4" descr="Layout of site collection templates. There are four top-level boxes, namely Collaboration, Enterprise, Publishing, and Custom. Under Collaboration, there are four nodes, namely Team site, Blog site, Project site, and Community site. Under Enterprise, there are five nodes, namely Document Center site, Records Center site, BI Center site, Search Center site, and Visio Repository site. Under Publishing, there are two nodes, namely Publishing site and Enterprise Wiki. Under Custom, there is one node labeled Empty site." title="Default site coll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1595619"/>
            <a:ext cx="583498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87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site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Ask yourself the following questions:</a:t>
            </a:r>
          </a:p>
          <a:p>
            <a:r>
              <a:rPr lang="en-US" dirty="0"/>
              <a:t>What site templates should you use?</a:t>
            </a:r>
          </a:p>
          <a:p>
            <a:r>
              <a:rPr lang="en-US" dirty="0"/>
              <a:t>How many site collections are required?</a:t>
            </a:r>
          </a:p>
          <a:p>
            <a:r>
              <a:rPr lang="en-US" dirty="0"/>
              <a:t>How much storage is needed?</a:t>
            </a:r>
          </a:p>
          <a:p>
            <a:r>
              <a:rPr lang="en-US" dirty="0"/>
              <a:t>Are multiple languages required?</a:t>
            </a:r>
          </a:p>
          <a:p>
            <a:r>
              <a:rPr lang="en-US" dirty="0"/>
              <a:t>Do you need to grant access to external users?</a:t>
            </a:r>
          </a:p>
          <a:p>
            <a:r>
              <a:rPr lang="en-US" dirty="0"/>
              <a:t>Who will manage your site collections?</a:t>
            </a:r>
          </a:p>
          <a:p>
            <a:r>
              <a:rPr lang="en-US" dirty="0"/>
              <a:t>What SharePoint Online limits exist?</a:t>
            </a:r>
          </a:p>
          <a:p>
            <a:r>
              <a:rPr lang="en-US" dirty="0"/>
              <a:t>How to plan for governance?</a:t>
            </a:r>
          </a:p>
          <a:p>
            <a:r>
              <a:rPr lang="en-US" dirty="0"/>
              <a:t>How to plan for the site collection lifecycle?</a:t>
            </a:r>
          </a:p>
        </p:txBody>
      </p:sp>
    </p:spTree>
    <p:extLst>
      <p:ext uri="{BB962C8B-B14F-4D97-AF65-F5344CB8AC3E}">
        <p14:creationId xmlns:p14="http://schemas.microsoft.com/office/powerpoint/2010/main" val="32755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d1bec3a-b86c-4a80-8c54-7c96bc6ea2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site collections</a:t>
            </a:r>
          </a:p>
        </p:txBody>
      </p:sp>
      <p:pic>
        <p:nvPicPr>
          <p:cNvPr id="4" name="Picture 3" descr="Screenshot of a new site collection dialog box with fields for Title, Web Site Address, Template Selection, Time Zone, Administrator, and Server Resource Quota. In the Select a Template field, Team Site is selected." title="Creating site collections"/>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024128"/>
            <a:ext cx="8118475" cy="4887356"/>
          </a:xfrm>
          <a:prstGeom prst="rect">
            <a:avLst/>
          </a:prstGeom>
          <a:noFill/>
          <a:ln w="9525">
            <a:solidFill>
              <a:schemeClr val="accent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1"/>
          <p:cNvSpPr txBox="1"/>
          <p:nvPr/>
        </p:nvSpPr>
        <p:spPr>
          <a:xfrm>
            <a:off x="458788" y="6144252"/>
            <a:ext cx="8091581"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cs typeface="Segoe UI" pitchFamily="34" charset="0"/>
              </a:rPr>
              <a:t>Deleted site collections are in the Recycle Bin for 30 days, before which you can restore them</a:t>
            </a:r>
            <a:endParaRPr lang="en-IN" sz="2000" b="0" dirty="0">
              <a:latin typeface="Segoe UI" pitchFamily="34" charset="0"/>
              <a:cs typeface="Segoe UI" pitchFamily="34" charset="0"/>
            </a:endParaRPr>
          </a:p>
        </p:txBody>
      </p:sp>
    </p:spTree>
    <p:extLst>
      <p:ext uri="{BB962C8B-B14F-4D97-AF65-F5344CB8AC3E}">
        <p14:creationId xmlns:p14="http://schemas.microsoft.com/office/powerpoint/2010/main" val="136087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9811f30-7269-4e7f-ad37-d129881565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site collections</a:t>
            </a:r>
          </a:p>
        </p:txBody>
      </p:sp>
      <p:pic>
        <p:nvPicPr>
          <p:cNvPr id="4" name="Content Placeholder 1" descr="Screenshot of the site collections properties with fields, namely the title, web site address, primary administrator, administrators, number of subsites, storage usage, resource usage, server resource quote, and resource usage warning level fields." title="Configuring site collections"/>
          <p:cNvPicPr>
            <a:picLocks noGrp="1" noChangeAspect="1"/>
          </p:cNvPicPr>
          <p:nvPr/>
        </p:nvPicPr>
        <p:blipFill rotWithShape="1">
          <a:blip r:embed="rId3"/>
          <a:srcRect l="28085" t="16858" r="29426" b="19343"/>
          <a:stretch/>
        </p:blipFill>
        <p:spPr bwMode="auto">
          <a:xfrm>
            <a:off x="2619837" y="3191773"/>
            <a:ext cx="4091505" cy="3614468"/>
          </a:xfrm>
          <a:prstGeom prst="rect">
            <a:avLst/>
          </a:prstGeom>
          <a:noFill/>
          <a:ln w="3175">
            <a:solidFill>
              <a:schemeClr val="accent2">
                <a:lumMod val="60000"/>
                <a:lumOff val="40000"/>
              </a:schemeClr>
            </a:solidFill>
            <a:miter lim="800000"/>
            <a:headEnd/>
            <a:tailEnd/>
          </a:ln>
        </p:spPr>
      </p:pic>
      <p:sp>
        <p:nvSpPr>
          <p:cNvPr id="5" name="TextBox 2"/>
          <p:cNvSpPr txBox="1"/>
          <p:nvPr/>
        </p:nvSpPr>
        <p:spPr>
          <a:xfrm>
            <a:off x="465826" y="914400"/>
            <a:ext cx="8069004" cy="193899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chemeClr val="accent2">
                  <a:lumMod val="75000"/>
                </a:schemeClr>
              </a:buClr>
              <a:buFont typeface="Arial" pitchFamily="34" charset="0"/>
              <a:buChar char="•"/>
            </a:pPr>
            <a:r>
              <a:rPr lang="en-US" sz="2400" b="0" dirty="0">
                <a:latin typeface="Segoe UI" pitchFamily="34" charset="0"/>
                <a:cs typeface="Segoe UI" pitchFamily="34" charset="0"/>
              </a:rPr>
              <a:t>Viewing site collection properties</a:t>
            </a:r>
            <a:endParaRPr lang="en-IN" sz="2400" b="0" dirty="0">
              <a:latin typeface="Segoe UI" pitchFamily="34" charset="0"/>
              <a:cs typeface="Segoe UI" pitchFamily="34" charset="0"/>
            </a:endParaRPr>
          </a:p>
          <a:p>
            <a:pPr marL="285750" indent="-285750">
              <a:buClr>
                <a:schemeClr val="accent2">
                  <a:lumMod val="75000"/>
                </a:schemeClr>
              </a:buClr>
              <a:buFont typeface="Arial" pitchFamily="34" charset="0"/>
              <a:buChar char="•"/>
            </a:pPr>
            <a:r>
              <a:rPr lang="en-US" sz="2400" b="0" dirty="0">
                <a:latin typeface="Segoe UI" pitchFamily="34" charset="0"/>
                <a:cs typeface="Segoe UI" pitchFamily="34" charset="0"/>
              </a:rPr>
              <a:t>Adding or removing site collection administrators</a:t>
            </a:r>
          </a:p>
          <a:p>
            <a:pPr marL="285750" indent="-285750">
              <a:buClr>
                <a:schemeClr val="accent2">
                  <a:lumMod val="75000"/>
                </a:schemeClr>
              </a:buClr>
              <a:buFont typeface="Arial" pitchFamily="34" charset="0"/>
              <a:buChar char="•"/>
            </a:pPr>
            <a:r>
              <a:rPr lang="en-US" sz="2400" b="0" dirty="0">
                <a:latin typeface="Segoe UI" pitchFamily="34" charset="0"/>
                <a:cs typeface="Segoe UI" pitchFamily="34" charset="0"/>
              </a:rPr>
              <a:t>Sharing site collections</a:t>
            </a:r>
          </a:p>
          <a:p>
            <a:pPr marL="285750" indent="-285750">
              <a:buClr>
                <a:schemeClr val="accent2">
                  <a:lumMod val="75000"/>
                </a:schemeClr>
              </a:buClr>
              <a:buFont typeface="Arial" pitchFamily="34" charset="0"/>
              <a:buChar char="•"/>
            </a:pPr>
            <a:r>
              <a:rPr lang="en-US" sz="2400" b="0" dirty="0">
                <a:latin typeface="Segoe UI" pitchFamily="34" charset="0"/>
                <a:cs typeface="Segoe UI" pitchFamily="34" charset="0"/>
              </a:rPr>
              <a:t>Managing the server resource quote for a site collection</a:t>
            </a:r>
          </a:p>
          <a:p>
            <a:pPr marL="285750" indent="-285750">
              <a:buClr>
                <a:schemeClr val="accent2">
                  <a:lumMod val="75000"/>
                </a:schemeClr>
              </a:buClr>
              <a:buFont typeface="Arial" pitchFamily="34" charset="0"/>
              <a:buChar char="•"/>
            </a:pPr>
            <a:r>
              <a:rPr lang="en-US" sz="2400" b="0" dirty="0">
                <a:latin typeface="Segoe UI" pitchFamily="34" charset="0"/>
                <a:cs typeface="Segoe UI" pitchFamily="34" charset="0"/>
              </a:rPr>
              <a:t>Upgrading site collections from a previous version</a:t>
            </a:r>
            <a:endParaRPr lang="en-IN" sz="2400" b="0" dirty="0">
              <a:latin typeface="Segoe UI" pitchFamily="34" charset="0"/>
              <a:cs typeface="Segoe UI" pitchFamily="34" charset="0"/>
            </a:endParaRPr>
          </a:p>
        </p:txBody>
      </p:sp>
    </p:spTree>
    <p:extLst>
      <p:ext uri="{BB962C8B-B14F-4D97-AF65-F5344CB8AC3E}">
        <p14:creationId xmlns:p14="http://schemas.microsoft.com/office/powerpoint/2010/main" val="321589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da0afa5-d7cf-4749-97a8-e249627f5d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site collections by using Windows PowerShell</a:t>
            </a:r>
          </a:p>
        </p:txBody>
      </p:sp>
      <p:pic>
        <p:nvPicPr>
          <p:cNvPr id="4" name="Content Placeholder 1" descr="Screenshot of the available site collection templates in SharePoint Online via Windows PowerShell resulting from running the Get-SPO Web Template command." title="Managing site collections by using Windows PowerShell"/>
          <p:cNvPicPr>
            <a:picLocks noGrp="1" noChangeAspect="1"/>
          </p:cNvPicPr>
          <p:nvPr/>
        </p:nvPicPr>
        <p:blipFill>
          <a:blip r:embed="rId3"/>
          <a:stretch>
            <a:fillRect/>
          </a:stretch>
        </p:blipFill>
        <p:spPr bwMode="auto">
          <a:xfrm>
            <a:off x="504168" y="3657600"/>
            <a:ext cx="8270283" cy="3045125"/>
          </a:xfrm>
          <a:prstGeom prst="rect">
            <a:avLst/>
          </a:prstGeom>
          <a:noFill/>
          <a:ln w="9525">
            <a:noFill/>
            <a:miter lim="800000"/>
            <a:headEnd/>
            <a:tailEnd/>
          </a:ln>
        </p:spPr>
      </p:pic>
      <p:sp>
        <p:nvSpPr>
          <p:cNvPr id="5" name="TextBox 2"/>
          <p:cNvSpPr txBox="1"/>
          <p:nvPr/>
        </p:nvSpPr>
        <p:spPr>
          <a:xfrm>
            <a:off x="517584" y="914400"/>
            <a:ext cx="7630487" cy="415498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chemeClr val="accent2">
                  <a:lumMod val="75000"/>
                </a:schemeClr>
              </a:buClr>
              <a:buFont typeface="+mj-lt"/>
              <a:buAutoNum type="arabicPeriod"/>
            </a:pPr>
            <a:r>
              <a:rPr lang="en-US" sz="2400" b="0" dirty="0">
                <a:latin typeface="Segoe UI" pitchFamily="34" charset="0"/>
                <a:cs typeface="Segoe UI" pitchFamily="34" charset="0"/>
              </a:rPr>
              <a:t>Set up the SharePoint Online Management Shell</a:t>
            </a:r>
          </a:p>
          <a:p>
            <a:pPr marL="342900" indent="-342900">
              <a:buClr>
                <a:schemeClr val="accent2">
                  <a:lumMod val="75000"/>
                </a:schemeClr>
              </a:buClr>
              <a:buFont typeface="+mj-lt"/>
              <a:buAutoNum type="arabicPeriod"/>
            </a:pPr>
            <a:r>
              <a:rPr lang="en-US" sz="2400" b="0" dirty="0">
                <a:latin typeface="Segoe UI" pitchFamily="34" charset="0"/>
                <a:cs typeface="Segoe UI" pitchFamily="34" charset="0"/>
              </a:rPr>
              <a:t>Connect the SharePoint Online service</a:t>
            </a:r>
          </a:p>
          <a:p>
            <a:pPr marL="342900" indent="-342900">
              <a:buClr>
                <a:schemeClr val="accent2">
                  <a:lumMod val="75000"/>
                </a:schemeClr>
              </a:buClr>
              <a:buFont typeface="+mj-lt"/>
              <a:buAutoNum type="arabicPeriod"/>
            </a:pPr>
            <a:r>
              <a:rPr lang="en-US" sz="2400" b="0" dirty="0">
                <a:latin typeface="Segoe UI" pitchFamily="34" charset="0"/>
                <a:cs typeface="Segoe UI" pitchFamily="34" charset="0"/>
              </a:rPr>
              <a:t>Use Windows PowerShell to manage site collections:</a:t>
            </a:r>
          </a:p>
          <a:p>
            <a:pPr marL="742950" lvl="1" indent="-285750">
              <a:buClr>
                <a:schemeClr val="accent2">
                  <a:lumMod val="75000"/>
                </a:schemeClr>
              </a:buClr>
              <a:buFont typeface="Arial" pitchFamily="34" charset="0"/>
              <a:buChar char="•"/>
            </a:pPr>
            <a:r>
              <a:rPr lang="en-US" sz="2400" dirty="0">
                <a:latin typeface="Segoe UI" pitchFamily="34" charset="0"/>
                <a:cs typeface="Segoe UI" pitchFamily="34" charset="0"/>
              </a:rPr>
              <a:t>Get-SPOSite</a:t>
            </a:r>
          </a:p>
          <a:p>
            <a:pPr marL="742950" lvl="1" indent="-285750">
              <a:buClr>
                <a:schemeClr val="accent2">
                  <a:lumMod val="75000"/>
                </a:schemeClr>
              </a:buClr>
              <a:buFont typeface="Arial" pitchFamily="34" charset="0"/>
              <a:buChar char="•"/>
            </a:pPr>
            <a:r>
              <a:rPr lang="en-US" sz="2400" dirty="0">
                <a:latin typeface="Segoe UI" pitchFamily="34" charset="0"/>
                <a:cs typeface="Segoe UI" pitchFamily="34" charset="0"/>
              </a:rPr>
              <a:t>Get-SPOWebTemplate</a:t>
            </a:r>
          </a:p>
          <a:p>
            <a:pPr marL="742950" lvl="1" indent="-285750">
              <a:buClr>
                <a:schemeClr val="accent2">
                  <a:lumMod val="75000"/>
                </a:schemeClr>
              </a:buClr>
              <a:buFont typeface="Arial" pitchFamily="34" charset="0"/>
              <a:buChar char="•"/>
            </a:pPr>
            <a:r>
              <a:rPr lang="en-US" sz="2400" dirty="0">
                <a:latin typeface="Segoe UI" pitchFamily="34" charset="0"/>
                <a:cs typeface="Segoe UI" pitchFamily="34" charset="0"/>
              </a:rPr>
              <a:t>New-SPOSite</a:t>
            </a:r>
          </a:p>
          <a:p>
            <a:pPr marL="742950" lvl="1" indent="-285750">
              <a:buClr>
                <a:schemeClr val="accent2">
                  <a:lumMod val="75000"/>
                </a:schemeClr>
              </a:buClr>
              <a:buFont typeface="Arial" pitchFamily="34" charset="0"/>
              <a:buChar char="•"/>
            </a:pPr>
            <a:r>
              <a:rPr lang="en-US" sz="2400" dirty="0">
                <a:latin typeface="Segoe UI" pitchFamily="34" charset="0"/>
                <a:cs typeface="Segoe UI" pitchFamily="34" charset="0"/>
              </a:rPr>
              <a:t>Set-SPOSite</a:t>
            </a:r>
          </a:p>
          <a:p>
            <a:endParaRPr lang="en-US" sz="2400" b="0" dirty="0">
              <a:latin typeface="Segoe UI" pitchFamily="34" charset="0"/>
              <a:cs typeface="Segoe UI" pitchFamily="34" charset="0"/>
            </a:endParaRPr>
          </a:p>
          <a:p>
            <a:endParaRPr lang="en-US" sz="2400" b="0" dirty="0">
              <a:latin typeface="Segoe UI" pitchFamily="34" charset="0"/>
              <a:cs typeface="Segoe UI" pitchFamily="34" charset="0"/>
            </a:endParaRPr>
          </a:p>
          <a:p>
            <a:endParaRPr lang="en-US" sz="2400" b="0" dirty="0">
              <a:latin typeface="Segoe UI" pitchFamily="34" charset="0"/>
              <a:cs typeface="Segoe UI" pitchFamily="34" charset="0"/>
            </a:endParaRPr>
          </a:p>
          <a:p>
            <a:endParaRPr lang="en-IN" sz="2400" b="0" dirty="0">
              <a:latin typeface="Segoe UI" pitchFamily="34" charset="0"/>
              <a:cs typeface="Segoe UI" pitchFamily="34" charset="0"/>
            </a:endParaRPr>
          </a:p>
        </p:txBody>
      </p:sp>
    </p:spTree>
    <p:extLst>
      <p:ext uri="{BB962C8B-B14F-4D97-AF65-F5344CB8AC3E}">
        <p14:creationId xmlns:p14="http://schemas.microsoft.com/office/powerpoint/2010/main" val="136323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61c2522-0f3e-4326-8543-fa2b49bdfd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errors and best practices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best practices are:</a:t>
            </a:r>
          </a:p>
          <a:p>
            <a:pPr lvl="0"/>
            <a:r>
              <a:rPr lang="en-US" dirty="0"/>
              <a:t>Follow the Keep it simple, stupid principle</a:t>
            </a:r>
          </a:p>
          <a:p>
            <a:pPr lvl="0"/>
            <a:r>
              <a:rPr lang="en-US" dirty="0"/>
              <a:t>Centralize your management of SharePoint Online</a:t>
            </a:r>
          </a:p>
          <a:p>
            <a:pPr lvl="0"/>
            <a:r>
              <a:rPr lang="en-US" dirty="0"/>
              <a:t>Maintain your site to keep it fresh and up-to-date</a:t>
            </a:r>
          </a:p>
          <a:p>
            <a:pPr lvl="0"/>
            <a:r>
              <a:rPr lang="en-US" dirty="0"/>
              <a:t>Plan your permission structure carefully</a:t>
            </a:r>
          </a:p>
          <a:p>
            <a:pPr lvl="0"/>
            <a:r>
              <a:rPr lang="en-US" dirty="0"/>
              <a:t>Consistently retain the look and feel of the SharePoint Online interface</a:t>
            </a:r>
          </a:p>
          <a:p>
            <a:pPr lvl="0"/>
            <a:r>
              <a:rPr lang="en-US" dirty="0"/>
              <a:t>Keep thorough and up-to-date documentation of site configuration</a:t>
            </a:r>
          </a:p>
          <a:p>
            <a:endParaRPr lang="en-US" dirty="0"/>
          </a:p>
        </p:txBody>
      </p:sp>
    </p:spTree>
    <p:extLst>
      <p:ext uri="{BB962C8B-B14F-4D97-AF65-F5344CB8AC3E}">
        <p14:creationId xmlns:p14="http://schemas.microsoft.com/office/powerpoint/2010/main" val="70666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Planning and configuring external user sharing</a:t>
            </a:r>
          </a:p>
        </p:txBody>
      </p:sp>
      <p:sp>
        <p:nvSpPr>
          <p:cNvPr id="3" name="Text Placeholder 2"/>
          <p:cNvSpPr>
            <a:spLocks noGrp="1"/>
          </p:cNvSpPr>
          <p:nvPr>
            <p:ph type="body" idx="1"/>
          </p:nvPr>
        </p:nvSpPr>
        <p:spPr/>
        <p:txBody>
          <a:bodyPr/>
          <a:lstStyle/>
          <a:p>
            <a:r>
              <a:rPr lang="en-IN" dirty="0"/>
              <a:t>Overview of external user sharing
Considerations for external user sharing
Configuring external user sharing
Sharing documents and auditing shared access
Remove external user sharing
Common errors and best practices
Managing external user sharing by using Windows PowerShell</a:t>
            </a:r>
          </a:p>
        </p:txBody>
      </p:sp>
    </p:spTree>
    <p:extLst>
      <p:ext uri="{BB962C8B-B14F-4D97-AF65-F5344CB8AC3E}">
        <p14:creationId xmlns:p14="http://schemas.microsoft.com/office/powerpoint/2010/main" val="21252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Configuring SharePoint Online services
Planning and configuring SharePoint Online site collections
Planning and configuring external user sharing</a:t>
            </a:r>
          </a:p>
        </p:txBody>
      </p:sp>
    </p:spTree>
    <p:extLst>
      <p:ext uri="{BB962C8B-B14F-4D97-AF65-F5344CB8AC3E}">
        <p14:creationId xmlns:p14="http://schemas.microsoft.com/office/powerpoint/2010/main" val="1929874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3674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external user sharing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1200"/>
              </a:spcAft>
              <a:buNone/>
            </a:pPr>
            <a:r>
              <a:rPr lang="en-US" dirty="0"/>
              <a:t>There are three methods for sharing site content with external users:</a:t>
            </a:r>
          </a:p>
          <a:p>
            <a:pPr lvl="0"/>
            <a:r>
              <a:rPr lang="en-US" dirty="0"/>
              <a:t>You can share your entire site with external users by inviting them to sign in with either a Microsoft account or an Office 365 user ID</a:t>
            </a:r>
          </a:p>
          <a:p>
            <a:pPr lvl="0"/>
            <a:r>
              <a:rPr lang="en-US" dirty="0"/>
              <a:t>You can share individual documents with external users by inviting them to sign in to your site with either a Microsoft account or an Office 365 user ID</a:t>
            </a:r>
          </a:p>
          <a:p>
            <a:pPr lvl="0"/>
            <a:r>
              <a:rPr lang="en-US" dirty="0"/>
              <a:t>You can share individual documents with external users by sending them an anonymous guest link to view or edit the document</a:t>
            </a:r>
          </a:p>
          <a:p>
            <a:endParaRPr lang="en-US" sz="2400" dirty="0"/>
          </a:p>
        </p:txBody>
      </p:sp>
    </p:spTree>
    <p:extLst>
      <p:ext uri="{BB962C8B-B14F-4D97-AF65-F5344CB8AC3E}">
        <p14:creationId xmlns:p14="http://schemas.microsoft.com/office/powerpoint/2010/main" val="19621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Considerations for external user sharing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sz="2400" dirty="0"/>
              <a:t>You must plan for the site structure before using external user sharing</a:t>
            </a:r>
          </a:p>
          <a:p>
            <a:r>
              <a:rPr lang="en-US" sz="2400" dirty="0"/>
              <a:t>When planning your sharing strategy, including how to share your site content with external users:</a:t>
            </a:r>
            <a:endParaRPr lang="en-IN" sz="2400" dirty="0"/>
          </a:p>
          <a:p>
            <a:pPr lvl="1"/>
            <a:r>
              <a:rPr lang="en-US" sz="2000" dirty="0"/>
              <a:t>Who needs access to content on your site and any subsites?</a:t>
            </a:r>
            <a:endParaRPr lang="en-IN" sz="2000" dirty="0"/>
          </a:p>
          <a:p>
            <a:pPr lvl="1"/>
            <a:r>
              <a:rPr lang="en-US" sz="2000" dirty="0"/>
              <a:t>Do they need access to an entire site or just a subsite?</a:t>
            </a:r>
            <a:endParaRPr lang="en-IN" sz="2000" dirty="0"/>
          </a:p>
          <a:p>
            <a:pPr lvl="1"/>
            <a:r>
              <a:rPr lang="en-US" sz="2000" dirty="0"/>
              <a:t>Do they only need access to a few specific documents?</a:t>
            </a:r>
            <a:endParaRPr lang="en-IN" sz="2000" dirty="0"/>
          </a:p>
          <a:p>
            <a:pPr lvl="1"/>
            <a:r>
              <a:rPr lang="en-US" sz="2000" dirty="0"/>
              <a:t>Do they only need to view the shared content, or do they also need to make changes to it? </a:t>
            </a:r>
            <a:endParaRPr lang="en-IN" sz="2000" dirty="0"/>
          </a:p>
          <a:p>
            <a:pPr lvl="1"/>
            <a:r>
              <a:rPr lang="en-US" sz="2000" dirty="0"/>
              <a:t>Which users in your organization need to be able to share content with external users?</a:t>
            </a:r>
            <a:endParaRPr lang="en-IN" sz="2000" dirty="0"/>
          </a:p>
          <a:p>
            <a:pPr lvl="1"/>
            <a:r>
              <a:rPr lang="en-US" sz="2000" dirty="0"/>
              <a:t>Which content on your site should never be shared with users external to your organization?</a:t>
            </a:r>
            <a:endParaRPr lang="en-IN" sz="2000" dirty="0"/>
          </a:p>
          <a:p>
            <a:pPr lvl="1"/>
            <a:r>
              <a:rPr lang="en-US" sz="2000" dirty="0"/>
              <a:t>Is a governance policy in place?</a:t>
            </a:r>
            <a:endParaRPr lang="en-IN" sz="2000" dirty="0"/>
          </a:p>
        </p:txBody>
      </p:sp>
    </p:spTree>
    <p:extLst>
      <p:ext uri="{BB962C8B-B14F-4D97-AF65-F5344CB8AC3E}">
        <p14:creationId xmlns:p14="http://schemas.microsoft.com/office/powerpoint/2010/main" val="27728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2c98f84-05bf-4e00-9762-ede0f42c9a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external user sharing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Aft>
                <a:spcPts val="1200"/>
              </a:spcAft>
              <a:buNone/>
            </a:pPr>
            <a:r>
              <a:rPr lang="en-US" sz="2400" dirty="0"/>
              <a:t>You can enable or disable external user sharing at two levels within the SharePoint admin center:</a:t>
            </a:r>
            <a:endParaRPr lang="en-IN" sz="2400" dirty="0"/>
          </a:p>
          <a:p>
            <a:pPr lvl="0"/>
            <a:r>
              <a:rPr lang="en-US" sz="2400" dirty="0"/>
              <a:t>At the global level for your entire SharePoint Online tenant. If you enable external sharing, you can also configure whether to allow sharing only with authenticated users, or to allow sharing with both authenticated users and anonymous users through guest links</a:t>
            </a:r>
          </a:p>
          <a:p>
            <a:pPr lvl="0"/>
            <a:endParaRPr lang="en-IN" sz="2400" dirty="0"/>
          </a:p>
          <a:p>
            <a:r>
              <a:rPr lang="en-US" sz="2400" dirty="0"/>
              <a:t>At the individual site collection level. This enables you to secure content on specific site collections when you do not want all your content shared</a:t>
            </a:r>
          </a:p>
        </p:txBody>
      </p:sp>
    </p:spTree>
    <p:extLst>
      <p:ext uri="{BB962C8B-B14F-4D97-AF65-F5344CB8AC3E}">
        <p14:creationId xmlns:p14="http://schemas.microsoft.com/office/powerpoint/2010/main" val="243706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8e0a749-35d3-410a-9f51-750da1b9cb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Sharing documents and auditing shared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Three sharing settings are:</a:t>
            </a:r>
          </a:p>
          <a:p>
            <a:pPr lvl="1"/>
            <a:r>
              <a:rPr lang="en-US" sz="2600" dirty="0"/>
              <a:t>Not allowed</a:t>
            </a:r>
          </a:p>
          <a:p>
            <a:pPr lvl="1"/>
            <a:r>
              <a:rPr lang="en-US" sz="2600" dirty="0"/>
              <a:t>Share invitations</a:t>
            </a:r>
          </a:p>
          <a:p>
            <a:pPr lvl="1"/>
            <a:r>
              <a:rPr lang="en-US" sz="2600" dirty="0"/>
              <a:t>Share links and invitations</a:t>
            </a:r>
          </a:p>
          <a:p>
            <a:pPr lvl="0"/>
            <a:r>
              <a:rPr lang="en-US" sz="2600" dirty="0"/>
              <a:t>Auditing shared access to sites and documents:</a:t>
            </a:r>
          </a:p>
          <a:p>
            <a:pPr lvl="1"/>
            <a:r>
              <a:rPr lang="en-US" sz="2600" dirty="0"/>
              <a:t>On the site home page, view a list of users with whom a site is shared</a:t>
            </a:r>
          </a:p>
          <a:p>
            <a:pPr lvl="1"/>
            <a:r>
              <a:rPr lang="en-US" sz="2600" dirty="0"/>
              <a:t>On the </a:t>
            </a:r>
            <a:r>
              <a:rPr lang="en-US" sz="2600" b="1" dirty="0"/>
              <a:t>Files</a:t>
            </a:r>
            <a:r>
              <a:rPr lang="en-US" sz="2600" dirty="0"/>
              <a:t> tab, view a list of users with whom a specific document is shared</a:t>
            </a:r>
          </a:p>
          <a:p>
            <a:endParaRPr lang="en-US" sz="2600" dirty="0"/>
          </a:p>
        </p:txBody>
      </p:sp>
    </p:spTree>
    <p:extLst>
      <p:ext uri="{BB962C8B-B14F-4D97-AF65-F5344CB8AC3E}">
        <p14:creationId xmlns:p14="http://schemas.microsoft.com/office/powerpoint/2010/main" val="2858404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Remove external user sharing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Remove external user permissions</a:t>
            </a:r>
          </a:p>
          <a:p>
            <a:r>
              <a:rPr lang="en-US" dirty="0"/>
              <a:t>Revoke invitations</a:t>
            </a:r>
          </a:p>
          <a:p>
            <a:r>
              <a:rPr lang="en-US" dirty="0"/>
              <a:t>Disable anonymous guest links</a:t>
            </a:r>
          </a:p>
          <a:p>
            <a:r>
              <a:rPr lang="en-US" dirty="0"/>
              <a:t>Turn off external user sharing</a:t>
            </a:r>
          </a:p>
          <a:p>
            <a:endParaRPr lang="en-US" dirty="0"/>
          </a:p>
        </p:txBody>
      </p:sp>
    </p:spTree>
    <p:extLst>
      <p:ext uri="{BB962C8B-B14F-4D97-AF65-F5344CB8AC3E}">
        <p14:creationId xmlns:p14="http://schemas.microsoft.com/office/powerpoint/2010/main" val="1210659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0f307b6-4314-4a8e-a692-c05e634252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errors and best practices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dirty="0"/>
              <a:t>Plan what external users can see and access</a:t>
            </a:r>
          </a:p>
          <a:p>
            <a:pPr lvl="0"/>
            <a:r>
              <a:rPr lang="en-US" sz="2200" dirty="0"/>
              <a:t>Consider creating a site purely for the purposes of sharing content with external users</a:t>
            </a:r>
          </a:p>
          <a:p>
            <a:pPr lvl="0"/>
            <a:r>
              <a:rPr lang="en-US" sz="2200" dirty="0"/>
              <a:t>Exercise security awareness</a:t>
            </a:r>
          </a:p>
          <a:p>
            <a:pPr lvl="0"/>
            <a:r>
              <a:rPr lang="en-US" sz="2200" dirty="0"/>
              <a:t>Set appropriate permissions</a:t>
            </a:r>
          </a:p>
          <a:p>
            <a:pPr lvl="0"/>
            <a:r>
              <a:rPr lang="en-US" sz="2200" dirty="0"/>
              <a:t>Avoid using anonymous guest links for sensitive content</a:t>
            </a:r>
          </a:p>
          <a:p>
            <a:pPr lvl="0"/>
            <a:r>
              <a:rPr lang="en-US" sz="2200" dirty="0"/>
              <a:t>Ensure you know the identity of any external user</a:t>
            </a:r>
          </a:p>
          <a:p>
            <a:pPr lvl="0"/>
            <a:r>
              <a:rPr lang="en-US" sz="2200" dirty="0"/>
              <a:t>If you share team site content, consider creating a subsite for the shared content</a:t>
            </a:r>
          </a:p>
          <a:p>
            <a:pPr lvl="0"/>
            <a:r>
              <a:rPr lang="en-US" sz="2200" dirty="0"/>
              <a:t>External users sometimes do not receive the invitation email due to transportation errors or spam-filters; send a new invitation </a:t>
            </a:r>
          </a:p>
          <a:p>
            <a:pPr lvl="0"/>
            <a:r>
              <a:rPr lang="en-US" sz="2200" dirty="0"/>
              <a:t>Split your site collections for internal and external users to ease the management</a:t>
            </a:r>
          </a:p>
          <a:p>
            <a:endParaRPr lang="en-US" sz="2200" dirty="0"/>
          </a:p>
        </p:txBody>
      </p:sp>
    </p:spTree>
    <p:extLst>
      <p:ext uri="{BB962C8B-B14F-4D97-AF65-F5344CB8AC3E}">
        <p14:creationId xmlns:p14="http://schemas.microsoft.com/office/powerpoint/2010/main" val="3710354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08d8406-c8fd-40a9-9175-4c79fd93b9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external user sharing by using Windows PowerShell</a:t>
            </a:r>
          </a:p>
        </p:txBody>
      </p:sp>
      <p:sp>
        <p:nvSpPr>
          <p:cNvPr id="4" name="Rectangle 3"/>
          <p:cNvSpPr/>
          <p:nvPr/>
        </p:nvSpPr>
        <p:spPr bwMode="auto">
          <a:xfrm>
            <a:off x="993913" y="3279913"/>
            <a:ext cx="7374835" cy="7553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get a list of all external users:</a:t>
            </a:r>
          </a:p>
          <a:p>
            <a:pPr marL="514350" lvl="0" indent="-514350">
              <a:buFont typeface="+mj-lt"/>
              <a:buAutoNum type="arabicPeriod"/>
            </a:pPr>
            <a:r>
              <a:rPr lang="en-US" dirty="0"/>
              <a:t>Open Windows PowerShell and connect to SharePoint Online.</a:t>
            </a:r>
          </a:p>
          <a:p>
            <a:pPr marL="514350" lvl="0" indent="-514350">
              <a:buFont typeface="+mj-lt"/>
              <a:buAutoNum type="arabicPeriod"/>
            </a:pPr>
            <a:r>
              <a:rPr lang="en-US" dirty="0"/>
              <a:t>To get a list of all external SharePoint Online users, run this command: </a:t>
            </a:r>
          </a:p>
          <a:p>
            <a:pPr marL="679450" lvl="2" indent="0">
              <a:buNone/>
            </a:pPr>
            <a:r>
              <a:rPr lang="en-US" dirty="0">
                <a:latin typeface="Lucida Sans Typewriter" pitchFamily="49" charset="0"/>
                <a:cs typeface="Lucida Sans Unicode" pitchFamily="34" charset="0"/>
              </a:rPr>
              <a:t>Get-SPOExternalUser -Position 0 -PageSize 30 | Select DisplayName,EMail | Format-Table</a:t>
            </a:r>
          </a:p>
          <a:p>
            <a:pPr marL="514350" lvl="0" indent="-514350">
              <a:buFont typeface="+mj-lt"/>
              <a:buAutoNum type="arabicPeriod"/>
            </a:pPr>
            <a:r>
              <a:rPr lang="en-US" dirty="0"/>
              <a:t>The SharePoint Online API delivers a list of users with their sign in name and shows the output in the Windows PowerShell window.</a:t>
            </a:r>
          </a:p>
          <a:p>
            <a:pPr marL="514350" lvl="0" indent="-514350">
              <a:buFont typeface="+mj-lt"/>
              <a:buAutoNum type="arabicPeriod"/>
            </a:pPr>
            <a:r>
              <a:rPr lang="en-US" dirty="0"/>
              <a:t>Close the Windows PowerShell window.</a:t>
            </a:r>
          </a:p>
          <a:p>
            <a:endParaRPr lang="en-US" dirty="0"/>
          </a:p>
        </p:txBody>
      </p:sp>
    </p:spTree>
    <p:extLst>
      <p:ext uri="{BB962C8B-B14F-4D97-AF65-F5344CB8AC3E}">
        <p14:creationId xmlns:p14="http://schemas.microsoft.com/office/powerpoint/2010/main" val="82780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Configuring SharePoint Online</a:t>
            </a:r>
          </a:p>
        </p:txBody>
      </p:sp>
      <p:sp>
        <p:nvSpPr>
          <p:cNvPr id="3" name="Text Placeholder 2"/>
          <p:cNvSpPr>
            <a:spLocks noGrp="1"/>
          </p:cNvSpPr>
          <p:nvPr>
            <p:ph type="body" idx="1"/>
          </p:nvPr>
        </p:nvSpPr>
        <p:spPr/>
        <p:txBody>
          <a:bodyPr/>
          <a:lstStyle/>
          <a:p>
            <a:r>
              <a:rPr lang="en-IN" dirty="0"/>
              <a:t>Exercise 1: Configuring SharePoint Online settings
Exercise 2: Creating and configuring SharePoint Online site collections
Exercise 3: Configuring and verifying external user sharing</a:t>
            </a:r>
          </a:p>
        </p:txBody>
      </p:sp>
      <p:sp>
        <p:nvSpPr>
          <p:cNvPr id="4" name="TextBox 3"/>
          <p:cNvSpPr txBox="1"/>
          <p:nvPr/>
        </p:nvSpPr>
        <p:spPr>
          <a:xfrm>
            <a:off x="458788" y="3352800"/>
            <a:ext cx="8560870" cy="3323987"/>
          </a:xfrm>
          <a:prstGeom prst="rect">
            <a:avLst/>
          </a:prstGeom>
          <a:noFill/>
        </p:spPr>
        <p:txBody>
          <a:bodyPr vert="horz" wrap="none" rtlCol="0">
            <a:spAutoFit/>
          </a:bodyPr>
          <a:lstStyle/>
          <a:p>
            <a:r>
              <a:rPr lang="en-IN" sz="2800" dirty="0">
                <a:latin typeface="Segoe UI"/>
              </a:rPr>
              <a:t>Logon Information</a:t>
            </a:r>
          </a:p>
          <a:p>
            <a:r>
              <a:rPr lang="en-IN" sz="2200" dirty="0">
                <a:solidFill>
                  <a:srgbClr val="000000"/>
                </a:solidFill>
                <a:latin typeface="Segoe UI"/>
              </a:rPr>
              <a:t>Virtual machines: 		</a:t>
            </a:r>
            <a:r>
              <a:rPr lang="en-IN" sz="2200" b="1" dirty="0">
                <a:solidFill>
                  <a:srgbClr val="000000"/>
                </a:solidFill>
                <a:latin typeface="Segoe UI"/>
              </a:rPr>
              <a:t>20347A-LON-DC1</a:t>
            </a:r>
            <a:endParaRPr lang="en-IN" sz="2200" dirty="0">
              <a:solidFill>
                <a:srgbClr val="000000"/>
              </a:solidFill>
              <a:latin typeface="Segoe UI"/>
            </a:endParaRPr>
          </a:p>
          <a:p>
            <a:r>
              <a:rPr lang="en-IN" sz="2200" b="1" dirty="0">
                <a:solidFill>
                  <a:srgbClr val="000000"/>
                </a:solidFill>
                <a:latin typeface="Segoe UI"/>
              </a:rPr>
              <a:t>				20347A-LON-DS1</a:t>
            </a:r>
            <a:endParaRPr lang="en-IN" sz="2200" dirty="0">
              <a:solidFill>
                <a:srgbClr val="000000"/>
              </a:solidFill>
              <a:latin typeface="Segoe UI"/>
            </a:endParaRPr>
          </a:p>
          <a:p>
            <a:r>
              <a:rPr lang="en-IN" sz="2200" b="1" dirty="0">
                <a:solidFill>
                  <a:srgbClr val="000000"/>
                </a:solidFill>
                <a:latin typeface="Segoe UI"/>
              </a:rPr>
              <a:t>				20347A-LON-CL1</a:t>
            </a:r>
          </a:p>
          <a:p>
            <a:r>
              <a:rPr lang="en-IN" sz="2200" dirty="0">
                <a:solidFill>
                  <a:srgbClr val="000000"/>
                </a:solidFill>
                <a:latin typeface="Segoe UI"/>
              </a:rPr>
              <a:t>User names: 			</a:t>
            </a:r>
            <a:r>
              <a:rPr lang="en-IN" sz="2200" b="1" dirty="0" err="1">
                <a:solidFill>
                  <a:srgbClr val="000000"/>
                </a:solidFill>
                <a:latin typeface="Segoe UI"/>
              </a:rPr>
              <a:t>Adatum</a:t>
            </a:r>
            <a:r>
              <a:rPr lang="en-IN" sz="2200" b="1" dirty="0">
                <a:solidFill>
                  <a:srgbClr val="000000"/>
                </a:solidFill>
                <a:latin typeface="Segoe UI"/>
              </a:rPr>
              <a:t>\administrator </a:t>
            </a:r>
            <a:r>
              <a:rPr lang="en-IN" sz="2200" dirty="0">
                <a:solidFill>
                  <a:srgbClr val="000000"/>
                </a:solidFill>
                <a:latin typeface="Segoe UI"/>
              </a:rPr>
              <a:t>for LON-DC1</a:t>
            </a:r>
          </a:p>
          <a:p>
            <a:r>
              <a:rPr lang="en-IN" sz="2200" b="1" dirty="0">
                <a:solidFill>
                  <a:srgbClr val="000000"/>
                </a:solidFill>
                <a:latin typeface="Segoe UI"/>
              </a:rPr>
              <a:t>				</a:t>
            </a:r>
            <a:r>
              <a:rPr lang="en-IN" sz="2200" b="1" dirty="0" err="1">
                <a:solidFill>
                  <a:srgbClr val="000000"/>
                </a:solidFill>
                <a:latin typeface="Segoe UI"/>
              </a:rPr>
              <a:t>Adatum</a:t>
            </a:r>
            <a:r>
              <a:rPr lang="en-IN" sz="2200" b="1" dirty="0">
                <a:solidFill>
                  <a:srgbClr val="000000"/>
                </a:solidFill>
                <a:latin typeface="Segoe UI"/>
              </a:rPr>
              <a:t>\administrator </a:t>
            </a:r>
            <a:r>
              <a:rPr lang="en-IN" sz="2200" dirty="0">
                <a:solidFill>
                  <a:srgbClr val="000000"/>
                </a:solidFill>
                <a:latin typeface="Segoe UI"/>
              </a:rPr>
              <a:t>for LON-DS1</a:t>
            </a:r>
            <a:endParaRPr lang="en-IN" sz="2200" b="1" dirty="0">
              <a:solidFill>
                <a:srgbClr val="000000"/>
              </a:solidFill>
              <a:latin typeface="Segoe UI"/>
            </a:endParaRPr>
          </a:p>
          <a:p>
            <a:r>
              <a:rPr lang="en-IN" sz="2200" b="1" dirty="0">
                <a:solidFill>
                  <a:srgbClr val="000000"/>
                </a:solidFill>
                <a:latin typeface="Segoe UI"/>
              </a:rPr>
              <a:t>				</a:t>
            </a:r>
            <a:r>
              <a:rPr lang="en-IN" sz="2200" b="1" dirty="0" err="1">
                <a:solidFill>
                  <a:srgbClr val="000000"/>
                </a:solidFill>
                <a:latin typeface="Segoe UI"/>
              </a:rPr>
              <a:t>Adatum</a:t>
            </a:r>
            <a:r>
              <a:rPr lang="en-IN" sz="2200" b="1" dirty="0">
                <a:solidFill>
                  <a:srgbClr val="000000"/>
                </a:solidFill>
                <a:latin typeface="Segoe UI"/>
              </a:rPr>
              <a:t>\Holly </a:t>
            </a:r>
            <a:r>
              <a:rPr lang="en-IN" sz="2200" dirty="0">
                <a:solidFill>
                  <a:srgbClr val="000000"/>
                </a:solidFill>
                <a:latin typeface="Segoe UI"/>
              </a:rPr>
              <a:t>for LON-CL1</a:t>
            </a:r>
          </a:p>
          <a:p>
            <a:r>
              <a:rPr lang="en-IN" sz="2200" dirty="0">
                <a:solidFill>
                  <a:srgbClr val="000000"/>
                </a:solidFill>
                <a:latin typeface="Segoe UI"/>
              </a:rPr>
              <a:t>Password: 			</a:t>
            </a:r>
            <a:r>
              <a:rPr lang="en-IN" sz="2200" b="1" dirty="0">
                <a:solidFill>
                  <a:srgbClr val="000000"/>
                </a:solidFill>
                <a:latin typeface="Segoe UI"/>
              </a:rPr>
              <a:t>Pa$$w0rd</a:t>
            </a:r>
            <a:endParaRPr lang="en-IN" sz="2200" dirty="0">
              <a:solidFill>
                <a:srgbClr val="000000"/>
              </a:solidFill>
              <a:latin typeface="Segoe UI"/>
            </a:endParaRPr>
          </a:p>
          <a:p>
            <a:endParaRPr lang="en-IN"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60 minutes</a:t>
            </a:r>
          </a:p>
        </p:txBody>
      </p:sp>
    </p:spTree>
    <p:extLst>
      <p:ext uri="{BB962C8B-B14F-4D97-AF65-F5344CB8AC3E}">
        <p14:creationId xmlns:p14="http://schemas.microsoft.com/office/powerpoint/2010/main" val="1588610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Now that the pilot group is getting comfortable with Exchange Online and Skype for Business Online, the next step is to start using SharePoint Online. You need to start the SharePoint Online deployment by configuring the service settings, creating and configuring site collections, and configuring external user sharing.</a:t>
            </a:r>
          </a:p>
        </p:txBody>
      </p:sp>
    </p:spTree>
    <p:extLst>
      <p:ext uri="{BB962C8B-B14F-4D97-AF65-F5344CB8AC3E}">
        <p14:creationId xmlns:p14="http://schemas.microsoft.com/office/powerpoint/2010/main" val="46755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Configuring SharePoint Online services</a:t>
            </a:r>
          </a:p>
        </p:txBody>
      </p:sp>
      <p:sp>
        <p:nvSpPr>
          <p:cNvPr id="3" name="Text Placeholder 2"/>
          <p:cNvSpPr>
            <a:spLocks noGrp="1"/>
          </p:cNvSpPr>
          <p:nvPr>
            <p:ph type="body" idx="1"/>
          </p:nvPr>
        </p:nvSpPr>
        <p:spPr/>
        <p:txBody>
          <a:bodyPr/>
          <a:lstStyle/>
          <a:p>
            <a:r>
              <a:rPr lang="en-IN" dirty="0"/>
              <a:t>Overview of the SharePoint admin center
Configuring SharePoint Online settings
Configuring SharePoint Online user profiles
Adding SharePoint Online apps
Configuring Office 365 Video</a:t>
            </a:r>
          </a:p>
        </p:txBody>
      </p:sp>
    </p:spTree>
    <p:extLst>
      <p:ext uri="{BB962C8B-B14F-4D97-AF65-F5344CB8AC3E}">
        <p14:creationId xmlns:p14="http://schemas.microsoft.com/office/powerpoint/2010/main" val="165540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What is the best way to verify access to external sites?
What is the best way to configure user profile settings and where do you get all the data?</a:t>
            </a:r>
          </a:p>
        </p:txBody>
      </p:sp>
    </p:spTree>
    <p:extLst>
      <p:ext uri="{BB962C8B-B14F-4D97-AF65-F5344CB8AC3E}">
        <p14:creationId xmlns:p14="http://schemas.microsoft.com/office/powerpoint/2010/main" val="253131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
Best Practices</a:t>
            </a:r>
          </a:p>
        </p:txBody>
      </p:sp>
    </p:spTree>
    <p:extLst>
      <p:ext uri="{BB962C8B-B14F-4D97-AF65-F5344CB8AC3E}">
        <p14:creationId xmlns:p14="http://schemas.microsoft.com/office/powerpoint/2010/main" val="90808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the SharePoint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the SharePoint admin center to:</a:t>
            </a:r>
            <a:endParaRPr lang="en-IN" dirty="0"/>
          </a:p>
          <a:p>
            <a:pPr marL="285750" lvl="0" indent="-285750">
              <a:buClr>
                <a:schemeClr val="accent2">
                  <a:lumMod val="75000"/>
                </a:schemeClr>
              </a:buClr>
            </a:pPr>
            <a:r>
              <a:rPr lang="en-US" dirty="0"/>
              <a:t>Create and manage site collections</a:t>
            </a:r>
            <a:endParaRPr lang="en-IN" dirty="0"/>
          </a:p>
          <a:p>
            <a:pPr marL="285750" lvl="0" indent="-285750">
              <a:buClr>
                <a:schemeClr val="accent2">
                  <a:lumMod val="75000"/>
                </a:schemeClr>
              </a:buClr>
            </a:pPr>
            <a:r>
              <a:rPr lang="en-US" dirty="0"/>
              <a:t>Allocate and monitor site collection storage</a:t>
            </a:r>
            <a:endParaRPr lang="en-IN" dirty="0"/>
          </a:p>
          <a:p>
            <a:pPr marL="285750" lvl="0" indent="-285750">
              <a:buClr>
                <a:schemeClr val="accent2">
                  <a:lumMod val="75000"/>
                </a:schemeClr>
              </a:buClr>
            </a:pPr>
            <a:r>
              <a:rPr lang="en-US" dirty="0"/>
              <a:t>Manage permissions and users, and help secure content on sites</a:t>
            </a:r>
            <a:endParaRPr lang="en-IN" dirty="0"/>
          </a:p>
          <a:p>
            <a:pPr marL="285750" lvl="0" indent="-285750">
              <a:buClr>
                <a:schemeClr val="accent2">
                  <a:lumMod val="75000"/>
                </a:schemeClr>
              </a:buClr>
            </a:pPr>
            <a:r>
              <a:rPr lang="en-US" dirty="0"/>
              <a:t>Manage user profiles and configure personal sites</a:t>
            </a:r>
            <a:endParaRPr lang="en-IN" dirty="0"/>
          </a:p>
          <a:p>
            <a:pPr marL="285750" lvl="0" indent="-285750">
              <a:buClr>
                <a:schemeClr val="accent2">
                  <a:lumMod val="75000"/>
                </a:schemeClr>
              </a:buClr>
            </a:pPr>
            <a:r>
              <a:rPr lang="en-US" dirty="0"/>
              <a:t>Enable and configure specific SharePoint Online features or global settings</a:t>
            </a:r>
            <a:endParaRPr lang="en-IN" dirty="0"/>
          </a:p>
          <a:p>
            <a:endParaRPr lang="en-IN" dirty="0"/>
          </a:p>
        </p:txBody>
      </p:sp>
    </p:spTree>
    <p:extLst>
      <p:ext uri="{BB962C8B-B14F-4D97-AF65-F5344CB8AC3E}">
        <p14:creationId xmlns:p14="http://schemas.microsoft.com/office/powerpoint/2010/main" val="382433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1c75453-d6c7-4497-b73f-76d99c1509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the SharePoint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descr="Screenshot of the SharePoint admin center with an overview of the available site collections." title="Overview of the  SharePoint admin cen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 y="1024128"/>
            <a:ext cx="8686800" cy="4190116"/>
          </a:xfrm>
          <a:prstGeom prst="rect">
            <a:avLst/>
          </a:prstGeom>
          <a:noFill/>
          <a:ln w="9525">
            <a:solidFill>
              <a:schemeClr val="accent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53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SharePoint Online settings</a:t>
            </a:r>
          </a:p>
        </p:txBody>
      </p:sp>
      <p:pic>
        <p:nvPicPr>
          <p:cNvPr id="4" name="Content Placeholder 1" descr="Screenshot of the Settings menu in the SharePoint admin center" title="Configuring SharePoint Online settings"/>
          <p:cNvPicPr>
            <a:picLocks noGrp="1" noChangeAspect="1"/>
          </p:cNvPicPr>
          <p:nvPr/>
        </p:nvPicPr>
        <p:blipFill>
          <a:blip r:embed="rId3"/>
          <a:stretch>
            <a:fillRect/>
          </a:stretch>
        </p:blipFill>
        <p:spPr bwMode="auto">
          <a:xfrm>
            <a:off x="228600" y="1024129"/>
            <a:ext cx="8686800" cy="4482611"/>
          </a:xfrm>
          <a:prstGeom prst="rect">
            <a:avLst/>
          </a:prstGeom>
          <a:noFill/>
          <a:ln w="9525">
            <a:solidFill>
              <a:schemeClr val="accent2">
                <a:lumMod val="60000"/>
                <a:lumOff val="40000"/>
              </a:schemeClr>
            </a:solidFill>
            <a:miter lim="800000"/>
            <a:headEnd/>
            <a:tailEnd/>
          </a:ln>
        </p:spPr>
      </p:pic>
    </p:spTree>
    <p:extLst>
      <p:ext uri="{BB962C8B-B14F-4D97-AF65-F5344CB8AC3E}">
        <p14:creationId xmlns:p14="http://schemas.microsoft.com/office/powerpoint/2010/main" val="404234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SharePoint Online user profiles</a:t>
            </a:r>
          </a:p>
        </p:txBody>
      </p:sp>
      <p:pic>
        <p:nvPicPr>
          <p:cNvPr id="4" name="Content Placeholder 1" descr="Screenshot of the detailed view of the user profiles settings in the SharePoint admin center." title="Configuring SharePoint Online user profiles"/>
          <p:cNvPicPr>
            <a:picLocks noGrp="1" noChangeAspect="1"/>
          </p:cNvPicPr>
          <p:nvPr/>
        </p:nvPicPr>
        <p:blipFill>
          <a:blip r:embed="rId3"/>
          <a:stretch>
            <a:fillRect/>
          </a:stretch>
        </p:blipFill>
        <p:spPr bwMode="auto">
          <a:xfrm>
            <a:off x="1032763" y="1020763"/>
            <a:ext cx="6970524" cy="5148262"/>
          </a:xfrm>
          <a:prstGeom prst="rect">
            <a:avLst/>
          </a:prstGeom>
          <a:noFill/>
          <a:ln w="9525">
            <a:solidFill>
              <a:schemeClr val="accent2">
                <a:lumMod val="60000"/>
                <a:lumOff val="40000"/>
              </a:schemeClr>
            </a:solidFill>
            <a:miter lim="800000"/>
            <a:headEnd/>
            <a:tailEnd/>
          </a:ln>
        </p:spPr>
      </p:pic>
    </p:spTree>
    <p:extLst>
      <p:ext uri="{BB962C8B-B14F-4D97-AF65-F5344CB8AC3E}">
        <p14:creationId xmlns:p14="http://schemas.microsoft.com/office/powerpoint/2010/main" val="40894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026deaf-5764-41e0-83f1-282a195214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SharePoint Online apps</a:t>
            </a:r>
          </a:p>
        </p:txBody>
      </p:sp>
      <p:pic>
        <p:nvPicPr>
          <p:cNvPr id="4" name="Content Placeholder 1" descr="Screenshot of the App Catalog with options to distribute apps for SharePoint, distribute apps for Office, and manage requests for apps. Under App Requests, there are no items." title="Adding SharePoint Online apps"/>
          <p:cNvPicPr>
            <a:picLocks noGrp="1" noChangeAspect="1"/>
          </p:cNvPicPr>
          <p:nvPr/>
        </p:nvPicPr>
        <p:blipFill>
          <a:blip r:embed="rId3"/>
          <a:stretch>
            <a:fillRect/>
          </a:stretch>
        </p:blipFill>
        <p:spPr bwMode="auto">
          <a:xfrm>
            <a:off x="228600" y="1024129"/>
            <a:ext cx="8686800" cy="4471861"/>
          </a:xfrm>
          <a:prstGeom prst="rect">
            <a:avLst/>
          </a:prstGeom>
          <a:noFill/>
          <a:ln w="9525">
            <a:solidFill>
              <a:schemeClr val="accent2">
                <a:lumMod val="60000"/>
                <a:lumOff val="40000"/>
              </a:schemeClr>
            </a:solidFill>
            <a:miter lim="800000"/>
            <a:headEnd/>
            <a:tailEnd/>
          </a:ln>
        </p:spPr>
      </p:pic>
    </p:spTree>
    <p:extLst>
      <p:ext uri="{BB962C8B-B14F-4D97-AF65-F5344CB8AC3E}">
        <p14:creationId xmlns:p14="http://schemas.microsoft.com/office/powerpoint/2010/main" val="7895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c035024-4668-428e-8608-5827886de7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Office 365 Video</a:t>
            </a:r>
          </a:p>
        </p:txBody>
      </p:sp>
      <p:pic>
        <p:nvPicPr>
          <p:cNvPr id="4" name="Content Placeholder 3" descr="Screenshot of the Office 365 Video portal with the Home tab selected and thumbnails of recent videos." title="Configuring Office 365 Video"/>
          <p:cNvPicPr>
            <a:picLocks noGrp="1"/>
          </p:cNvPicPr>
          <p:nvPr/>
        </p:nvPicPr>
        <p:blipFill>
          <a:blip r:embed="rId3"/>
          <a:stretch>
            <a:fillRect/>
          </a:stretch>
        </p:blipFill>
        <p:spPr bwMode="auto">
          <a:xfrm>
            <a:off x="228600" y="2338754"/>
            <a:ext cx="8686800" cy="4243242"/>
          </a:xfrm>
          <a:prstGeom prst="rect">
            <a:avLst/>
          </a:prstGeom>
          <a:noFill/>
          <a:ln w="9525">
            <a:solidFill>
              <a:schemeClr val="accent2">
                <a:lumMod val="60000"/>
                <a:lumOff val="40000"/>
              </a:schemeClr>
            </a:solidFill>
            <a:miter lim="800000"/>
            <a:headEnd/>
            <a:tailEnd/>
          </a:ln>
        </p:spPr>
      </p:pic>
      <p:sp>
        <p:nvSpPr>
          <p:cNvPr id="5" name="Rectangle 4"/>
          <p:cNvSpPr/>
          <p:nvPr/>
        </p:nvSpPr>
        <p:spPr>
          <a:xfrm>
            <a:off x="533400" y="914290"/>
            <a:ext cx="8229599" cy="120032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cs typeface="Segoe UI" pitchFamily="34" charset="0"/>
              </a:rPr>
              <a:t>In the SharePoint admin center, under Settings, the only available option for an administrator is to enable or disable the video service</a:t>
            </a:r>
            <a:endParaRPr lang="en-IN" sz="2400" b="0" dirty="0">
              <a:latin typeface="Segoe UI" pitchFamily="34" charset="0"/>
              <a:cs typeface="Segoe UI" pitchFamily="34" charset="0"/>
            </a:endParaRPr>
          </a:p>
        </p:txBody>
      </p:sp>
    </p:spTree>
    <p:extLst>
      <p:ext uri="{BB962C8B-B14F-4D97-AF65-F5344CB8AC3E}">
        <p14:creationId xmlns:p14="http://schemas.microsoft.com/office/powerpoint/2010/main" val="289158274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2935</Words>
  <Application>Microsoft Office PowerPoint</Application>
  <PresentationFormat>On-screen Show (4:3)</PresentationFormat>
  <Paragraphs>374</Paragraphs>
  <Slides>31</Slides>
  <Notes>31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Lucida Sans Unicode</vt:lpstr>
      <vt:lpstr>Calibri</vt:lpstr>
      <vt:lpstr>Lucida Sans Typewriter</vt:lpstr>
      <vt:lpstr>Segoe UI</vt:lpstr>
      <vt:lpstr>Times New Roman</vt:lpstr>
      <vt:lpstr>Arial</vt:lpstr>
      <vt:lpstr>Verdana</vt:lpstr>
      <vt:lpstr>Wingdings</vt:lpstr>
      <vt:lpstr>Symbol</vt:lpstr>
      <vt:lpstr>NG_MOC_Core_ModuleNew2</vt:lpstr>
      <vt:lpstr>Module 9</vt:lpstr>
      <vt:lpstr>Module Overview</vt:lpstr>
      <vt:lpstr>Lesson 1: Configuring SharePoint Online services</vt:lpstr>
      <vt:lpstr>Overview of the SharePoint admin center</vt:lpstr>
      <vt:lpstr>Overview of the SharePoint admin center</vt:lpstr>
      <vt:lpstr>Configuring SharePoint Online settings</vt:lpstr>
      <vt:lpstr>Configuring SharePoint Online user profiles</vt:lpstr>
      <vt:lpstr>Adding SharePoint Online apps</vt:lpstr>
      <vt:lpstr>Configuring Office 365 Video</vt:lpstr>
      <vt:lpstr>Lesson 2: Planning and configuring SharePoint Online site collections</vt:lpstr>
      <vt:lpstr>PowerPoint Presentation</vt:lpstr>
      <vt:lpstr>Overview of site collections</vt:lpstr>
      <vt:lpstr>Default site collections</vt:lpstr>
      <vt:lpstr>Planning site collections</vt:lpstr>
      <vt:lpstr>Creating site collections</vt:lpstr>
      <vt:lpstr>Configuring site collections</vt:lpstr>
      <vt:lpstr>Managing site collections by using Windows PowerShell</vt:lpstr>
      <vt:lpstr>Common errors and best practices</vt:lpstr>
      <vt:lpstr>Lesson 3: Planning and configuring external user sharing</vt:lpstr>
      <vt:lpstr>PowerPoint Presentation</vt:lpstr>
      <vt:lpstr>Overview of external user sharing</vt:lpstr>
      <vt:lpstr>Considerations for external user sharing</vt:lpstr>
      <vt:lpstr>Configuring external user sharing</vt:lpstr>
      <vt:lpstr>Sharing documents and auditing shared access</vt:lpstr>
      <vt:lpstr>Remove external user sharing</vt:lpstr>
      <vt:lpstr>Common errors and best practices</vt:lpstr>
      <vt:lpstr>Managing external user sharing by using Windows PowerShell</vt:lpstr>
      <vt:lpstr>Lab: Configuring SharePoint Online</vt:lpstr>
      <vt:lpstr>Lab Scenario</vt:lpstr>
      <vt:lpstr>Lab Review</vt:lpstr>
      <vt:lpstr>Module Review and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2016-04-18T21:55:31Z</dcterms:created>
  <dcterms:modified xsi:type="dcterms:W3CDTF">2016-04-22T06:42:28Z</dcterms:modified>
</cp:coreProperties>
</file>