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8"/>
  </p:notesMasterIdLst>
  <p:sldIdLst>
    <p:sldId id="256" r:id="rId2"/>
    <p:sldId id="257" r:id="rId3"/>
    <p:sldId id="258" r:id="rId4"/>
    <p:sldId id="28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89" r:id="rId18"/>
    <p:sldId id="271" r:id="rId19"/>
    <p:sldId id="272" r:id="rId20"/>
    <p:sldId id="273" r:id="rId21"/>
    <p:sldId id="274" r:id="rId22"/>
    <p:sldId id="275" r:id="rId23"/>
    <p:sldId id="276" r:id="rId24"/>
    <p:sldId id="277" r:id="rId25"/>
    <p:sldId id="290" r:id="rId26"/>
    <p:sldId id="278" r:id="rId27"/>
    <p:sldId id="279" r:id="rId28"/>
    <p:sldId id="280" r:id="rId29"/>
    <p:sldId id="281" r:id="rId30"/>
    <p:sldId id="282" r:id="rId31"/>
    <p:sldId id="283" r:id="rId32"/>
    <p:sldId id="284" r:id="rId33"/>
    <p:sldId id="285" r:id="rId34"/>
    <p:sldId id="286" r:id="rId35"/>
    <p:sldId id="287" r:id="rId36"/>
    <p:sldId id="291" r:id="rId37"/>
  </p:sldIdLst>
  <p:sldSz cx="9144000" cy="6858000" type="screen4x3"/>
  <p:notesSz cx="6858000" cy="9144000"/>
  <p:embeddedFontLst>
    <p:embeddedFont>
      <p:font typeface="Calibri" panose="020F0502020204030204" pitchFamily="34" charset="0"/>
      <p:regular r:id="rId39"/>
      <p:bold r:id="rId40"/>
      <p:italic r:id="rId41"/>
      <p:boldItalic r:id="rId42"/>
    </p:embeddedFont>
    <p:embeddedFont>
      <p:font typeface="Segoe UI" panose="020B0502040204020203" pitchFamily="34" charset="0"/>
      <p:regular r:id="rId43"/>
      <p:bold r:id="rId44"/>
      <p:italic r:id="rId45"/>
      <p:boldItalic r:id="rId46"/>
    </p:embeddedFont>
    <p:embeddedFont>
      <p:font typeface="Verdana" panose="020B060403050404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8088" autoAdjust="0"/>
    <p:restoredTop sz="96370" autoAdjust="0"/>
  </p:normalViewPr>
  <p:slideViewPr>
    <p:cSldViewPr>
      <p:cViewPr varScale="1">
        <p:scale>
          <a:sx n="76" d="100"/>
          <a:sy n="76" d="100"/>
        </p:scale>
        <p:origin x="1488" y="90"/>
      </p:cViewPr>
      <p:guideLst>
        <p:guide orient="horz" pos="2160"/>
        <p:guide pos="2880"/>
      </p:guideLst>
    </p:cSldViewPr>
  </p:slideViewPr>
  <p:notesTextViewPr>
    <p:cViewPr>
      <p:scale>
        <a:sx n="1" d="1"/>
        <a:sy n="1" d="1"/>
      </p:scale>
      <p:origin x="0" y="0"/>
    </p:cViewPr>
  </p:notesTextViewPr>
  <p:notesViewPr>
    <p:cSldViewPr>
      <p:cViewPr varScale="1">
        <p:scale>
          <a:sx n="58" d="100"/>
          <a:sy n="58" d="100"/>
        </p:scale>
        <p:origin x="254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EB4A29-E108-4BC7-B838-A70C65E49DA5}" type="datetimeFigureOut">
              <a:rPr lang="en-US" smtClean="0"/>
              <a:t>4/21/2016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8421EC-C993-467B-BBCA-04469A9CFD4F}" type="slidenum">
              <a:rPr lang="en-US" smtClean="0"/>
              <a:t>‹#›</a:t>
            </a:fld>
            <a:endParaRPr lang="en-US" dirty="0"/>
          </a:p>
        </p:txBody>
      </p:sp>
    </p:spTree>
    <p:extLst>
      <p:ext uri="{BB962C8B-B14F-4D97-AF65-F5344CB8AC3E}">
        <p14:creationId xmlns:p14="http://schemas.microsoft.com/office/powerpoint/2010/main" val="89436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 </a:t>
            </a:r>
            <a:r>
              <a:rPr lang="en-US" sz="1000" b="1" dirty="0">
                <a:latin typeface="Arial"/>
                <a:ea typeface="Calibri"/>
                <a:cs typeface="Times New Roman"/>
              </a:rPr>
              <a:t>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Enable and configure Yammer Enterprise.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Microsoft OneDrive for Business.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Microsoft Office 365 groups. </a:t>
            </a: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teach this module, you need the Microsoft PowerPoint file 20347A_10.pptx.</a:t>
            </a: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A68421EC-C993-467B-BBCA-04469A9CFD4F}"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1787335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8421EC-C993-467B-BBCA-04469A9CFD4F}"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4290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737537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advantages and disadvantages of usage policies. Explain how to create a good and engaging usage policy.</a:t>
            </a:r>
          </a:p>
        </p:txBody>
      </p:sp>
      <p:sp>
        <p:nvSpPr>
          <p:cNvPr id="4" name="Slide Number Placeholder 3"/>
          <p:cNvSpPr>
            <a:spLocks noGrp="1"/>
          </p:cNvSpPr>
          <p:nvPr>
            <p:ph type="sldNum" sz="quarter" idx="10"/>
          </p:nvPr>
        </p:nvSpPr>
        <p:spPr/>
        <p:txBody>
          <a:bodyPr/>
          <a:lstStyle/>
          <a:p>
            <a:fld id="{A68421EC-C993-467B-BBCA-04469A9CFD4F}"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2046409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a:p>
            <a:pPr>
              <a:lnSpc>
                <a:spcPct val="115000"/>
              </a:lnSpc>
              <a:spcAft>
                <a:spcPts val="1000"/>
              </a:spcAft>
            </a:pPr>
            <a:r>
              <a:rPr lang="en-US" sz="1000" dirty="0">
                <a:latin typeface="Arial"/>
                <a:ea typeface="Calibri"/>
                <a:cs typeface="Times New Roman"/>
              </a:rPr>
              <a:t>Clarify the difference between Home Networks and External Networks.</a:t>
            </a:r>
          </a:p>
        </p:txBody>
      </p:sp>
      <p:sp>
        <p:nvSpPr>
          <p:cNvPr id="4" name="Slide Number Placeholder 3"/>
          <p:cNvSpPr>
            <a:spLocks noGrp="1"/>
          </p:cNvSpPr>
          <p:nvPr>
            <p:ph type="sldNum" sz="quarter" idx="10"/>
          </p:nvPr>
        </p:nvSpPr>
        <p:spPr/>
        <p:txBody>
          <a:bodyPr/>
          <a:lstStyle/>
          <a:p>
            <a:fld id="{A68421EC-C993-467B-BBCA-04469A9CFD4F}"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2869678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external networks and how they work. Discuss some of the administration options, and their respective advantages and disadvantages.</a:t>
            </a:r>
          </a:p>
        </p:txBody>
      </p:sp>
      <p:sp>
        <p:nvSpPr>
          <p:cNvPr id="4" name="Slide Number Placeholder 3"/>
          <p:cNvSpPr>
            <a:spLocks noGrp="1"/>
          </p:cNvSpPr>
          <p:nvPr>
            <p:ph type="sldNum" sz="quarter" idx="10"/>
          </p:nvPr>
        </p:nvSpPr>
        <p:spPr/>
        <p:txBody>
          <a:bodyPr/>
          <a:lstStyle/>
          <a:p>
            <a:fld id="{A68421EC-C993-467B-BBCA-04469A9CFD4F}"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1339507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p:txBody>
      </p:sp>
      <p:sp>
        <p:nvSpPr>
          <p:cNvPr id="4" name="Slide Number Placeholder 3"/>
          <p:cNvSpPr>
            <a:spLocks noGrp="1"/>
          </p:cNvSpPr>
          <p:nvPr>
            <p:ph type="sldNum" sz="quarter" idx="10"/>
          </p:nvPr>
        </p:nvSpPr>
        <p:spPr/>
        <p:txBody>
          <a:bodyPr/>
          <a:lstStyle/>
          <a:p>
            <a:fld id="{A68421EC-C993-467B-BBCA-04469A9CFD4F}"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773492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8421EC-C993-467B-BBCA-04469A9CFD4F}"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719260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Select all the OneDrive for Business attributes.</a:t>
            </a:r>
          </a:p>
          <a:p>
            <a:pPr>
              <a:lnSpc>
                <a:spcPct val="115000"/>
              </a:lnSpc>
              <a:spcAft>
                <a:spcPts val="1000"/>
              </a:spcAft>
            </a:pPr>
            <a:r>
              <a:rPr lang="en-US" sz="1000" dirty="0">
                <a:latin typeface="Arial"/>
                <a:ea typeface="Calibri"/>
                <a:cs typeface="Times New Roman"/>
              </a:rPr>
              <a:t>(   ) Option 1: Provides up to unlimited Storage</a:t>
            </a:r>
          </a:p>
          <a:p>
            <a:pPr>
              <a:lnSpc>
                <a:spcPct val="115000"/>
              </a:lnSpc>
              <a:spcAft>
                <a:spcPts val="1000"/>
              </a:spcAft>
            </a:pPr>
            <a:r>
              <a:rPr lang="en-US" sz="1000" dirty="0">
                <a:latin typeface="Arial"/>
                <a:ea typeface="Calibri"/>
                <a:cs typeface="Times New Roman"/>
              </a:rPr>
              <a:t>(   ) Option 2: Provides free Online Storage for personal use</a:t>
            </a:r>
          </a:p>
          <a:p>
            <a:pPr>
              <a:lnSpc>
                <a:spcPct val="115000"/>
              </a:lnSpc>
              <a:spcAft>
                <a:spcPts val="1000"/>
              </a:spcAft>
            </a:pPr>
            <a:r>
              <a:rPr lang="en-US" sz="1000" dirty="0">
                <a:latin typeface="Arial"/>
                <a:ea typeface="Calibri"/>
                <a:cs typeface="Times New Roman"/>
              </a:rPr>
              <a:t>(   ) Option 3: Available from any device</a:t>
            </a:r>
          </a:p>
          <a:p>
            <a:pPr>
              <a:lnSpc>
                <a:spcPct val="115000"/>
              </a:lnSpc>
              <a:spcAft>
                <a:spcPts val="1000"/>
              </a:spcAft>
            </a:pPr>
            <a:r>
              <a:rPr lang="en-US" sz="1000" dirty="0">
                <a:latin typeface="Arial"/>
                <a:ea typeface="Calibri"/>
                <a:cs typeface="Times New Roman"/>
              </a:rPr>
              <a:t>(   ) Option 4: Included in Office 365 and SharePoint Online Plans</a:t>
            </a:r>
          </a:p>
          <a:p>
            <a:pPr>
              <a:lnSpc>
                <a:spcPct val="115000"/>
              </a:lnSpc>
              <a:spcAft>
                <a:spcPts val="1000"/>
              </a:spcAft>
            </a:pPr>
            <a:r>
              <a:rPr lang="en-US" sz="1000" dirty="0">
                <a:latin typeface="Arial"/>
                <a:ea typeface="Calibri"/>
                <a:cs typeface="Times New Roman"/>
              </a:rPr>
              <a:t>(   ) Option 5: Allows uploading files up to 15 GB in size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Provides up to unlimited Storage</a:t>
            </a:r>
          </a:p>
          <a:p>
            <a:pPr>
              <a:lnSpc>
                <a:spcPct val="115000"/>
              </a:lnSpc>
              <a:spcAft>
                <a:spcPts val="1000"/>
              </a:spcAft>
            </a:pPr>
            <a:r>
              <a:rPr lang="en-US" sz="1000" dirty="0">
                <a:latin typeface="Arial"/>
                <a:ea typeface="Calibri"/>
                <a:cs typeface="Times New Roman"/>
              </a:rPr>
              <a:t>(√) Option 3: Available from any device</a:t>
            </a:r>
          </a:p>
          <a:p>
            <a:pPr>
              <a:lnSpc>
                <a:spcPct val="115000"/>
              </a:lnSpc>
              <a:spcAft>
                <a:spcPts val="1000"/>
              </a:spcAft>
            </a:pPr>
            <a:r>
              <a:rPr lang="en-US" sz="1000" dirty="0">
                <a:latin typeface="Arial"/>
                <a:ea typeface="Calibri"/>
                <a:cs typeface="Times New Roman"/>
              </a:rPr>
              <a:t>(√) Option 4: Included in Office 365 and SharePoint Online Plans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With the OneDrive for Business next-generation sync client, selective sync is possible.</a:t>
            </a: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True</a:t>
            </a:r>
          </a:p>
        </p:txBody>
      </p:sp>
      <p:sp>
        <p:nvSpPr>
          <p:cNvPr id="4" name="Slide Number Placeholder 3"/>
          <p:cNvSpPr>
            <a:spLocks noGrp="1"/>
          </p:cNvSpPr>
          <p:nvPr>
            <p:ph type="sldNum" sz="quarter" idx="10"/>
          </p:nvPr>
        </p:nvSpPr>
        <p:spPr/>
        <p:txBody>
          <a:bodyPr/>
          <a:lstStyle/>
          <a:p>
            <a:fld id="{A68421EC-C993-467B-BBCA-04469A9CFD4F}"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
        <p:nvSpPr>
          <p:cNvPr id="7" name="TextBox 6"/>
          <p:cNvSpPr txBox="1"/>
          <p:nvPr/>
        </p:nvSpPr>
        <p:spPr>
          <a:xfrm>
            <a:off x="310896" y="762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889996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Select three characters that are not supported in filenames that you store in OneDrive for Business and </a:t>
            </a:r>
            <a:r>
              <a:rPr lang="en-US" sz="1000" dirty="0">
                <a:solidFill>
                  <a:prstClr val="black"/>
                </a:solidFill>
                <a:latin typeface="Arial"/>
                <a:ea typeface="Calibri"/>
                <a:cs typeface="Times New Roman"/>
              </a:rPr>
              <a:t>SharePoint Online.</a:t>
            </a:r>
          </a:p>
          <a:p>
            <a:pPr lvl="0">
              <a:lnSpc>
                <a:spcPct val="115000"/>
              </a:lnSpc>
              <a:spcAft>
                <a:spcPts val="1000"/>
              </a:spcAft>
            </a:pPr>
            <a:r>
              <a:rPr lang="en-US" sz="1000" dirty="0">
                <a:solidFill>
                  <a:prstClr val="black"/>
                </a:solidFill>
                <a:latin typeface="Arial"/>
                <a:ea typeface="Calibri"/>
                <a:cs typeface="Times New Roman"/>
              </a:rPr>
              <a:t>(   ) Option 1: #</a:t>
            </a:r>
          </a:p>
          <a:p>
            <a:pPr lvl="0">
              <a:lnSpc>
                <a:spcPct val="115000"/>
              </a:lnSpc>
              <a:spcAft>
                <a:spcPts val="1000"/>
              </a:spcAft>
            </a:pPr>
            <a:r>
              <a:rPr lang="en-US" sz="1000" dirty="0">
                <a:solidFill>
                  <a:prstClr val="black"/>
                </a:solidFill>
                <a:latin typeface="Arial"/>
                <a:ea typeface="Calibri"/>
                <a:cs typeface="Times New Roman"/>
              </a:rPr>
              <a:t>(   ) Option 2: {</a:t>
            </a:r>
          </a:p>
          <a:p>
            <a:pPr lvl="0">
              <a:lnSpc>
                <a:spcPct val="115000"/>
              </a:lnSpc>
              <a:spcAft>
                <a:spcPts val="1000"/>
              </a:spcAft>
            </a:pPr>
            <a:r>
              <a:rPr lang="en-US" sz="1000" dirty="0">
                <a:solidFill>
                  <a:prstClr val="black"/>
                </a:solidFill>
                <a:latin typeface="Arial"/>
                <a:ea typeface="Calibri"/>
                <a:cs typeface="Times New Roman"/>
              </a:rPr>
              <a:t>(   ) Option 3: &amp;</a:t>
            </a:r>
          </a:p>
          <a:p>
            <a:pPr lvl="0">
              <a:lnSpc>
                <a:spcPct val="115000"/>
              </a:lnSpc>
              <a:spcAft>
                <a:spcPts val="1000"/>
              </a:spcAft>
            </a:pPr>
            <a:r>
              <a:rPr lang="en-US" sz="1000" dirty="0">
                <a:solidFill>
                  <a:prstClr val="black"/>
                </a:solidFill>
                <a:latin typeface="Arial"/>
                <a:ea typeface="Calibri"/>
                <a:cs typeface="Times New Roman"/>
              </a:rPr>
              <a:t>(   ) Option 4: %</a:t>
            </a:r>
          </a:p>
          <a:p>
            <a:pPr lvl="0">
              <a:lnSpc>
                <a:spcPct val="115000"/>
              </a:lnSpc>
              <a:spcAft>
                <a:spcPts val="1000"/>
              </a:spcAft>
            </a:pPr>
            <a:r>
              <a:rPr lang="en-US" sz="1000" dirty="0">
                <a:solidFill>
                  <a:prstClr val="black"/>
                </a:solidFill>
                <a:latin typeface="Arial"/>
                <a:ea typeface="Calibri"/>
                <a:cs typeface="Times New Roman"/>
              </a:rPr>
              <a:t>(   ) Option 5: ?</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1: #</a:t>
            </a:r>
          </a:p>
          <a:p>
            <a:pPr lvl="0">
              <a:lnSpc>
                <a:spcPct val="115000"/>
              </a:lnSpc>
              <a:spcAft>
                <a:spcPts val="1000"/>
              </a:spcAft>
            </a:pPr>
            <a:r>
              <a:rPr lang="en-US" sz="1000" dirty="0">
                <a:solidFill>
                  <a:prstClr val="black"/>
                </a:solidFill>
                <a:latin typeface="Arial"/>
                <a:ea typeface="Calibri"/>
                <a:cs typeface="Times New Roman"/>
              </a:rPr>
              <a:t>(√) Option 4: %</a:t>
            </a:r>
          </a:p>
          <a:p>
            <a:pPr lvl="0">
              <a:lnSpc>
                <a:spcPct val="115000"/>
              </a:lnSpc>
              <a:spcAft>
                <a:spcPts val="1000"/>
              </a:spcAft>
            </a:pPr>
            <a:r>
              <a:rPr lang="en-US" sz="1000" dirty="0">
                <a:solidFill>
                  <a:prstClr val="black"/>
                </a:solidFill>
                <a:latin typeface="Arial"/>
                <a:ea typeface="Calibri"/>
                <a:cs typeface="Times New Roman"/>
              </a:rPr>
              <a:t>(√) Option 5: ?</a:t>
            </a:r>
            <a:endParaRPr lang="en-US" dirty="0"/>
          </a:p>
        </p:txBody>
      </p:sp>
      <p:sp>
        <p:nvSpPr>
          <p:cNvPr id="4" name="Slide Number Placeholder 3"/>
          <p:cNvSpPr>
            <a:spLocks noGrp="1"/>
          </p:cNvSpPr>
          <p:nvPr>
            <p:ph type="sldNum" sz="quarter" idx="10"/>
          </p:nvPr>
        </p:nvSpPr>
        <p:spPr/>
        <p:txBody>
          <a:bodyPr/>
          <a:lstStyle/>
          <a:p>
            <a:fld id="{A68421EC-C993-467B-BBCA-04469A9CFD4F}" type="slidenum">
              <a:rPr lang="en-US" smtClean="0"/>
              <a:t>17</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7" name="Rectangle 6"/>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1988655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different cloud storage providers and the advantages of OneDrive for Business. </a:t>
            </a:r>
          </a:p>
        </p:txBody>
      </p:sp>
      <p:sp>
        <p:nvSpPr>
          <p:cNvPr id="4" name="Slide Number Placeholder 3"/>
          <p:cNvSpPr>
            <a:spLocks noGrp="1"/>
          </p:cNvSpPr>
          <p:nvPr>
            <p:ph type="sldNum" sz="quarter" idx="10"/>
          </p:nvPr>
        </p:nvSpPr>
        <p:spPr/>
        <p:txBody>
          <a:bodyPr/>
          <a:lstStyle/>
          <a:p>
            <a:fld id="{A68421EC-C993-467B-BBCA-04469A9CFD4F}"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3763456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how sharing in OneDrive for Business works.</a:t>
            </a:r>
          </a:p>
        </p:txBody>
      </p:sp>
      <p:sp>
        <p:nvSpPr>
          <p:cNvPr id="4" name="Slide Number Placeholder 3"/>
          <p:cNvSpPr>
            <a:spLocks noGrp="1"/>
          </p:cNvSpPr>
          <p:nvPr>
            <p:ph type="sldNum" sz="quarter" idx="10"/>
          </p:nvPr>
        </p:nvSpPr>
        <p:spPr/>
        <p:txBody>
          <a:bodyPr/>
          <a:lstStyle/>
          <a:p>
            <a:fld id="{A68421EC-C993-467B-BBCA-04469A9CFD4F}"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4212081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module.</a:t>
            </a:r>
          </a:p>
        </p:txBody>
      </p:sp>
      <p:sp>
        <p:nvSpPr>
          <p:cNvPr id="4" name="Slide Number Placeholder 3"/>
          <p:cNvSpPr>
            <a:spLocks noGrp="1"/>
          </p:cNvSpPr>
          <p:nvPr>
            <p:ph type="sldNum" sz="quarter" idx="10"/>
          </p:nvPr>
        </p:nvSpPr>
        <p:spPr/>
        <p:txBody>
          <a:bodyPr/>
          <a:lstStyle/>
          <a:p>
            <a:fld id="{A68421EC-C993-467B-BBCA-04469A9CFD4F}"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1621850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two different sync clients and when to use which. Make it clear that all the above limitations are expected to be resolved in the near future.</a:t>
            </a:r>
          </a:p>
        </p:txBody>
      </p:sp>
      <p:sp>
        <p:nvSpPr>
          <p:cNvPr id="4" name="Slide Number Placeholder 3"/>
          <p:cNvSpPr>
            <a:spLocks noGrp="1"/>
          </p:cNvSpPr>
          <p:nvPr>
            <p:ph type="sldNum" sz="quarter" idx="10"/>
          </p:nvPr>
        </p:nvSpPr>
        <p:spPr/>
        <p:txBody>
          <a:bodyPr/>
          <a:lstStyle/>
          <a:p>
            <a:fld id="{A68421EC-C993-467B-BBCA-04469A9CFD4F}"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980026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best practices for a good migration strategy.</a:t>
            </a:r>
          </a:p>
        </p:txBody>
      </p:sp>
      <p:sp>
        <p:nvSpPr>
          <p:cNvPr id="4" name="Slide Number Placeholder 3"/>
          <p:cNvSpPr>
            <a:spLocks noGrp="1"/>
          </p:cNvSpPr>
          <p:nvPr>
            <p:ph type="sldNum" sz="quarter" idx="10"/>
          </p:nvPr>
        </p:nvSpPr>
        <p:spPr/>
        <p:txBody>
          <a:bodyPr/>
          <a:lstStyle/>
          <a:p>
            <a:fld id="{A68421EC-C993-467B-BBCA-04469A9CFD4F}"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844940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how you can inform and advise users to share only the necessary things, and describe a good security policy for sharing.</a:t>
            </a:r>
          </a:p>
        </p:txBody>
      </p:sp>
      <p:sp>
        <p:nvSpPr>
          <p:cNvPr id="4" name="Slide Number Placeholder 3"/>
          <p:cNvSpPr>
            <a:spLocks noGrp="1"/>
          </p:cNvSpPr>
          <p:nvPr>
            <p:ph type="sldNum" sz="quarter" idx="10"/>
          </p:nvPr>
        </p:nvSpPr>
        <p:spPr/>
        <p:txBody>
          <a:bodyPr/>
          <a:lstStyle/>
          <a:p>
            <a:fld id="{A68421EC-C993-467B-BBCA-04469A9CFD4F}"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1345644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what a successful OneDrive for Business strategy looks like, and how user awareness can help in an OneDrive implementation.</a:t>
            </a:r>
          </a:p>
        </p:txBody>
      </p:sp>
      <p:sp>
        <p:nvSpPr>
          <p:cNvPr id="4" name="Slide Number Placeholder 3"/>
          <p:cNvSpPr>
            <a:spLocks noGrp="1"/>
          </p:cNvSpPr>
          <p:nvPr>
            <p:ph type="sldNum" sz="quarter" idx="10"/>
          </p:nvPr>
        </p:nvSpPr>
        <p:spPr/>
        <p:txBody>
          <a:bodyPr/>
          <a:lstStyle/>
          <a:p>
            <a:fld id="{A68421EC-C993-467B-BBCA-04469A9CFD4F}"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2284744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Select two services with which Office 365 groups are already integrated.</a:t>
            </a:r>
          </a:p>
          <a:p>
            <a:pPr>
              <a:lnSpc>
                <a:spcPct val="115000"/>
              </a:lnSpc>
              <a:spcAft>
                <a:spcPts val="1000"/>
              </a:spcAft>
            </a:pPr>
            <a:r>
              <a:rPr lang="en-US" sz="1000" dirty="0">
                <a:latin typeface="Arial"/>
                <a:ea typeface="Calibri"/>
                <a:cs typeface="Times New Roman"/>
              </a:rPr>
              <a:t>(   ) Option 1: OneDrive for Business</a:t>
            </a:r>
          </a:p>
          <a:p>
            <a:pPr>
              <a:lnSpc>
                <a:spcPct val="115000"/>
              </a:lnSpc>
              <a:spcAft>
                <a:spcPts val="1000"/>
              </a:spcAft>
            </a:pPr>
            <a:r>
              <a:rPr lang="en-US" sz="1000" dirty="0">
                <a:latin typeface="Arial"/>
                <a:ea typeface="Calibri"/>
                <a:cs typeface="Times New Roman"/>
              </a:rPr>
              <a:t>(   ) Option 2: Yammer</a:t>
            </a:r>
          </a:p>
          <a:p>
            <a:pPr>
              <a:lnSpc>
                <a:spcPct val="115000"/>
              </a:lnSpc>
              <a:spcAft>
                <a:spcPts val="1000"/>
              </a:spcAft>
            </a:pPr>
            <a:r>
              <a:rPr lang="en-US" sz="1000" dirty="0">
                <a:latin typeface="Arial"/>
                <a:ea typeface="Calibri"/>
                <a:cs typeface="Times New Roman"/>
              </a:rPr>
              <a:t>(   ) Option 3: Delve</a:t>
            </a:r>
          </a:p>
          <a:p>
            <a:pPr>
              <a:lnSpc>
                <a:spcPct val="115000"/>
              </a:lnSpc>
              <a:spcAft>
                <a:spcPts val="1000"/>
              </a:spcAft>
            </a:pPr>
            <a:r>
              <a:rPr lang="en-US" sz="1000" dirty="0">
                <a:latin typeface="Arial"/>
                <a:ea typeface="Calibri"/>
                <a:cs typeface="Times New Roman"/>
              </a:rPr>
              <a:t>(   ) Option 4: OneNote</a:t>
            </a:r>
          </a:p>
          <a:p>
            <a:pPr>
              <a:lnSpc>
                <a:spcPct val="115000"/>
              </a:lnSpc>
              <a:spcAft>
                <a:spcPts val="1000"/>
              </a:spcAft>
            </a:pPr>
            <a:r>
              <a:rPr lang="en-US" sz="1000" dirty="0">
                <a:latin typeface="Arial"/>
                <a:ea typeface="Calibri"/>
                <a:cs typeface="Times New Roman"/>
              </a:rPr>
              <a:t>(   ) Option 5: Skype for Business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OneDrive for Business</a:t>
            </a:r>
          </a:p>
          <a:p>
            <a:pPr>
              <a:lnSpc>
                <a:spcPct val="115000"/>
              </a:lnSpc>
              <a:spcAft>
                <a:spcPts val="1000"/>
              </a:spcAft>
            </a:pPr>
            <a:r>
              <a:rPr lang="en-US" sz="1000" dirty="0">
                <a:latin typeface="Arial"/>
                <a:ea typeface="Calibri"/>
                <a:cs typeface="Times New Roman"/>
              </a:rPr>
              <a:t>(√) Option 4: OneNote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Office 365 groups provide polls.</a:t>
            </a: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 True</a:t>
            </a:r>
          </a:p>
        </p:txBody>
      </p:sp>
      <p:sp>
        <p:nvSpPr>
          <p:cNvPr id="4" name="Slide Number Placeholder 3"/>
          <p:cNvSpPr>
            <a:spLocks noGrp="1"/>
          </p:cNvSpPr>
          <p:nvPr>
            <p:ph type="sldNum" sz="quarter" idx="10"/>
          </p:nvPr>
        </p:nvSpPr>
        <p:spPr/>
        <p:txBody>
          <a:bodyPr/>
          <a:lstStyle/>
          <a:p>
            <a:fld id="{A68421EC-C993-467B-BBCA-04469A9CFD4F}"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
        <p:nvSpPr>
          <p:cNvPr id="7" name="TextBox 6"/>
          <p:cNvSpPr txBox="1"/>
          <p:nvPr/>
        </p:nvSpPr>
        <p:spPr>
          <a:xfrm>
            <a:off x="280416" y="73152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1946996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Windows PowerShell cmdlet do you use to disable groups?</a:t>
            </a:r>
          </a:p>
          <a:p>
            <a:pPr>
              <a:lnSpc>
                <a:spcPct val="115000"/>
              </a:lnSpc>
              <a:spcAft>
                <a:spcPts val="1000"/>
              </a:spcAft>
            </a:pPr>
            <a:r>
              <a:rPr lang="en-US" sz="1000" dirty="0">
                <a:latin typeface="Arial"/>
                <a:ea typeface="Calibri"/>
                <a:cs typeface="Times New Roman"/>
              </a:rPr>
              <a:t>(   ) Option 1: Set-</a:t>
            </a:r>
            <a:r>
              <a:rPr lang="en-US" sz="1000" dirty="0" err="1">
                <a:latin typeface="Arial"/>
                <a:ea typeface="Calibri"/>
                <a:cs typeface="Times New Roman"/>
              </a:rPr>
              <a:t>OwaMailboxPolicy</a:t>
            </a:r>
            <a:r>
              <a:rPr lang="en-US" sz="1000" dirty="0">
                <a:latin typeface="Arial"/>
                <a:ea typeface="Calibri"/>
                <a:cs typeface="Times New Roman"/>
              </a:rPr>
              <a:t> -Identity test.com\OwaMailuserPolicy-Default -GroupCreationEnabled $true</a:t>
            </a:r>
          </a:p>
          <a:p>
            <a:pPr>
              <a:lnSpc>
                <a:spcPct val="115000"/>
              </a:lnSpc>
              <a:spcAft>
                <a:spcPts val="1000"/>
              </a:spcAft>
            </a:pPr>
            <a:r>
              <a:rPr lang="en-US" sz="1000" dirty="0">
                <a:latin typeface="Arial"/>
                <a:ea typeface="Calibri"/>
                <a:cs typeface="Times New Roman"/>
              </a:rPr>
              <a:t>(   ) Option 2: Set-OwaMailboxPolicy -Identity test.com\OwaMailboxPolicy-Default -GroupCreationEnabled</a:t>
            </a:r>
            <a:br>
              <a:rPr lang="en-US" sz="1000" dirty="0">
                <a:latin typeface="Arial"/>
                <a:ea typeface="Calibri"/>
                <a:cs typeface="Times New Roman"/>
              </a:rPr>
            </a:br>
            <a:r>
              <a:rPr lang="en-US" sz="1000" dirty="0">
                <a:solidFill>
                  <a:prstClr val="black"/>
                </a:solidFill>
                <a:latin typeface="Arial"/>
                <a:ea typeface="Calibri"/>
                <a:cs typeface="Times New Roman"/>
              </a:rPr>
              <a:t>$false</a:t>
            </a:r>
          </a:p>
          <a:p>
            <a:pPr lvl="0">
              <a:lnSpc>
                <a:spcPct val="115000"/>
              </a:lnSpc>
              <a:spcAft>
                <a:spcPts val="1000"/>
              </a:spcAft>
            </a:pPr>
            <a:r>
              <a:rPr lang="en-US" sz="1000" dirty="0">
                <a:solidFill>
                  <a:prstClr val="black"/>
                </a:solidFill>
                <a:latin typeface="Arial"/>
                <a:ea typeface="Calibri"/>
                <a:cs typeface="Times New Roman"/>
              </a:rPr>
              <a:t>(   ) Option 3: Set-OwaMailuserPolicy -Identity test.com\OwaMailboxPolicy-Default -GroupCreationEnabled $false</a:t>
            </a:r>
          </a:p>
          <a:p>
            <a:pPr lvl="0">
              <a:lnSpc>
                <a:spcPct val="115000"/>
              </a:lnSpc>
              <a:spcAft>
                <a:spcPts val="1000"/>
              </a:spcAft>
            </a:pPr>
            <a:r>
              <a:rPr lang="en-US" sz="1000" dirty="0">
                <a:solidFill>
                  <a:prstClr val="black"/>
                </a:solidFill>
                <a:latin typeface="Arial"/>
                <a:ea typeface="Calibri"/>
                <a:cs typeface="Times New Roman"/>
              </a:rPr>
              <a:t>(   ) Option 4: Set-OwaMailuserPolicy -Identity test.com\OwaMailUserPolicy-Default -GroupCreationDisabled $true</a:t>
            </a:r>
          </a:p>
          <a:p>
            <a:pPr lvl="0">
              <a:lnSpc>
                <a:spcPct val="115000"/>
              </a:lnSpc>
              <a:spcAft>
                <a:spcPts val="1000"/>
              </a:spcAft>
            </a:pPr>
            <a:r>
              <a:rPr lang="en-US" sz="1000" dirty="0">
                <a:solidFill>
                  <a:prstClr val="black"/>
                </a:solidFill>
                <a:latin typeface="Arial"/>
                <a:ea typeface="Calibri"/>
                <a:cs typeface="Times New Roman"/>
              </a:rPr>
              <a:t>(   ) Option 5: Set-OwaMailuserPolicy -Identity test.com\OwaMailboxPolicy-Default -GroupCreationDisabled $true</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2: Set-OwaMailboxPolicy -Identity test.com\OwaMailboxPolicy-Default -GroupCreationEnabled $false</a:t>
            </a:r>
            <a:endParaRPr lang="en-US" dirty="0"/>
          </a:p>
        </p:txBody>
      </p:sp>
      <p:sp>
        <p:nvSpPr>
          <p:cNvPr id="4" name="Slide Number Placeholder 3"/>
          <p:cNvSpPr>
            <a:spLocks noGrp="1"/>
          </p:cNvSpPr>
          <p:nvPr>
            <p:ph type="sldNum" sz="quarter" idx="10"/>
          </p:nvPr>
        </p:nvSpPr>
        <p:spPr/>
        <p:txBody>
          <a:bodyPr/>
          <a:lstStyle/>
          <a:p>
            <a:fld id="{A68421EC-C993-467B-BBCA-04469A9CFD4F}" type="slidenum">
              <a:rPr lang="en-US" smtClean="0"/>
              <a:t>25</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7" name="Rectangle 6"/>
          <p:cNvSpPr/>
          <p:nvPr/>
        </p:nvSpPr>
        <p:spPr>
          <a:xfrm>
            <a:off x="0" y="238125"/>
            <a:ext cx="34290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4164536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Talk about how an Office 365 administrator can handle the user-centric approach by using Office 365 groups. Discuss common usage scenarios where Office 365 can bring additional value for users. Discuss how an administrator can handle Office 365 groups administration.</a:t>
            </a:r>
          </a:p>
        </p:txBody>
      </p:sp>
      <p:sp>
        <p:nvSpPr>
          <p:cNvPr id="4" name="Slide Number Placeholder 3"/>
          <p:cNvSpPr>
            <a:spLocks noGrp="1"/>
          </p:cNvSpPr>
          <p:nvPr>
            <p:ph type="sldNum" sz="quarter" idx="10"/>
          </p:nvPr>
        </p:nvSpPr>
        <p:spPr/>
        <p:txBody>
          <a:bodyPr/>
          <a:lstStyle/>
          <a:p>
            <a:fld id="{A68421EC-C993-467B-BBCA-04469A9CFD4F}"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1963836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difference between distribution groups, security groups, and Office 365 groups. Mention the components of Office 365 groups. If required, please read about distribution groups and security groups on TechNet.</a:t>
            </a:r>
          </a:p>
        </p:txBody>
      </p:sp>
      <p:sp>
        <p:nvSpPr>
          <p:cNvPr id="4" name="Slide Number Placeholder 3"/>
          <p:cNvSpPr>
            <a:spLocks noGrp="1"/>
          </p:cNvSpPr>
          <p:nvPr>
            <p:ph type="sldNum" sz="quarter" idx="10"/>
          </p:nvPr>
        </p:nvSpPr>
        <p:spPr/>
        <p:txBody>
          <a:bodyPr/>
          <a:lstStyle/>
          <a:p>
            <a:fld id="{A68421EC-C993-467B-BBCA-04469A9CFD4F}"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20835242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a:p>
            <a:pPr>
              <a:lnSpc>
                <a:spcPct val="115000"/>
              </a:lnSpc>
              <a:spcAft>
                <a:spcPts val="1000"/>
              </a:spcAft>
            </a:pPr>
            <a:r>
              <a:rPr lang="en-US" sz="1000" dirty="0">
                <a:latin typeface="Arial"/>
                <a:ea typeface="Calibri"/>
                <a:cs typeface="Times New Roman"/>
              </a:rPr>
              <a:t>Discuss the best ways to manage Office 365 groups as an administrator.</a:t>
            </a:r>
          </a:p>
        </p:txBody>
      </p:sp>
      <p:sp>
        <p:nvSpPr>
          <p:cNvPr id="4" name="Slide Number Placeholder 3"/>
          <p:cNvSpPr>
            <a:spLocks noGrp="1"/>
          </p:cNvSpPr>
          <p:nvPr>
            <p:ph type="sldNum" sz="quarter" idx="10"/>
          </p:nvPr>
        </p:nvSpPr>
        <p:spPr/>
        <p:txBody>
          <a:bodyPr/>
          <a:lstStyle/>
          <a:p>
            <a:fld id="{A68421EC-C993-467B-BBCA-04469A9CFD4F}"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2820989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8421EC-C993-467B-BBCA-04469A9CFD4F}"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1804807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Select the three Office 365 subscriptions with which Yammer Enterprise is available.</a:t>
            </a:r>
          </a:p>
          <a:p>
            <a:pPr>
              <a:lnSpc>
                <a:spcPct val="115000"/>
              </a:lnSpc>
              <a:spcAft>
                <a:spcPts val="1000"/>
              </a:spcAft>
            </a:pPr>
            <a:r>
              <a:rPr lang="en-US" sz="1000" dirty="0">
                <a:latin typeface="Arial"/>
                <a:ea typeface="Calibri"/>
                <a:cs typeface="Times New Roman"/>
              </a:rPr>
              <a:t>(   ) Option 1: Basic Network with SharePoint Online</a:t>
            </a:r>
          </a:p>
          <a:p>
            <a:pPr>
              <a:lnSpc>
                <a:spcPct val="115000"/>
              </a:lnSpc>
              <a:spcAft>
                <a:spcPts val="1000"/>
              </a:spcAft>
            </a:pPr>
            <a:r>
              <a:rPr lang="en-US" sz="1000" dirty="0">
                <a:latin typeface="Arial"/>
                <a:ea typeface="Calibri"/>
                <a:cs typeface="Times New Roman"/>
              </a:rPr>
              <a:t>(   ) Option 2: Enterprise Network and Office 365</a:t>
            </a:r>
          </a:p>
          <a:p>
            <a:pPr>
              <a:lnSpc>
                <a:spcPct val="115000"/>
              </a:lnSpc>
              <a:spcAft>
                <a:spcPts val="1000"/>
              </a:spcAft>
            </a:pPr>
            <a:r>
              <a:rPr lang="en-US" sz="1000" dirty="0">
                <a:latin typeface="Arial"/>
                <a:ea typeface="Calibri"/>
                <a:cs typeface="Times New Roman"/>
              </a:rPr>
              <a:t>(   ) Option 3: Basic Network and Office 365</a:t>
            </a:r>
          </a:p>
          <a:p>
            <a:pPr>
              <a:lnSpc>
                <a:spcPct val="115000"/>
              </a:lnSpc>
              <a:spcAft>
                <a:spcPts val="1000"/>
              </a:spcAft>
            </a:pPr>
            <a:r>
              <a:rPr lang="en-US" sz="1000" dirty="0">
                <a:latin typeface="Arial"/>
                <a:ea typeface="Calibri"/>
                <a:cs typeface="Times New Roman"/>
              </a:rPr>
              <a:t>(   ) Option 4: Enterprise Network</a:t>
            </a:r>
          </a:p>
          <a:p>
            <a:pPr>
              <a:lnSpc>
                <a:spcPct val="115000"/>
              </a:lnSpc>
              <a:spcAft>
                <a:spcPts val="1000"/>
              </a:spcAft>
            </a:pPr>
            <a:r>
              <a:rPr lang="en-US" sz="1000" dirty="0">
                <a:latin typeface="Arial"/>
                <a:ea typeface="Calibri"/>
                <a:cs typeface="Times New Roman"/>
              </a:rPr>
              <a:t>(   ) Option 5: Enterprise Network and SharePoint Online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Enterprise Network and Office 365</a:t>
            </a:r>
          </a:p>
          <a:p>
            <a:pPr>
              <a:lnSpc>
                <a:spcPct val="115000"/>
              </a:lnSpc>
              <a:spcAft>
                <a:spcPts val="1000"/>
              </a:spcAft>
            </a:pPr>
            <a:r>
              <a:rPr lang="en-US" sz="1000" dirty="0">
                <a:latin typeface="Arial"/>
                <a:ea typeface="Calibri"/>
                <a:cs typeface="Times New Roman"/>
              </a:rPr>
              <a:t>(√) Option -4: Enterprise Network</a:t>
            </a:r>
          </a:p>
          <a:p>
            <a:pPr>
              <a:lnSpc>
                <a:spcPct val="115000"/>
              </a:lnSpc>
              <a:spcAft>
                <a:spcPts val="1000"/>
              </a:spcAft>
            </a:pPr>
            <a:r>
              <a:rPr lang="en-US" sz="1000" dirty="0">
                <a:latin typeface="Arial"/>
                <a:ea typeface="Calibri"/>
                <a:cs typeface="Times New Roman"/>
              </a:rPr>
              <a:t>(√) Option -5: Enterprise Network and SharePoint Online</a:t>
            </a:r>
            <a:endParaRPr lang="en-US" sz="1000" b="1"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three features are available only in a Yammer Enterprise Network?</a:t>
            </a:r>
          </a:p>
          <a:p>
            <a:pPr>
              <a:lnSpc>
                <a:spcPct val="115000"/>
              </a:lnSpc>
              <a:spcAft>
                <a:spcPts val="1000"/>
              </a:spcAft>
            </a:pPr>
            <a:r>
              <a:rPr lang="en-US" sz="1000" dirty="0">
                <a:latin typeface="Arial"/>
                <a:ea typeface="Calibri"/>
                <a:cs typeface="Times New Roman"/>
              </a:rPr>
              <a:t>(   ) Option 1: Secure Enterprise Social Networking</a:t>
            </a:r>
          </a:p>
          <a:p>
            <a:pPr>
              <a:lnSpc>
                <a:spcPct val="115000"/>
              </a:lnSpc>
              <a:spcAft>
                <a:spcPts val="1000"/>
              </a:spcAft>
            </a:pPr>
            <a:r>
              <a:rPr lang="en-US" sz="1000" dirty="0">
                <a:latin typeface="Arial"/>
                <a:ea typeface="Calibri"/>
                <a:cs typeface="Times New Roman"/>
              </a:rPr>
              <a:t>(   ) Option 2: Enterprise Administrator</a:t>
            </a:r>
          </a:p>
          <a:p>
            <a:pPr>
              <a:lnSpc>
                <a:spcPct val="115000"/>
              </a:lnSpc>
              <a:spcAft>
                <a:spcPts val="1000"/>
              </a:spcAft>
            </a:pPr>
            <a:r>
              <a:rPr lang="en-US" sz="1000" dirty="0">
                <a:latin typeface="Arial"/>
                <a:ea typeface="Calibri"/>
                <a:cs typeface="Times New Roman"/>
              </a:rPr>
              <a:t>(   ) Option 3: Group Administrator</a:t>
            </a:r>
          </a:p>
          <a:p>
            <a:pPr>
              <a:lnSpc>
                <a:spcPct val="115000"/>
              </a:lnSpc>
              <a:spcAft>
                <a:spcPts val="1000"/>
              </a:spcAft>
            </a:pPr>
            <a:r>
              <a:rPr lang="en-US" sz="1000" dirty="0">
                <a:latin typeface="Arial"/>
                <a:ea typeface="Calibri"/>
                <a:cs typeface="Times New Roman"/>
              </a:rPr>
              <a:t>(   ) Option 4: Verified Administrator</a:t>
            </a:r>
          </a:p>
          <a:p>
            <a:pPr>
              <a:lnSpc>
                <a:spcPct val="115000"/>
              </a:lnSpc>
              <a:spcAft>
                <a:spcPts val="1000"/>
              </a:spcAft>
            </a:pPr>
            <a:r>
              <a:rPr lang="en-US" sz="1000" dirty="0">
                <a:latin typeface="Arial"/>
                <a:ea typeface="Calibri"/>
                <a:cs typeface="Times New Roman"/>
              </a:rPr>
              <a:t>(   ) Option 5: Enterprise Integrations</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68421EC-C993-467B-BBCA-04469A9CFD4F}"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
        <p:nvSpPr>
          <p:cNvPr id="7" name="TextBox 6"/>
          <p:cNvSpPr txBox="1"/>
          <p:nvPr/>
        </p:nvSpPr>
        <p:spPr>
          <a:xfrm>
            <a:off x="310896" y="79248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704101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how users experience Office 365 groups.</a:t>
            </a:r>
          </a:p>
        </p:txBody>
      </p:sp>
      <p:sp>
        <p:nvSpPr>
          <p:cNvPr id="4" name="Slide Number Placeholder 3"/>
          <p:cNvSpPr>
            <a:spLocks noGrp="1"/>
          </p:cNvSpPr>
          <p:nvPr>
            <p:ph type="sldNum" sz="quarter" idx="10"/>
          </p:nvPr>
        </p:nvSpPr>
        <p:spPr/>
        <p:txBody>
          <a:bodyPr/>
          <a:lstStyle/>
          <a:p>
            <a:fld id="{A68421EC-C993-467B-BBCA-04469A9CFD4F}"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1657061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scenarios where it makes sense to disable Office 365 groups or enable it only for a subset of users.</a:t>
            </a:r>
          </a:p>
        </p:txBody>
      </p:sp>
      <p:sp>
        <p:nvSpPr>
          <p:cNvPr id="4" name="Slide Number Placeholder 3"/>
          <p:cNvSpPr>
            <a:spLocks noGrp="1"/>
          </p:cNvSpPr>
          <p:nvPr>
            <p:ph type="sldNum" sz="quarter" idx="10"/>
          </p:nvPr>
        </p:nvSpPr>
        <p:spPr/>
        <p:txBody>
          <a:bodyPr/>
          <a:lstStyle/>
          <a:p>
            <a:fld id="{A68421EC-C993-467B-BBCA-04469A9CFD4F}"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37678973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Configuring Yammer Enterprise</a:t>
            </a:r>
          </a:p>
          <a:p>
            <a:pPr>
              <a:lnSpc>
                <a:spcPct val="115000"/>
              </a:lnSpc>
              <a:spcAft>
                <a:spcPts val="1000"/>
              </a:spcAft>
            </a:pPr>
            <a:r>
              <a:rPr lang="en-US" sz="1000" dirty="0">
                <a:latin typeface="Arial"/>
                <a:ea typeface="Calibri"/>
                <a:cs typeface="Times New Roman"/>
              </a:rPr>
              <a:t>As a first step in exploring the collaboration options, you will configure Yammer Enterprise for A. Datum. Yammer Enterprise is enabled by default, so you need to configure the settings and explore the user experience with Yammer.</a:t>
            </a:r>
          </a:p>
          <a:p>
            <a:pPr>
              <a:lnSpc>
                <a:spcPct val="115000"/>
              </a:lnSpc>
              <a:spcAft>
                <a:spcPts val="1000"/>
              </a:spcAft>
            </a:pPr>
            <a:r>
              <a:rPr lang="en-US" sz="1000" b="1" dirty="0">
                <a:latin typeface="Arial"/>
                <a:ea typeface="Calibri"/>
                <a:cs typeface="Times New Roman"/>
              </a:rPr>
              <a:t>Exercise 2: Configuring OneDrive for Business</a:t>
            </a:r>
          </a:p>
          <a:p>
            <a:pPr>
              <a:lnSpc>
                <a:spcPct val="115000"/>
              </a:lnSpc>
              <a:spcAft>
                <a:spcPts val="1000"/>
              </a:spcAft>
            </a:pPr>
            <a:r>
              <a:rPr lang="en-US" sz="1000" dirty="0">
                <a:latin typeface="Arial"/>
                <a:ea typeface="Calibri"/>
                <a:cs typeface="Times New Roman"/>
              </a:rPr>
              <a:t>After you enable Yammer Enterprise, you are ready to configure OneDrive for Business for A. Datum. If you have Office 2013 or Office 2016 installed, you have the sync client on your computer, and you can start using OneDrive for Business.</a:t>
            </a:r>
          </a:p>
          <a:p>
            <a:pPr>
              <a:lnSpc>
                <a:spcPct val="115000"/>
              </a:lnSpc>
              <a:spcAft>
                <a:spcPts val="1000"/>
              </a:spcAft>
            </a:pPr>
            <a:r>
              <a:rPr lang="en-US" sz="1000" b="1" dirty="0">
                <a:latin typeface="Arial"/>
                <a:ea typeface="Calibri"/>
                <a:cs typeface="Times New Roman"/>
              </a:rPr>
              <a:t>Exercise 3: Configuring Office 365 groups</a:t>
            </a:r>
          </a:p>
          <a:p>
            <a:pPr>
              <a:lnSpc>
                <a:spcPct val="115000"/>
              </a:lnSpc>
              <a:spcAft>
                <a:spcPts val="1000"/>
              </a:spcAft>
            </a:pPr>
            <a:r>
              <a:rPr lang="en-US" sz="1000" dirty="0">
                <a:latin typeface="Arial"/>
                <a:ea typeface="Calibri"/>
                <a:cs typeface="Times New Roman"/>
              </a:rPr>
              <a:t>The final Office 365 collaboration solution that you need to explore is Office 365 groups. You need to configure Office 365 groups, including membership, privacy, and subscription options, and explore the user interaction with Office 365 groups.</a:t>
            </a:r>
          </a:p>
        </p:txBody>
      </p:sp>
      <p:sp>
        <p:nvSpPr>
          <p:cNvPr id="4" name="Slide Number Placeholder 3"/>
          <p:cNvSpPr>
            <a:spLocks noGrp="1"/>
          </p:cNvSpPr>
          <p:nvPr>
            <p:ph type="sldNum" sz="quarter" idx="10"/>
          </p:nvPr>
        </p:nvSpPr>
        <p:spPr/>
        <p:txBody>
          <a:bodyPr/>
          <a:lstStyle/>
          <a:p>
            <a:fld id="{A68421EC-C993-467B-BBCA-04469A9CFD4F}"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2766533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A68421EC-C993-467B-BBCA-04469A9CFD4F}"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4290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98760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you enforce Office 365 identities in Yammer, what is the impact for Yammer users with no Office 365 identities?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you implement federated identity model in Office 365, the user will log in by using SSO. A user with a Yammer identity cannot sign in any longer. </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Windows PowerShell cmdlets can you use to create an Office 365 group and to add the group owner?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First you need to connect to Exchange Remote PowerShell. Then, to create an Office 365 group, use the </a:t>
            </a:r>
            <a:r>
              <a:rPr lang="en-US" sz="1000" b="1" dirty="0">
                <a:latin typeface="Arial"/>
                <a:ea typeface="Calibri"/>
                <a:cs typeface="Times New Roman"/>
              </a:rPr>
              <a:t>New-UnifiedGroup </a:t>
            </a:r>
            <a:r>
              <a:rPr lang="en-US" sz="1000" dirty="0">
                <a:latin typeface="Arial"/>
                <a:ea typeface="Calibri"/>
                <a:cs typeface="Times New Roman"/>
              </a:rPr>
              <a:t>cmdlet, and</a:t>
            </a:r>
            <a:r>
              <a:rPr lang="en-US" sz="1000" b="1" dirty="0">
                <a:latin typeface="Arial"/>
                <a:ea typeface="Calibri"/>
                <a:cs typeface="Times New Roman"/>
              </a:rPr>
              <a:t> </a:t>
            </a:r>
            <a:r>
              <a:rPr lang="en-US" sz="1000" dirty="0">
                <a:latin typeface="Arial"/>
                <a:ea typeface="Calibri"/>
                <a:cs typeface="Times New Roman"/>
              </a:rPr>
              <a:t>to add an owner of the group, use the </a:t>
            </a:r>
            <a:r>
              <a:rPr lang="en-US" sz="1000" b="1" dirty="0">
                <a:latin typeface="Arial"/>
                <a:ea typeface="Calibri"/>
                <a:cs typeface="Times New Roman"/>
              </a:rPr>
              <a:t>New-</a:t>
            </a:r>
            <a:r>
              <a:rPr lang="en-US" sz="1000" b="1" dirty="0" err="1">
                <a:latin typeface="Arial"/>
                <a:ea typeface="Calibri"/>
                <a:cs typeface="Times New Roman"/>
              </a:rPr>
              <a:t>UnifiedGroupLinks</a:t>
            </a:r>
            <a:r>
              <a:rPr lang="en-US" sz="1000" dirty="0">
                <a:latin typeface="Arial"/>
                <a:ea typeface="Calibri"/>
                <a:cs typeface="Times New Roman"/>
              </a:rPr>
              <a:t> cmdlet.</a:t>
            </a:r>
          </a:p>
        </p:txBody>
      </p:sp>
      <p:sp>
        <p:nvSpPr>
          <p:cNvPr id="4" name="Slide Number Placeholder 3"/>
          <p:cNvSpPr>
            <a:spLocks noGrp="1"/>
          </p:cNvSpPr>
          <p:nvPr>
            <p:ph type="sldNum" sz="quarter" idx="10"/>
          </p:nvPr>
        </p:nvSpPr>
        <p:spPr/>
        <p:txBody>
          <a:bodyPr/>
          <a:lstStyle/>
          <a:p>
            <a:fld id="{A68421EC-C993-467B-BBCA-04469A9CFD4F}"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2105130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latin typeface="Arial"/>
                <a:ea typeface="Times New Roman"/>
                <a:cs typeface="Times New Roman"/>
              </a:rPr>
              <a:t>Best Practices</a:t>
            </a:r>
          </a:p>
          <a:p>
            <a:pPr marL="342900" marR="0" lvl="0" indent="-342900">
              <a:lnSpc>
                <a:spcPct val="115000"/>
              </a:lnSpc>
              <a:spcBef>
                <a:spcPts val="0"/>
              </a:spcBef>
              <a:spcAft>
                <a:spcPts val="995"/>
              </a:spcAft>
              <a:buSzPct val="100000"/>
              <a:buFont typeface="Symbol"/>
              <a:buChar char=""/>
            </a:pPr>
            <a:r>
              <a:rPr lang="en-US" sz="1000" dirty="0">
                <a:solidFill>
                  <a:prstClr val="black"/>
                </a:solidFill>
                <a:latin typeface="Arial"/>
                <a:ea typeface="Times New Roman"/>
                <a:cs typeface="Times New Roman"/>
              </a:rPr>
              <a:t>Always enable Yammer Enterprise as the primary Enterprise Social Network within Office 365.</a:t>
            </a:r>
          </a:p>
          <a:p>
            <a:pPr marL="342900" marR="0" lvl="0" indent="-342900">
              <a:lnSpc>
                <a:spcPct val="115000"/>
              </a:lnSpc>
              <a:spcBef>
                <a:spcPts val="0"/>
              </a:spcBef>
              <a:spcAft>
                <a:spcPts val="995"/>
              </a:spcAft>
              <a:buSzPct val="100000"/>
              <a:buFont typeface="Symbol"/>
              <a:buChar char=""/>
            </a:pPr>
            <a:r>
              <a:rPr lang="en-US" sz="1000" dirty="0">
                <a:solidFill>
                  <a:prstClr val="black"/>
                </a:solidFill>
                <a:latin typeface="Arial"/>
                <a:ea typeface="Times New Roman"/>
                <a:cs typeface="Times New Roman"/>
              </a:rPr>
              <a:t>Design a usage policy.</a:t>
            </a:r>
          </a:p>
          <a:p>
            <a:pPr marL="342900" marR="0" lvl="0" indent="-342900">
              <a:lnSpc>
                <a:spcPct val="115000"/>
              </a:lnSpc>
              <a:spcBef>
                <a:spcPts val="0"/>
              </a:spcBef>
              <a:spcAft>
                <a:spcPts val="995"/>
              </a:spcAft>
              <a:buSzPct val="100000"/>
              <a:buFont typeface="Symbol"/>
              <a:buChar char=""/>
            </a:pPr>
            <a:r>
              <a:rPr lang="en-US" sz="1000" dirty="0">
                <a:solidFill>
                  <a:prstClr val="black"/>
                </a:solidFill>
                <a:latin typeface="Arial"/>
                <a:ea typeface="Times New Roman"/>
                <a:cs typeface="Times New Roman"/>
              </a:rPr>
              <a:t>Familiarize yourself with the administration options within Yammer Enterprise.</a:t>
            </a:r>
          </a:p>
          <a:p>
            <a:pPr marL="342900" marR="0" lvl="0" indent="-342900">
              <a:lnSpc>
                <a:spcPct val="115000"/>
              </a:lnSpc>
              <a:spcBef>
                <a:spcPts val="0"/>
              </a:spcBef>
              <a:spcAft>
                <a:spcPts val="995"/>
              </a:spcAft>
              <a:buSzPct val="100000"/>
              <a:buFont typeface="Symbol"/>
              <a:buChar char=""/>
            </a:pPr>
            <a:r>
              <a:rPr lang="en-US" sz="1000" dirty="0">
                <a:solidFill>
                  <a:prstClr val="black"/>
                </a:solidFill>
                <a:latin typeface="Arial"/>
                <a:ea typeface="Times New Roman"/>
                <a:cs typeface="Times New Roman"/>
              </a:rPr>
              <a:t>Support users during their initial experience of using Yammer.</a:t>
            </a:r>
          </a:p>
          <a:p>
            <a:pPr marL="342900" marR="0" lvl="0" indent="-342900">
              <a:lnSpc>
                <a:spcPct val="115000"/>
              </a:lnSpc>
              <a:spcBef>
                <a:spcPts val="0"/>
              </a:spcBef>
              <a:spcAft>
                <a:spcPts val="995"/>
              </a:spcAft>
              <a:buSzPct val="100000"/>
              <a:buFont typeface="Symbol"/>
              <a:buChar char=""/>
            </a:pPr>
            <a:r>
              <a:rPr lang="en-US" sz="1000" dirty="0">
                <a:solidFill>
                  <a:prstClr val="black"/>
                </a:solidFill>
                <a:latin typeface="Arial"/>
                <a:ea typeface="Times New Roman"/>
                <a:cs typeface="Times New Roman"/>
              </a:rPr>
              <a:t>Familiarize yourself with the different OneDrive for Business sync clients and their limitations and features.</a:t>
            </a:r>
          </a:p>
          <a:p>
            <a:pPr marL="342900" marR="0" lvl="0" indent="-342900">
              <a:lnSpc>
                <a:spcPct val="115000"/>
              </a:lnSpc>
              <a:spcBef>
                <a:spcPts val="0"/>
              </a:spcBef>
              <a:spcAft>
                <a:spcPts val="995"/>
              </a:spcAft>
              <a:buSzPct val="100000"/>
              <a:buFont typeface="Symbol"/>
              <a:buChar char=""/>
            </a:pPr>
            <a:r>
              <a:rPr lang="en-US" sz="1000" dirty="0">
                <a:solidFill>
                  <a:prstClr val="black"/>
                </a:solidFill>
                <a:latin typeface="Arial"/>
                <a:ea typeface="Times New Roman"/>
                <a:cs typeface="Times New Roman"/>
              </a:rPr>
              <a:t>Create a consistent sharing policy across Office 365.</a:t>
            </a:r>
          </a:p>
          <a:p>
            <a:pPr marL="342900" marR="0" lvl="0" indent="-342900">
              <a:lnSpc>
                <a:spcPct val="115000"/>
              </a:lnSpc>
              <a:spcBef>
                <a:spcPts val="0"/>
              </a:spcBef>
              <a:spcAft>
                <a:spcPts val="995"/>
              </a:spcAft>
              <a:buSzPct val="100000"/>
              <a:buFont typeface="Symbol"/>
              <a:buChar char=""/>
            </a:pPr>
            <a:r>
              <a:rPr lang="en-US" sz="1000" dirty="0">
                <a:solidFill>
                  <a:prstClr val="black"/>
                </a:solidFill>
                <a:latin typeface="Arial"/>
                <a:ea typeface="Times New Roman"/>
                <a:cs typeface="Times New Roman"/>
              </a:rPr>
              <a:t>Decide if and when you should use Office 365 groups, because they are essential to some of the Office 365 components.</a:t>
            </a:r>
          </a:p>
          <a:p>
            <a:pPr marL="342900" marR="0" lvl="0" indent="-342900">
              <a:lnSpc>
                <a:spcPct val="115000"/>
              </a:lnSpc>
              <a:spcBef>
                <a:spcPts val="0"/>
              </a:spcBef>
              <a:spcAft>
                <a:spcPts val="995"/>
              </a:spcAft>
              <a:buSzPct val="100000"/>
              <a:buFont typeface="Symbol"/>
              <a:buChar char=""/>
            </a:pPr>
            <a:r>
              <a:rPr lang="en-US" sz="1000" dirty="0">
                <a:solidFill>
                  <a:prstClr val="black"/>
                </a:solidFill>
                <a:latin typeface="Arial"/>
                <a:ea typeface="Times New Roman"/>
                <a:cs typeface="Times New Roman"/>
              </a:rPr>
              <a:t>Decide if Office 365 groups will be user centric or centrally managed.</a:t>
            </a: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Synchronization is not working in OneDrive for Business</a:t>
            </a:r>
          </a:p>
          <a:p>
            <a:pPr lvl="0">
              <a:lnSpc>
                <a:spcPct val="115000"/>
              </a:lnSpc>
              <a:spcAft>
                <a:spcPts val="995"/>
              </a:spcAft>
            </a:pPr>
            <a:r>
              <a:rPr lang="en-US" sz="1000" b="1" dirty="0">
                <a:solidFill>
                  <a:prstClr val="black"/>
                </a:solidFill>
                <a:latin typeface="Arial"/>
                <a:ea typeface="Times New Roman"/>
                <a:cs typeface="Times New Roman"/>
              </a:rPr>
              <a:t>Troubleshooting Tip: </a:t>
            </a:r>
          </a:p>
          <a:p>
            <a:pPr marL="342900" indent="-342900">
              <a:lnSpc>
                <a:spcPct val="115000"/>
              </a:lnSpc>
              <a:spcAft>
                <a:spcPts val="995"/>
              </a:spcAft>
              <a:buFont typeface="Symbol"/>
              <a:buChar char=""/>
            </a:pPr>
            <a:r>
              <a:rPr lang="en-US" sz="1000" dirty="0">
                <a:solidFill>
                  <a:prstClr val="black"/>
                </a:solidFill>
                <a:latin typeface="Arial"/>
                <a:ea typeface="Times New Roman"/>
                <a:cs typeface="Times New Roman"/>
              </a:rPr>
              <a:t>Check the limitations of the sync client</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Check the filenames</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Check the file name length</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Check the file size</a:t>
            </a:r>
          </a:p>
        </p:txBody>
      </p:sp>
      <p:sp>
        <p:nvSpPr>
          <p:cNvPr id="4" name="Slide Number Placeholder 3"/>
          <p:cNvSpPr>
            <a:spLocks noGrp="1"/>
          </p:cNvSpPr>
          <p:nvPr>
            <p:ph type="sldNum" sz="quarter" idx="10"/>
          </p:nvPr>
        </p:nvSpPr>
        <p:spPr/>
        <p:txBody>
          <a:bodyPr/>
          <a:lstStyle/>
          <a:p>
            <a:fld id="{A68421EC-C993-467B-BBCA-04469A9CFD4F}"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
        <p:nvSpPr>
          <p:cNvPr id="7" name="TextBox 6"/>
          <p:cNvSpPr txBox="1"/>
          <p:nvPr/>
        </p:nvSpPr>
        <p:spPr>
          <a:xfrm>
            <a:off x="310896" y="73914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8788693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Multiple Yammer Networks exist for different Office 365 domains</a:t>
            </a:r>
          </a:p>
          <a:p>
            <a:pPr lvl="0">
              <a:lnSpc>
                <a:spcPct val="115000"/>
              </a:lnSpc>
              <a:spcAft>
                <a:spcPts val="995"/>
              </a:spcAft>
            </a:pPr>
            <a:r>
              <a:rPr lang="en-US" sz="1000" b="1" dirty="0">
                <a:solidFill>
                  <a:prstClr val="black"/>
                </a:solidFill>
                <a:latin typeface="Arial"/>
                <a:ea typeface="Times New Roman"/>
                <a:cs typeface="Times New Roman"/>
              </a:rPr>
              <a:t>Troubleshooting Tip: </a:t>
            </a:r>
          </a:p>
          <a:p>
            <a:pPr marL="342900" indent="-342900">
              <a:lnSpc>
                <a:spcPct val="115000"/>
              </a:lnSpc>
              <a:spcAft>
                <a:spcPts val="995"/>
              </a:spcAft>
              <a:buFont typeface="Symbol"/>
              <a:buChar char=""/>
            </a:pPr>
            <a:r>
              <a:rPr lang="en-US" sz="1000" dirty="0">
                <a:solidFill>
                  <a:prstClr val="black"/>
                </a:solidFill>
                <a:latin typeface="Arial"/>
                <a:ea typeface="Times New Roman"/>
                <a:cs typeface="Times New Roman"/>
              </a:rPr>
              <a:t>Define a consolidation plan</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Inform users in both networks</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Create a migration plan</a:t>
            </a: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Office 365 groups are enabled and used without administrative awareness</a:t>
            </a:r>
          </a:p>
          <a:p>
            <a:pPr lvl="0">
              <a:lnSpc>
                <a:spcPct val="115000"/>
              </a:lnSpc>
              <a:spcAft>
                <a:spcPts val="995"/>
              </a:spcAft>
            </a:pPr>
            <a:r>
              <a:rPr lang="en-US" sz="1000" b="1" dirty="0">
                <a:solidFill>
                  <a:prstClr val="black"/>
                </a:solidFill>
                <a:latin typeface="Arial"/>
                <a:ea typeface="Times New Roman"/>
                <a:cs typeface="Times New Roman"/>
              </a:rPr>
              <a:t>Troubleshooting Tip: </a:t>
            </a:r>
          </a:p>
          <a:p>
            <a:pPr marL="342900" lvl="0" indent="-342900">
              <a:lnSpc>
                <a:spcPct val="115000"/>
              </a:lnSpc>
              <a:spcAft>
                <a:spcPts val="995"/>
              </a:spcAft>
              <a:buFont typeface="Symbol"/>
              <a:buChar char=""/>
            </a:pPr>
            <a:r>
              <a:rPr lang="en-US" sz="1000" dirty="0">
                <a:solidFill>
                  <a:srgbClr val="000000"/>
                </a:solidFill>
                <a:latin typeface="Arial"/>
                <a:ea typeface="Times New Roman"/>
                <a:cs typeface="Times New Roman"/>
              </a:rPr>
              <a:t>Familiarize yourself </a:t>
            </a:r>
            <a:r>
              <a:rPr lang="en-US" sz="1000" dirty="0">
                <a:solidFill>
                  <a:prstClr val="black"/>
                </a:solidFill>
                <a:latin typeface="Arial"/>
                <a:ea typeface="Times New Roman"/>
                <a:cs typeface="Times New Roman"/>
              </a:rPr>
              <a:t>with the continuous changes within Office 365</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Check groups and define a naming policy</a:t>
            </a:r>
          </a:p>
          <a:p>
            <a:pPr lvl="0">
              <a:lnSpc>
                <a:spcPct val="115000"/>
              </a:lnSpc>
              <a:spcAft>
                <a:spcPts val="1000"/>
              </a:spcAft>
            </a:pPr>
            <a:r>
              <a:rPr lang="en-US" sz="1000" dirty="0">
                <a:solidFill>
                  <a:prstClr val="black"/>
                </a:solidFill>
                <a:latin typeface="Arial"/>
                <a:ea typeface="Calibri"/>
                <a:cs typeface="Times New Roman"/>
              </a:rPr>
              <a:t>Ensure that you cover the common issues and the corresponding troubleshooting tips listed in this section. Encourage students to share tips from their own work environments.</a:t>
            </a:r>
          </a:p>
          <a:p>
            <a:pPr lvl="0">
              <a:lnSpc>
                <a:spcPct val="115000"/>
              </a:lnSpc>
              <a:spcAft>
                <a:spcPts val="1000"/>
              </a:spcAft>
            </a:pPr>
            <a:r>
              <a:rPr lang="en-US" sz="1000" b="1" dirty="0">
                <a:latin typeface="Arial" panose="020B0604020202020204" pitchFamily="34" charset="0"/>
                <a:cs typeface="Arial" panose="020B0604020202020204" pitchFamily="34" charset="0"/>
              </a:rPr>
              <a:t>Note</a:t>
            </a:r>
            <a:r>
              <a:rPr lang="en-US" sz="1000" dirty="0">
                <a:latin typeface="Arial" panose="020B0604020202020204" pitchFamily="34" charset="0"/>
                <a:cs typeface="Arial" panose="020B0604020202020204" pitchFamily="34" charset="0"/>
              </a:rPr>
              <a:t>: Ensure that you cover the common issues and the corresponding troubleshooting tips listed in this section. Encourage students to share tips from their own work environments.</a:t>
            </a:r>
          </a:p>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Discuss the differences between Office 365 groups and Yammer and possible use cases where you need one tool or the other.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Some of the differences between Yammer and Office 365 groups are:</a:t>
            </a:r>
          </a:p>
          <a:p>
            <a:pPr marL="800100" marR="0" lvl="1" indent="-342900">
              <a:lnSpc>
                <a:spcPct val="115000"/>
              </a:lnSpc>
              <a:spcBef>
                <a:spcPts val="0"/>
              </a:spcBef>
              <a:spcAft>
                <a:spcPts val="995"/>
              </a:spcAft>
              <a:buFont typeface="Symbol"/>
              <a:buChar char=""/>
            </a:pPr>
            <a:r>
              <a:rPr lang="en-US" sz="1000" dirty="0">
                <a:latin typeface="Arial"/>
                <a:ea typeface="Times New Roman"/>
                <a:cs typeface="Times New Roman"/>
              </a:rPr>
              <a:t>External users can be invited to Yammer and participate there.</a:t>
            </a:r>
          </a:p>
          <a:p>
            <a:pPr marL="800100" marR="0" lvl="1" indent="-342900">
              <a:lnSpc>
                <a:spcPct val="115000"/>
              </a:lnSpc>
              <a:spcBef>
                <a:spcPts val="0"/>
              </a:spcBef>
              <a:spcAft>
                <a:spcPts val="995"/>
              </a:spcAft>
              <a:buFont typeface="Symbol"/>
              <a:buChar char=""/>
            </a:pPr>
            <a:r>
              <a:rPr lang="en-US" sz="1000" dirty="0">
                <a:latin typeface="Arial"/>
                <a:ea typeface="Times New Roman"/>
                <a:cs typeface="Times New Roman"/>
              </a:rPr>
              <a:t>Office 365 planner needs Office 365 groups.</a:t>
            </a:r>
          </a:p>
          <a:p>
            <a:pPr marL="800100" marR="0" lvl="1" indent="-342900">
              <a:lnSpc>
                <a:spcPct val="115000"/>
              </a:lnSpc>
              <a:spcBef>
                <a:spcPts val="0"/>
              </a:spcBef>
              <a:spcAft>
                <a:spcPts val="995"/>
              </a:spcAft>
              <a:buFont typeface="Symbol"/>
              <a:buChar char=""/>
            </a:pPr>
            <a:r>
              <a:rPr lang="en-US" sz="1000" dirty="0">
                <a:latin typeface="Arial"/>
                <a:ea typeface="Times New Roman"/>
                <a:cs typeface="Times New Roman"/>
              </a:rPr>
              <a:t>Yammer can also work as a stand-alone tool.</a:t>
            </a:r>
          </a:p>
        </p:txBody>
      </p:sp>
      <p:sp>
        <p:nvSpPr>
          <p:cNvPr id="4" name="Slide Number Placeholder 3"/>
          <p:cNvSpPr>
            <a:spLocks noGrp="1"/>
          </p:cNvSpPr>
          <p:nvPr>
            <p:ph type="sldNum" sz="quarter" idx="10"/>
          </p:nvPr>
        </p:nvSpPr>
        <p:spPr/>
        <p:txBody>
          <a:bodyPr/>
          <a:lstStyle/>
          <a:p>
            <a:fld id="{A68421EC-C993-467B-BBCA-04469A9CFD4F}" type="slidenum">
              <a:rPr lang="en-US" smtClean="0"/>
              <a:t>36</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7" name="Rectangle 6"/>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2564340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2: Enterprise Administrator</a:t>
            </a:r>
          </a:p>
          <a:p>
            <a:pPr lvl="0">
              <a:lnSpc>
                <a:spcPct val="115000"/>
              </a:lnSpc>
              <a:spcAft>
                <a:spcPts val="1000"/>
              </a:spcAft>
            </a:pPr>
            <a:r>
              <a:rPr lang="en-US" sz="1000" dirty="0">
                <a:solidFill>
                  <a:prstClr val="black"/>
                </a:solidFill>
                <a:latin typeface="Arial"/>
                <a:ea typeface="Calibri"/>
                <a:cs typeface="Times New Roman"/>
              </a:rPr>
              <a:t>(√) Option 4: Verified Administrator</a:t>
            </a:r>
          </a:p>
          <a:p>
            <a:pPr lvl="0">
              <a:lnSpc>
                <a:spcPct val="115000"/>
              </a:lnSpc>
              <a:spcAft>
                <a:spcPts val="1000"/>
              </a:spcAft>
            </a:pPr>
            <a:r>
              <a:rPr lang="en-US" sz="1000" dirty="0">
                <a:solidFill>
                  <a:prstClr val="black"/>
                </a:solidFill>
                <a:latin typeface="Arial"/>
                <a:ea typeface="Calibri"/>
                <a:cs typeface="Times New Roman"/>
              </a:rPr>
              <a:t>(√) Option 5: Enterprise Integrations</a:t>
            </a:r>
          </a:p>
          <a:p>
            <a:pPr lvl="0">
              <a:lnSpc>
                <a:spcPct val="115000"/>
              </a:lnSpc>
              <a:spcAft>
                <a:spcPts val="1000"/>
              </a:spcAft>
            </a:pPr>
            <a:r>
              <a:rPr lang="en-US" sz="1000" b="1" dirty="0">
                <a:solidFill>
                  <a:prstClr val="black"/>
                </a:solidFill>
                <a:latin typeface="Arial"/>
                <a:ea typeface="Calibri"/>
                <a:cs typeface="Times New Roman"/>
              </a:rPr>
              <a:t>Question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Which two things must be in place before you enable Yammer Enterprise within Office 365?</a:t>
            </a:r>
          </a:p>
          <a:p>
            <a:pPr lvl="0">
              <a:lnSpc>
                <a:spcPct val="115000"/>
              </a:lnSpc>
              <a:spcAft>
                <a:spcPts val="1000"/>
              </a:spcAft>
            </a:pPr>
            <a:r>
              <a:rPr lang="en-US" sz="1000" dirty="0">
                <a:solidFill>
                  <a:prstClr val="black"/>
                </a:solidFill>
                <a:latin typeface="Arial"/>
                <a:ea typeface="Calibri"/>
                <a:cs typeface="Times New Roman"/>
              </a:rPr>
              <a:t>(   ) Option 1: A verified custom domain</a:t>
            </a:r>
          </a:p>
          <a:p>
            <a:pPr lvl="0">
              <a:lnSpc>
                <a:spcPct val="115000"/>
              </a:lnSpc>
              <a:spcAft>
                <a:spcPts val="1000"/>
              </a:spcAft>
            </a:pPr>
            <a:r>
              <a:rPr lang="en-US" sz="1000" dirty="0">
                <a:solidFill>
                  <a:prstClr val="black"/>
                </a:solidFill>
                <a:latin typeface="Arial"/>
                <a:ea typeface="Calibri"/>
                <a:cs typeface="Times New Roman"/>
              </a:rPr>
              <a:t>(   ) Option 2: A paid Yammer Enterprise network</a:t>
            </a:r>
          </a:p>
          <a:p>
            <a:pPr lvl="0">
              <a:lnSpc>
                <a:spcPct val="115000"/>
              </a:lnSpc>
              <a:spcAft>
                <a:spcPts val="1000"/>
              </a:spcAft>
            </a:pPr>
            <a:r>
              <a:rPr lang="en-US" sz="1000" dirty="0">
                <a:solidFill>
                  <a:prstClr val="black"/>
                </a:solidFill>
                <a:latin typeface="Arial"/>
                <a:ea typeface="Calibri"/>
                <a:cs typeface="Times New Roman"/>
              </a:rPr>
              <a:t>(   ) Option 3: A Global Administrator in Office 365</a:t>
            </a:r>
          </a:p>
          <a:p>
            <a:pPr lvl="0">
              <a:lnSpc>
                <a:spcPct val="115000"/>
              </a:lnSpc>
              <a:spcAft>
                <a:spcPts val="1000"/>
              </a:spcAft>
            </a:pPr>
            <a:r>
              <a:rPr lang="en-US" sz="1000" dirty="0">
                <a:solidFill>
                  <a:prstClr val="black"/>
                </a:solidFill>
                <a:latin typeface="Arial"/>
                <a:ea typeface="Calibri"/>
                <a:cs typeface="Times New Roman"/>
              </a:rPr>
              <a:t>(   ) Option 4: A Global Administrator in Office 365 with the verified domain</a:t>
            </a:r>
          </a:p>
          <a:p>
            <a:pPr lvl="0">
              <a:lnSpc>
                <a:spcPct val="115000"/>
              </a:lnSpc>
              <a:spcAft>
                <a:spcPts val="1000"/>
              </a:spcAft>
            </a:pPr>
            <a:r>
              <a:rPr lang="en-US" sz="1000" dirty="0">
                <a:solidFill>
                  <a:prstClr val="black"/>
                </a:solidFill>
                <a:latin typeface="Arial"/>
                <a:ea typeface="Calibri"/>
                <a:cs typeface="Times New Roman"/>
              </a:rPr>
              <a:t>(   ) Option 5: A verified Administrator in Yammer</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1: A verified custom domain</a:t>
            </a:r>
          </a:p>
          <a:p>
            <a:pPr lvl="0">
              <a:lnSpc>
                <a:spcPct val="115000"/>
              </a:lnSpc>
              <a:spcAft>
                <a:spcPts val="1000"/>
              </a:spcAft>
            </a:pPr>
            <a:r>
              <a:rPr lang="en-US" sz="1000" dirty="0">
                <a:solidFill>
                  <a:prstClr val="black"/>
                </a:solidFill>
                <a:latin typeface="Arial"/>
                <a:ea typeface="Calibri"/>
                <a:cs typeface="Times New Roman"/>
              </a:rPr>
              <a:t>(√) Option 4: A Global Administrator in Office 365 with the verified domain</a:t>
            </a:r>
            <a:endParaRPr lang="en-US" dirty="0"/>
          </a:p>
        </p:txBody>
      </p:sp>
      <p:sp>
        <p:nvSpPr>
          <p:cNvPr id="4" name="Slide Number Placeholder 3"/>
          <p:cNvSpPr>
            <a:spLocks noGrp="1"/>
          </p:cNvSpPr>
          <p:nvPr>
            <p:ph type="sldNum" sz="quarter" idx="10"/>
          </p:nvPr>
        </p:nvSpPr>
        <p:spPr/>
        <p:txBody>
          <a:bodyPr/>
          <a:lstStyle/>
          <a:p>
            <a:fld id="{A68421EC-C993-467B-BBCA-04469A9CFD4F}" type="slidenum">
              <a:rPr lang="en-US" smtClean="0"/>
              <a:t>4</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7" name="Rectangle 6"/>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317638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a:p>
            <a:pPr>
              <a:lnSpc>
                <a:spcPct val="115000"/>
              </a:lnSpc>
              <a:spcAft>
                <a:spcPts val="1000"/>
              </a:spcAft>
            </a:pPr>
            <a:r>
              <a:rPr lang="en-US" sz="1000" dirty="0">
                <a:latin typeface="Arial"/>
                <a:ea typeface="Calibri"/>
                <a:cs typeface="Times New Roman"/>
              </a:rPr>
              <a:t>Provide an overview of Yammer, and outline the differences between Yammer Enterprise and Yammer Basic. Discuss with your students the benefits of using Yammer, and how they can implement it in an organization.</a:t>
            </a:r>
          </a:p>
        </p:txBody>
      </p:sp>
      <p:sp>
        <p:nvSpPr>
          <p:cNvPr id="4" name="Slide Number Placeholder 3"/>
          <p:cNvSpPr>
            <a:spLocks noGrp="1"/>
          </p:cNvSpPr>
          <p:nvPr>
            <p:ph type="sldNum" sz="quarter" idx="10"/>
          </p:nvPr>
        </p:nvSpPr>
        <p:spPr/>
        <p:txBody>
          <a:bodyPr/>
          <a:lstStyle/>
          <a:p>
            <a:fld id="{A68421EC-C993-467B-BBCA-04469A9CFD4F}"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2116411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8421EC-C993-467B-BBCA-04469A9CFD4F}"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233936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Outline why it is important to activate Yammer Enterprise within Office 365. Discuss the necessary steps in the correct order. Discuss why it is important to consolidate domains in one Yammer Network.</a:t>
            </a:r>
          </a:p>
        </p:txBody>
      </p:sp>
      <p:sp>
        <p:nvSpPr>
          <p:cNvPr id="4" name="Slide Number Placeholder 3"/>
          <p:cNvSpPr>
            <a:spLocks noGrp="1"/>
          </p:cNvSpPr>
          <p:nvPr>
            <p:ph type="sldNum" sz="quarter" idx="10"/>
          </p:nvPr>
        </p:nvSpPr>
        <p:spPr/>
        <p:txBody>
          <a:bodyPr/>
          <a:lstStyle/>
          <a:p>
            <a:fld id="{A68421EC-C993-467B-BBCA-04469A9CFD4F}"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103789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security settings for a Yammer Network. Go through the various options for Office 365 identities and discuss them in detail.</a:t>
            </a:r>
          </a:p>
        </p:txBody>
      </p:sp>
      <p:sp>
        <p:nvSpPr>
          <p:cNvPr id="4" name="Slide Number Placeholder 3"/>
          <p:cNvSpPr>
            <a:spLocks noGrp="1"/>
          </p:cNvSpPr>
          <p:nvPr>
            <p:ph type="sldNum" sz="quarter" idx="10"/>
          </p:nvPr>
        </p:nvSpPr>
        <p:spPr/>
        <p:txBody>
          <a:bodyPr/>
          <a:lstStyle/>
          <a:p>
            <a:fld id="{A68421EC-C993-467B-BBCA-04469A9CFD4F}"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3729261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a:p>
            <a:pPr>
              <a:lnSpc>
                <a:spcPct val="115000"/>
              </a:lnSpc>
              <a:spcAft>
                <a:spcPts val="1000"/>
              </a:spcAft>
            </a:pPr>
            <a:r>
              <a:rPr lang="en-US" sz="1000" dirty="0">
                <a:latin typeface="Arial"/>
                <a:ea typeface="Calibri"/>
                <a:cs typeface="Times New Roman"/>
              </a:rPr>
              <a:t>Discuss different user roles and their rights within a Yammer network. Clarify that Yammer is user centric. </a:t>
            </a:r>
          </a:p>
        </p:txBody>
      </p:sp>
      <p:sp>
        <p:nvSpPr>
          <p:cNvPr id="4" name="Slide Number Placeholder 3"/>
          <p:cNvSpPr>
            <a:spLocks noGrp="1"/>
          </p:cNvSpPr>
          <p:nvPr>
            <p:ph type="sldNum" sz="quarter" idx="10"/>
          </p:nvPr>
        </p:nvSpPr>
        <p:spPr/>
        <p:txBody>
          <a:bodyPr/>
          <a:lstStyle/>
          <a:p>
            <a:fld id="{A68421EC-C993-467B-BBCA-04469A9CFD4F}"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352800"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Planning and configuring an Office 365 collaboration solution</a:t>
            </a:r>
          </a:p>
        </p:txBody>
      </p:sp>
    </p:spTree>
    <p:extLst>
      <p:ext uri="{BB962C8B-B14F-4D97-AF65-F5344CB8AC3E}">
        <p14:creationId xmlns:p14="http://schemas.microsoft.com/office/powerpoint/2010/main" val="2205009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093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10</a:t>
            </a:r>
          </a:p>
        </p:txBody>
      </p:sp>
      <p:sp>
        <p:nvSpPr>
          <p:cNvPr id="3" name="Subtitle 2"/>
          <p:cNvSpPr>
            <a:spLocks noGrp="1"/>
          </p:cNvSpPr>
          <p:nvPr>
            <p:ph type="subTitle" sz="quarter" idx="1"/>
          </p:nvPr>
        </p:nvSpPr>
        <p:spPr/>
        <p:txBody>
          <a:bodyPr/>
          <a:lstStyle/>
          <a:p>
            <a:r>
              <a:rPr lang="en-US" dirty="0"/>
              <a:t>Planning and configuring an </a:t>
            </a:r>
            <a:br>
              <a:rPr lang="en-US" dirty="0"/>
            </a:br>
            <a:r>
              <a:rPr lang="en-US" dirty="0"/>
              <a:t>Office 365 collaboration solution
</a:t>
            </a:r>
          </a:p>
        </p:txBody>
      </p:sp>
    </p:spTree>
    <p:extLst>
      <p:ext uri="{BB962C8B-B14F-4D97-AF65-F5344CB8AC3E}">
        <p14:creationId xmlns:p14="http://schemas.microsoft.com/office/powerpoint/2010/main" val="2697320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f86766e5-6780-4594-a4f8-d0b0f1f54c63">
    <p:spTree>
      <p:nvGrpSpPr>
        <p:cNvPr id="1" name=""/>
        <p:cNvGrpSpPr/>
        <p:nvPr/>
      </p:nvGrpSpPr>
      <p:grpSpPr>
        <a:xfrm>
          <a:off x="0" y="0"/>
          <a:ext cx="0" cy="0"/>
          <a:chOff x="0" y="0"/>
          <a:chExt cx="0" cy="0"/>
        </a:xfrm>
      </p:grpSpPr>
      <p:pic>
        <p:nvPicPr>
          <p:cNvPr id="5" name="Content Placeholder 1"/>
          <p:cNvPicPr>
            <a:picLocks noGrp="1" noChangeAspect="1"/>
          </p:cNvPicPr>
          <p:nvPr/>
        </p:nvPicPr>
        <p:blipFill>
          <a:blip r:embed="rId3"/>
          <a:stretch>
            <a:fillRect/>
          </a:stretch>
        </p:blipFill>
        <p:spPr bwMode="auto">
          <a:xfrm>
            <a:off x="475625" y="929323"/>
            <a:ext cx="5829262" cy="5837237"/>
          </a:xfrm>
          <a:prstGeom prst="rect">
            <a:avLst/>
          </a:prstGeom>
          <a:noFill/>
          <a:ln w="9525">
            <a:noFill/>
            <a:miter lim="800000"/>
            <a:headEnd/>
            <a:tailEnd/>
          </a:ln>
        </p:spPr>
      </p:pic>
      <p:sp>
        <p:nvSpPr>
          <p:cNvPr id="8" name="Title 1"/>
          <p:cNvSpPr>
            <a:spLocks noGrp="1"/>
          </p:cNvSpPr>
          <p:nvPr>
            <p:ph type="title"/>
          </p:nvPr>
        </p:nvSpPr>
        <p:spPr/>
        <p:txBody>
          <a:bodyPr/>
          <a:lstStyle/>
          <a:p>
            <a:r>
              <a:rPr lang="en-US" dirty="0"/>
              <a:t>Configuring user roles and administrators</a:t>
            </a:r>
          </a:p>
        </p:txBody>
      </p:sp>
    </p:spTree>
    <p:extLst>
      <p:ext uri="{BB962C8B-B14F-4D97-AF65-F5344CB8AC3E}">
        <p14:creationId xmlns:p14="http://schemas.microsoft.com/office/powerpoint/2010/main" val="2003845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2c035024-4668-428e-8608-5827886de7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usage policy</a:t>
            </a:r>
          </a:p>
        </p:txBody>
      </p:sp>
      <p:pic>
        <p:nvPicPr>
          <p:cNvPr id="4" name="Content Placeholder 2"/>
          <p:cNvPicPr>
            <a:picLocks noGrp="1" noChangeAspect="1"/>
          </p:cNvPicPr>
          <p:nvPr/>
        </p:nvPicPr>
        <p:blipFill>
          <a:blip r:embed="rId3"/>
          <a:stretch>
            <a:fillRect/>
          </a:stretch>
        </p:blipFill>
        <p:spPr bwMode="auto">
          <a:xfrm>
            <a:off x="0" y="838200"/>
            <a:ext cx="8461731" cy="5837237"/>
          </a:xfrm>
          <a:prstGeom prst="rect">
            <a:avLst/>
          </a:prstGeom>
          <a:noFill/>
          <a:ln w="9525">
            <a:noFill/>
            <a:miter lim="800000"/>
            <a:headEnd/>
            <a:tailEnd/>
          </a:ln>
        </p:spPr>
      </p:pic>
    </p:spTree>
    <p:extLst>
      <p:ext uri="{BB962C8B-B14F-4D97-AF65-F5344CB8AC3E}">
        <p14:creationId xmlns:p14="http://schemas.microsoft.com/office/powerpoint/2010/main" val="44736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ea58f25-7720-4f64-a7ca-0c5e708730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external networks</a:t>
            </a:r>
          </a:p>
        </p:txBody>
      </p:sp>
      <p:sp>
        <p:nvSpPr>
          <p:cNvPr id="4" name="Content Placeholder 2"/>
          <p:cNvSpPr txBox="1">
            <a:spLocks/>
          </p:cNvSpPr>
          <p:nvPr/>
        </p:nvSpPr>
        <p:spPr bwMode="auto">
          <a:xfrm>
            <a:off x="460375" y="1021215"/>
            <a:ext cx="44942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Networks are private and secure</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Yammer networks are containers for users and groups</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Only users with  corporate email addresses can join a network</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Networks operate independently of email domains</a:t>
            </a:r>
          </a:p>
          <a:p>
            <a:endParaRPr lang="en-US" b="0" kern="0" dirty="0"/>
          </a:p>
        </p:txBody>
      </p:sp>
      <p:pic>
        <p:nvPicPr>
          <p:cNvPr id="5" name="Picture 4"/>
          <p:cNvPicPr>
            <a:picLocks noChangeAspect="1"/>
          </p:cNvPicPr>
          <p:nvPr/>
        </p:nvPicPr>
        <p:blipFill>
          <a:blip r:embed="rId3"/>
          <a:stretch>
            <a:fillRect/>
          </a:stretch>
        </p:blipFill>
        <p:spPr>
          <a:xfrm>
            <a:off x="4953000" y="1021215"/>
            <a:ext cx="4029075" cy="3314700"/>
          </a:xfrm>
          <a:prstGeom prst="rect">
            <a:avLst/>
          </a:prstGeom>
        </p:spPr>
      </p:pic>
    </p:spTree>
    <p:extLst>
      <p:ext uri="{BB962C8B-B14F-4D97-AF65-F5344CB8AC3E}">
        <p14:creationId xmlns:p14="http://schemas.microsoft.com/office/powerpoint/2010/main" val="6079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57baa7d-0cf9-4c81-a692-7c572fa0c48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external networks</a:t>
            </a:r>
          </a:p>
        </p:txBody>
      </p:sp>
      <p:pic>
        <p:nvPicPr>
          <p:cNvPr id="4" name="Picture 3" descr="C:\Users\martina\AppData\Local\Temp\SNAGHTMLc655e62.PNG"/>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96" y="1024128"/>
            <a:ext cx="8756452" cy="374844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456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75be17dd-c49e-4854-b23f-e7b71c230ff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 the user experience with Yammer</a:t>
            </a:r>
          </a:p>
        </p:txBody>
      </p:sp>
      <p:sp>
        <p:nvSpPr>
          <p:cNvPr id="4"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Optimize the user experience</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Configure Yammer Embed</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Add Yammer to SharePoint Online</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Optimize Profile Settings</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Set up notifications</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Configure preferences</a:t>
            </a:r>
          </a:p>
        </p:txBody>
      </p:sp>
    </p:spTree>
    <p:extLst>
      <p:ext uri="{BB962C8B-B14F-4D97-AF65-F5344CB8AC3E}">
        <p14:creationId xmlns:p14="http://schemas.microsoft.com/office/powerpoint/2010/main" val="3219845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042d07f-251e-4311-8e66-70e057ee9e7e">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Optimizing the user experience with Yammer</a:t>
            </a:r>
          </a:p>
        </p:txBody>
      </p:sp>
      <p:pic>
        <p:nvPicPr>
          <p:cNvPr id="5" name="Picture 4" descr="C:\Users\martina\AppData\Local\Temp\SNAGHTMLc709684.PNG"/>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43" y="1024128"/>
            <a:ext cx="5919215" cy="55380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064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Planning and configuring OneDrive for Business</a:t>
            </a:r>
          </a:p>
        </p:txBody>
      </p:sp>
      <p:sp>
        <p:nvSpPr>
          <p:cNvPr id="3" name="Text Placeholder 2"/>
          <p:cNvSpPr>
            <a:spLocks noGrp="1"/>
          </p:cNvSpPr>
          <p:nvPr>
            <p:ph type="body" idx="1"/>
          </p:nvPr>
        </p:nvSpPr>
        <p:spPr/>
        <p:txBody>
          <a:bodyPr/>
          <a:lstStyle/>
          <a:p>
            <a:r>
              <a:rPr lang="en-US" dirty="0"/>
              <a:t>Overview of OneDrive for Business
OneDrive for Business collaboration features
OneDrive for Business client configuration and synchronization
Migrating files to OneDrive for Business
Managing OneDrive for Business
Planning a OneDrive for Business implementation</a:t>
            </a:r>
          </a:p>
        </p:txBody>
      </p:sp>
    </p:spTree>
    <p:extLst>
      <p:ext uri="{BB962C8B-B14F-4D97-AF65-F5344CB8AC3E}">
        <p14:creationId xmlns:p14="http://schemas.microsoft.com/office/powerpoint/2010/main" val="650092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7722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OneDrive for Business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OneDrive for Business:</a:t>
            </a:r>
          </a:p>
          <a:p>
            <a:r>
              <a:rPr lang="en-US" dirty="0"/>
              <a:t>Enables users to store files on the cloud storage that comes with your office 365 subscription</a:t>
            </a:r>
          </a:p>
          <a:p>
            <a:r>
              <a:rPr lang="en-US" dirty="0"/>
              <a:t>Provides up to unlimited storage, depending on subscription type</a:t>
            </a:r>
          </a:p>
          <a:p>
            <a:r>
              <a:rPr lang="en-US" dirty="0"/>
              <a:t>Enables users to sync files</a:t>
            </a:r>
          </a:p>
          <a:p>
            <a:r>
              <a:rPr lang="en-US" dirty="0"/>
              <a:t>Provides mobile apps</a:t>
            </a:r>
          </a:p>
        </p:txBody>
      </p:sp>
    </p:spTree>
    <p:extLst>
      <p:ext uri="{BB962C8B-B14F-4D97-AF65-F5344CB8AC3E}">
        <p14:creationId xmlns:p14="http://schemas.microsoft.com/office/powerpoint/2010/main" val="3772652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OneDrive for Business collaboration features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Share documents</a:t>
            </a:r>
          </a:p>
          <a:p>
            <a:r>
              <a:rPr lang="en-US" dirty="0"/>
              <a:t>View which documents are shared with you</a:t>
            </a:r>
          </a:p>
          <a:p>
            <a:r>
              <a:rPr lang="en-US" dirty="0"/>
              <a:t>Stop sharing documents</a:t>
            </a:r>
          </a:p>
        </p:txBody>
      </p:sp>
    </p:spTree>
    <p:extLst>
      <p:ext uri="{BB962C8B-B14F-4D97-AF65-F5344CB8AC3E}">
        <p14:creationId xmlns:p14="http://schemas.microsoft.com/office/powerpoint/2010/main" val="243246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Planning and managing Yammer Enterprise
Planning and configuring OneDrive for Business
Configuring Office 365 groups</a:t>
            </a:r>
          </a:p>
        </p:txBody>
      </p:sp>
    </p:spTree>
    <p:extLst>
      <p:ext uri="{BB962C8B-B14F-4D97-AF65-F5344CB8AC3E}">
        <p14:creationId xmlns:p14="http://schemas.microsoft.com/office/powerpoint/2010/main" val="2194145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OneDrive for Business client configuration and synchronization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OneDrive for Business sync clients:</a:t>
            </a:r>
          </a:p>
          <a:p>
            <a:r>
              <a:rPr lang="en-US" dirty="0"/>
              <a:t>Old sync client = groove.exe:</a:t>
            </a:r>
          </a:p>
          <a:p>
            <a:pPr lvl="1"/>
            <a:r>
              <a:rPr lang="en-US" dirty="0"/>
              <a:t>Syncs SharePoint libraries as well</a:t>
            </a:r>
          </a:p>
          <a:p>
            <a:r>
              <a:rPr lang="en-US" dirty="0"/>
              <a:t>New sync client = onedrive.exe:</a:t>
            </a:r>
          </a:p>
          <a:p>
            <a:pPr lvl="1"/>
            <a:r>
              <a:rPr lang="en-US" dirty="0"/>
              <a:t>Supports selective sync</a:t>
            </a:r>
          </a:p>
          <a:p>
            <a:pPr lvl="1"/>
            <a:r>
              <a:rPr lang="en-US" dirty="0"/>
              <a:t>Integrates with OneDrive Client</a:t>
            </a:r>
          </a:p>
          <a:p>
            <a:r>
              <a:rPr lang="en-US" dirty="0"/>
              <a:t>Find and configure the correct version</a:t>
            </a:r>
          </a:p>
        </p:txBody>
      </p:sp>
    </p:spTree>
    <p:extLst>
      <p:ext uri="{BB962C8B-B14F-4D97-AF65-F5344CB8AC3E}">
        <p14:creationId xmlns:p14="http://schemas.microsoft.com/office/powerpoint/2010/main" val="1866043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d1bec3a-b86c-4a80-8c54-7c96bc6ea2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 files to OneDrive for Business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Migrating content to OneDrive for Business or SharePoint Online:</a:t>
            </a:r>
          </a:p>
          <a:p>
            <a:pPr lvl="1"/>
            <a:r>
              <a:rPr lang="en-US" dirty="0"/>
              <a:t>Analyze the data:</a:t>
            </a:r>
          </a:p>
          <a:p>
            <a:pPr lvl="2"/>
            <a:r>
              <a:rPr lang="en-US" dirty="0"/>
              <a:t>Data limits</a:t>
            </a:r>
          </a:p>
          <a:p>
            <a:pPr lvl="2"/>
            <a:r>
              <a:rPr lang="en-US" dirty="0"/>
              <a:t>Names</a:t>
            </a:r>
          </a:p>
          <a:p>
            <a:pPr lvl="2"/>
            <a:r>
              <a:rPr lang="en-US" dirty="0"/>
              <a:t>Characters</a:t>
            </a:r>
          </a:p>
          <a:p>
            <a:pPr lvl="1"/>
            <a:r>
              <a:rPr lang="en-US" dirty="0"/>
              <a:t>Migrate the data:</a:t>
            </a:r>
          </a:p>
          <a:p>
            <a:pPr lvl="2"/>
            <a:r>
              <a:rPr lang="en-US" dirty="0"/>
              <a:t>Online</a:t>
            </a:r>
          </a:p>
          <a:p>
            <a:pPr lvl="2"/>
            <a:r>
              <a:rPr lang="en-US" dirty="0"/>
              <a:t>Through Client</a:t>
            </a:r>
          </a:p>
          <a:p>
            <a:pPr lvl="1"/>
            <a:r>
              <a:rPr lang="en-US" dirty="0"/>
              <a:t>Troubleshoot migration issues</a:t>
            </a:r>
          </a:p>
        </p:txBody>
      </p:sp>
    </p:spTree>
    <p:extLst>
      <p:ext uri="{BB962C8B-B14F-4D97-AF65-F5344CB8AC3E}">
        <p14:creationId xmlns:p14="http://schemas.microsoft.com/office/powerpoint/2010/main" val="3045366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f9811f30-7269-4e7f-ad37-d129881565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OneDrive for Business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Manage security:</a:t>
            </a:r>
          </a:p>
          <a:p>
            <a:pPr lvl="1"/>
            <a:r>
              <a:rPr lang="en-US" dirty="0"/>
              <a:t>Permission settings</a:t>
            </a:r>
          </a:p>
          <a:p>
            <a:pPr lvl="1"/>
            <a:r>
              <a:rPr lang="en-US" dirty="0"/>
              <a:t>Orphaned permissions</a:t>
            </a:r>
          </a:p>
          <a:p>
            <a:r>
              <a:rPr lang="en-US" dirty="0"/>
              <a:t>Sharing principles:</a:t>
            </a:r>
          </a:p>
          <a:p>
            <a:pPr lvl="1"/>
            <a:r>
              <a:rPr lang="en-US" dirty="0"/>
              <a:t>Decide what to share</a:t>
            </a:r>
          </a:p>
          <a:p>
            <a:pPr lvl="1"/>
            <a:r>
              <a:rPr lang="en-US" dirty="0"/>
              <a:t>Decide what to stop sharing</a:t>
            </a:r>
          </a:p>
          <a:p>
            <a:r>
              <a:rPr lang="en-US" dirty="0"/>
              <a:t>Monitoring shares:</a:t>
            </a:r>
          </a:p>
          <a:p>
            <a:pPr lvl="1"/>
            <a:r>
              <a:rPr lang="en-US" dirty="0"/>
              <a:t>Check shares periodically</a:t>
            </a:r>
          </a:p>
        </p:txBody>
      </p:sp>
    </p:spTree>
    <p:extLst>
      <p:ext uri="{BB962C8B-B14F-4D97-AF65-F5344CB8AC3E}">
        <p14:creationId xmlns:p14="http://schemas.microsoft.com/office/powerpoint/2010/main" val="1739957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3da0afa5-d7cf-4749-97a8-e249627f5d80">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US" dirty="0"/>
              <a:t>Planning a OneDrive for Business implementation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Analyze existing content</a:t>
            </a:r>
          </a:p>
          <a:p>
            <a:r>
              <a:rPr lang="en-US" dirty="0"/>
              <a:t>Inform users of the change</a:t>
            </a:r>
          </a:p>
          <a:p>
            <a:r>
              <a:rPr lang="en-US" dirty="0"/>
              <a:t>Help users understand the difference between the two sync clients</a:t>
            </a:r>
          </a:p>
          <a:p>
            <a:r>
              <a:rPr lang="en-US" dirty="0"/>
              <a:t>Help users understand the difference between the consumer and the business version of OneDrive</a:t>
            </a:r>
          </a:p>
          <a:p>
            <a:r>
              <a:rPr lang="en-US" dirty="0"/>
              <a:t>Show users how the sync client works</a:t>
            </a:r>
          </a:p>
          <a:p>
            <a:r>
              <a:rPr lang="en-US" dirty="0"/>
              <a:t>Show users how sharing works</a:t>
            </a:r>
          </a:p>
        </p:txBody>
      </p:sp>
    </p:spTree>
    <p:extLst>
      <p:ext uri="{BB962C8B-B14F-4D97-AF65-F5344CB8AC3E}">
        <p14:creationId xmlns:p14="http://schemas.microsoft.com/office/powerpoint/2010/main" val="3554400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Configuring Office 365 groups</a:t>
            </a:r>
          </a:p>
        </p:txBody>
      </p:sp>
      <p:sp>
        <p:nvSpPr>
          <p:cNvPr id="3" name="Text Placeholder 2"/>
          <p:cNvSpPr>
            <a:spLocks noGrp="1"/>
          </p:cNvSpPr>
          <p:nvPr>
            <p:ph type="body" idx="1"/>
          </p:nvPr>
        </p:nvSpPr>
        <p:spPr/>
        <p:txBody>
          <a:bodyPr/>
          <a:lstStyle/>
          <a:p>
            <a:r>
              <a:rPr lang="en-US" dirty="0"/>
              <a:t>Overview of Office 365 groups
Office 365 group components
Creating and configuring Office 365 groups
How users experience Office 365 groups
Removing Office 365 groups</a:t>
            </a:r>
          </a:p>
        </p:txBody>
      </p:sp>
    </p:spTree>
    <p:extLst>
      <p:ext uri="{BB962C8B-B14F-4D97-AF65-F5344CB8AC3E}">
        <p14:creationId xmlns:p14="http://schemas.microsoft.com/office/powerpoint/2010/main" val="404712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16979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Office 365 groups</a:t>
            </a:r>
          </a:p>
        </p:txBody>
      </p:sp>
      <p:sp>
        <p:nvSpPr>
          <p:cNvPr id="4" name="Content Placeholder 1"/>
          <p:cNvSpPr>
            <a:spLocks noGrp="1"/>
          </p:cNvSpPr>
          <p:nvPr/>
        </p:nvSpPr>
        <p:spPr bwMode="auto">
          <a:xfrm>
            <a:off x="458788" y="949499"/>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Groups span across Office 365</a:t>
            </a:r>
          </a:p>
          <a:p>
            <a:r>
              <a:rPr lang="en-US" dirty="0"/>
              <a:t>Groups are available across all the Office 365 services</a:t>
            </a:r>
          </a:p>
          <a:p>
            <a:r>
              <a:rPr lang="en-US" dirty="0"/>
              <a:t>Groups extend Office 365</a:t>
            </a:r>
          </a:p>
          <a:p>
            <a:r>
              <a:rPr lang="en-US" dirty="0"/>
              <a:t>Groups are based on Azure Active Directory</a:t>
            </a:r>
          </a:p>
        </p:txBody>
      </p:sp>
      <p:pic>
        <p:nvPicPr>
          <p:cNvPr id="5" name="Content Placeholder 3"/>
          <p:cNvPicPr>
            <a:picLocks noChangeAspect="1"/>
          </p:cNvPicPr>
          <p:nvPr/>
        </p:nvPicPr>
        <p:blipFill>
          <a:blip r:embed="rId3"/>
          <a:stretch>
            <a:fillRect/>
          </a:stretch>
        </p:blipFill>
        <p:spPr bwMode="auto">
          <a:xfrm>
            <a:off x="458788" y="3406396"/>
            <a:ext cx="8229600" cy="3225433"/>
          </a:xfrm>
          <a:prstGeom prst="rect">
            <a:avLst/>
          </a:prstGeom>
          <a:noFill/>
          <a:ln w="9525">
            <a:solidFill>
              <a:srgbClr val="3E8CC6"/>
            </a:solidFill>
            <a:miter lim="800000"/>
            <a:headEnd/>
            <a:tailEnd/>
          </a:ln>
        </p:spPr>
      </p:pic>
    </p:spTree>
    <p:extLst>
      <p:ext uri="{BB962C8B-B14F-4D97-AF65-F5344CB8AC3E}">
        <p14:creationId xmlns:p14="http://schemas.microsoft.com/office/powerpoint/2010/main" val="187168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group components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Office 365 groups creation:</a:t>
            </a:r>
          </a:p>
          <a:p>
            <a:pPr lvl="0"/>
            <a:r>
              <a:rPr lang="en-US" dirty="0"/>
              <a:t>The Azure Active Directory Group is created</a:t>
            </a:r>
          </a:p>
          <a:p>
            <a:pPr lvl="0"/>
            <a:r>
              <a:rPr lang="en-US" dirty="0"/>
              <a:t>A mailbox with calendar is created</a:t>
            </a:r>
          </a:p>
          <a:p>
            <a:pPr lvl="0"/>
            <a:r>
              <a:rPr lang="en-US" dirty="0"/>
              <a:t>A OneDrive for Business page is created</a:t>
            </a:r>
          </a:p>
          <a:p>
            <a:pPr lvl="0"/>
            <a:r>
              <a:rPr lang="en-US" dirty="0"/>
              <a:t>A OneNote Notebook is created</a:t>
            </a:r>
          </a:p>
          <a:p>
            <a:endParaRPr lang="en-US" dirty="0"/>
          </a:p>
        </p:txBody>
      </p:sp>
    </p:spTree>
    <p:extLst>
      <p:ext uri="{BB962C8B-B14F-4D97-AF65-F5344CB8AC3E}">
        <p14:creationId xmlns:p14="http://schemas.microsoft.com/office/powerpoint/2010/main" val="3787042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configuring Office 365 groups</a:t>
            </a:r>
          </a:p>
        </p:txBody>
      </p:sp>
      <p:sp>
        <p:nvSpPr>
          <p:cNvPr id="4" name="Content Placeholder 2"/>
          <p:cNvSpPr txBox="1">
            <a:spLocks/>
          </p:cNvSpPr>
          <p:nvPr/>
        </p:nvSpPr>
        <p:spPr bwMode="auto">
          <a:xfrm>
            <a:off x="458788" y="1021215"/>
            <a:ext cx="797198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800" b="0" kern="0" dirty="0">
                <a:latin typeface="Segoe UI" panose="020B0502040204020203" pitchFamily="34" charset="0"/>
                <a:cs typeface="Segoe UI" panose="020B0502040204020203" pitchFamily="34" charset="0"/>
              </a:rPr>
              <a:t>Managing Office 365 groups:</a:t>
            </a:r>
          </a:p>
          <a:p>
            <a:pPr marL="914400" lvl="1"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Create an Office 365 group with the Office 365 admin center</a:t>
            </a:r>
          </a:p>
          <a:p>
            <a:pPr marL="914400" lvl="1"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Edit and configure an Office 365 group</a:t>
            </a:r>
          </a:p>
          <a:p>
            <a:pPr marL="914400" lvl="1"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Manage groups with Windows PowerShell</a:t>
            </a:r>
          </a:p>
          <a:p>
            <a:pPr marL="914400" lvl="1"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Assign naming policies</a:t>
            </a:r>
          </a:p>
        </p:txBody>
      </p:sp>
    </p:spTree>
    <p:extLst>
      <p:ext uri="{BB962C8B-B14F-4D97-AF65-F5344CB8AC3E}">
        <p14:creationId xmlns:p14="http://schemas.microsoft.com/office/powerpoint/2010/main" val="1669966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a35729f3-0cd8-4ab0-a649-e7ff3a1137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configuring Office 365 groups</a:t>
            </a:r>
          </a:p>
        </p:txBody>
      </p:sp>
      <p:pic>
        <p:nvPicPr>
          <p:cNvPr id="4" name="Content Placeholder 1"/>
          <p:cNvPicPr>
            <a:picLocks noChangeAspect="1"/>
          </p:cNvPicPr>
          <p:nvPr/>
        </p:nvPicPr>
        <p:blipFill>
          <a:blip r:embed="rId3"/>
          <a:stretch>
            <a:fillRect/>
          </a:stretch>
        </p:blipFill>
        <p:spPr bwMode="auto">
          <a:xfrm>
            <a:off x="421296" y="1066800"/>
            <a:ext cx="6528144" cy="5105343"/>
          </a:xfrm>
          <a:prstGeom prst="rect">
            <a:avLst/>
          </a:prstGeom>
          <a:noFill/>
          <a:ln w="9525">
            <a:noFill/>
            <a:miter lim="800000"/>
            <a:headEnd/>
            <a:tailEnd/>
          </a:ln>
        </p:spPr>
      </p:pic>
    </p:spTree>
    <p:extLst>
      <p:ext uri="{BB962C8B-B14F-4D97-AF65-F5344CB8AC3E}">
        <p14:creationId xmlns:p14="http://schemas.microsoft.com/office/powerpoint/2010/main" val="241876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a:t>Lesson 1: Planning and managing Yammer Enterprise</a:t>
            </a:r>
          </a:p>
        </p:txBody>
      </p:sp>
      <p:sp>
        <p:nvSpPr>
          <p:cNvPr id="3" name="Text Placeholder 2"/>
          <p:cNvSpPr>
            <a:spLocks noGrp="1"/>
          </p:cNvSpPr>
          <p:nvPr>
            <p:ph type="body" idx="1"/>
          </p:nvPr>
        </p:nvSpPr>
        <p:spPr/>
        <p:txBody>
          <a:bodyPr/>
          <a:lstStyle/>
          <a:p>
            <a:r>
              <a:rPr lang="en-US" dirty="0"/>
              <a:t>Overview of Yammer Enterprise
Enabling Yammer Enterprise
Configuring security settings
Configuring user roles and administrators
Configuring usage policy
Configuring external networks
Optimizing the user experience with Yammer</a:t>
            </a:r>
          </a:p>
        </p:txBody>
      </p:sp>
    </p:spTree>
    <p:extLst>
      <p:ext uri="{BB962C8B-B14F-4D97-AF65-F5344CB8AC3E}">
        <p14:creationId xmlns:p14="http://schemas.microsoft.com/office/powerpoint/2010/main" val="2620256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40f307b6-4314-4a8e-a692-c05e6342527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users experience Office 365 groups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Conversations and email:</a:t>
            </a:r>
          </a:p>
          <a:p>
            <a:pPr lvl="1"/>
            <a:r>
              <a:rPr lang="en-US" dirty="0"/>
              <a:t>Users can access group conversations either through Outlook or the Outlook Web App.</a:t>
            </a:r>
          </a:p>
          <a:p>
            <a:r>
              <a:rPr lang="en-US" dirty="0"/>
              <a:t>Group calendar:</a:t>
            </a:r>
          </a:p>
          <a:p>
            <a:pPr lvl="1"/>
            <a:r>
              <a:rPr lang="en-US" dirty="0"/>
              <a:t>Every member of the group automatically sees meeting invites and other events.</a:t>
            </a:r>
          </a:p>
          <a:p>
            <a:r>
              <a:rPr lang="en-US" dirty="0"/>
              <a:t>Files, sharing, and OneDrive for Business:</a:t>
            </a:r>
          </a:p>
          <a:p>
            <a:pPr lvl="1"/>
            <a:r>
              <a:rPr lang="en-US" dirty="0"/>
              <a:t>A group’s One Drive for Business page is the primary place for group files.</a:t>
            </a:r>
          </a:p>
          <a:p>
            <a:r>
              <a:rPr lang="en-US" dirty="0"/>
              <a:t>Subscribing to a group:</a:t>
            </a:r>
          </a:p>
          <a:p>
            <a:pPr lvl="1"/>
            <a:r>
              <a:rPr lang="en-US" dirty="0"/>
              <a:t>Subscribing is not enabled by default. Each user can decide to subscribe or not subscribe to a group.</a:t>
            </a:r>
          </a:p>
        </p:txBody>
      </p:sp>
    </p:spTree>
    <p:extLst>
      <p:ext uri="{BB962C8B-B14F-4D97-AF65-F5344CB8AC3E}">
        <p14:creationId xmlns:p14="http://schemas.microsoft.com/office/powerpoint/2010/main" val="519286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108d8406-c8fd-40a9-9175-4c79fd93b9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Office 365 groups</a:t>
            </a:r>
          </a:p>
        </p:txBody>
      </p:sp>
      <p:sp>
        <p:nvSpPr>
          <p:cNvPr id="4" name="Content Placeholder 2"/>
          <p:cNvSpPr>
            <a:spLocks noGrp="1"/>
          </p:cNvSpPr>
          <p:nvPr/>
        </p:nvSpPr>
        <p:spPr bwMode="auto">
          <a:xfrm>
            <a:off x="458787" y="1021215"/>
            <a:ext cx="844814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Disable group creation for all users</a:t>
            </a:r>
          </a:p>
          <a:p>
            <a:r>
              <a:rPr lang="en-US" dirty="0"/>
              <a:t>Disable group creation for a subset of users</a:t>
            </a:r>
          </a:p>
          <a:p>
            <a:r>
              <a:rPr lang="en-US" dirty="0"/>
              <a:t>Hide a group from the GAL</a:t>
            </a:r>
          </a:p>
        </p:txBody>
      </p:sp>
    </p:spTree>
    <p:extLst>
      <p:ext uri="{BB962C8B-B14F-4D97-AF65-F5344CB8AC3E}">
        <p14:creationId xmlns:p14="http://schemas.microsoft.com/office/powerpoint/2010/main" val="2080066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b6696f96-fc8b-482a-8860-97daa3a7e53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Planning and configuring an Office 365 collaboration solution</a:t>
            </a:r>
          </a:p>
        </p:txBody>
      </p:sp>
      <p:sp>
        <p:nvSpPr>
          <p:cNvPr id="3" name="Text Placeholder 2"/>
          <p:cNvSpPr>
            <a:spLocks noGrp="1"/>
          </p:cNvSpPr>
          <p:nvPr>
            <p:ph type="body" idx="1"/>
          </p:nvPr>
        </p:nvSpPr>
        <p:spPr/>
        <p:txBody>
          <a:bodyPr/>
          <a:lstStyle/>
          <a:p>
            <a:r>
              <a:rPr lang="en-US" dirty="0"/>
              <a:t>Exercise 1: Configuring Yammer Enterprise
Exercise 2: Configuring OneDrive for Business
Exercise 3: Configuring Office 365 groups</a:t>
            </a:r>
          </a:p>
        </p:txBody>
      </p:sp>
      <p:sp>
        <p:nvSpPr>
          <p:cNvPr id="4" name="TextBox 3"/>
          <p:cNvSpPr txBox="1"/>
          <p:nvPr/>
        </p:nvSpPr>
        <p:spPr>
          <a:xfrm>
            <a:off x="458789" y="2895600"/>
            <a:ext cx="7237412" cy="3231654"/>
          </a:xfrm>
          <a:prstGeom prst="rect">
            <a:avLst/>
          </a:prstGeom>
          <a:noFill/>
        </p:spPr>
        <p:txBody>
          <a:bodyPr vert="horz" wrap="square" rtlCol="0">
            <a:spAutoFit/>
          </a:bodyPr>
          <a:lstStyle/>
          <a:p>
            <a:r>
              <a:rPr lang="en-US" sz="2800" dirty="0">
                <a:latin typeface="Segoe UI"/>
              </a:rPr>
              <a:t>Logon Information</a:t>
            </a:r>
          </a:p>
          <a:p>
            <a:r>
              <a:rPr lang="en-US" sz="2200" dirty="0">
                <a:solidFill>
                  <a:srgbClr val="000000"/>
                </a:solidFill>
                <a:latin typeface="Segoe UI"/>
              </a:rPr>
              <a:t>Virtual machines:</a:t>
            </a:r>
            <a:r>
              <a:rPr lang="en-US" sz="2200" b="1" dirty="0">
                <a:solidFill>
                  <a:srgbClr val="000000"/>
                </a:solidFill>
                <a:latin typeface="Segoe UI"/>
              </a:rPr>
              <a:t> 	20347A-LON-DC1 </a:t>
            </a:r>
          </a:p>
          <a:p>
            <a:r>
              <a:rPr lang="en-US" sz="2200" b="1" dirty="0">
                <a:solidFill>
                  <a:srgbClr val="000000"/>
                </a:solidFill>
                <a:latin typeface="Segoe UI"/>
              </a:rPr>
              <a:t>			20347A-LON-DS1 					20347A-LON-CL1 					20347A-LON-CL3</a:t>
            </a:r>
          </a:p>
          <a:p>
            <a:r>
              <a:rPr lang="en-US" sz="2200" dirty="0">
                <a:solidFill>
                  <a:srgbClr val="000000"/>
                </a:solidFill>
                <a:latin typeface="Segoe UI"/>
              </a:rPr>
              <a:t>User names:		</a:t>
            </a:r>
            <a:r>
              <a:rPr lang="en-US" sz="2200" b="1" dirty="0" err="1">
                <a:solidFill>
                  <a:srgbClr val="000000"/>
                </a:solidFill>
                <a:latin typeface="Segoe UI"/>
              </a:rPr>
              <a:t>Adatum</a:t>
            </a:r>
            <a:r>
              <a:rPr lang="en-US" sz="2200" b="1" dirty="0">
                <a:solidFill>
                  <a:srgbClr val="000000"/>
                </a:solidFill>
                <a:latin typeface="Segoe UI"/>
              </a:rPr>
              <a:t>\administrator 				</a:t>
            </a:r>
            <a:r>
              <a:rPr lang="en-US" sz="2200" b="1" dirty="0" err="1">
                <a:solidFill>
                  <a:srgbClr val="000000"/>
                </a:solidFill>
                <a:latin typeface="Segoe UI"/>
              </a:rPr>
              <a:t>Adatum</a:t>
            </a:r>
            <a:r>
              <a:rPr lang="en-US" sz="2200" b="1" dirty="0">
                <a:solidFill>
                  <a:srgbClr val="000000"/>
                </a:solidFill>
                <a:latin typeface="Segoe UI"/>
              </a:rPr>
              <a:t>\Holly					</a:t>
            </a:r>
            <a:r>
              <a:rPr lang="en-US" sz="2200" b="1" dirty="0" err="1">
                <a:solidFill>
                  <a:srgbClr val="000000"/>
                </a:solidFill>
                <a:latin typeface="Segoe UI"/>
              </a:rPr>
              <a:t>Adatum</a:t>
            </a:r>
            <a:r>
              <a:rPr lang="en-US" sz="2200" b="1" dirty="0">
                <a:solidFill>
                  <a:srgbClr val="000000"/>
                </a:solidFill>
                <a:latin typeface="Segoe UI"/>
              </a:rPr>
              <a:t>\Roman</a:t>
            </a:r>
          </a:p>
          <a:p>
            <a:r>
              <a:rPr lang="en-US" sz="2200" dirty="0">
                <a:solidFill>
                  <a:srgbClr val="000000"/>
                </a:solidFill>
                <a:latin typeface="Segoe UI"/>
              </a:rPr>
              <a:t>Password:</a:t>
            </a:r>
            <a:r>
              <a:rPr lang="en-US" sz="2200" b="1" dirty="0">
                <a:solidFill>
                  <a:srgbClr val="000000"/>
                </a:solidFill>
                <a:latin typeface="Segoe UI"/>
              </a:rPr>
              <a:t> 		Pa$$w0rd</a:t>
            </a:r>
          </a:p>
        </p:txBody>
      </p:sp>
      <p:sp>
        <p:nvSpPr>
          <p:cNvPr id="6" name="TextBox 5"/>
          <p:cNvSpPr txBox="1"/>
          <p:nvPr/>
        </p:nvSpPr>
        <p:spPr>
          <a:xfrm>
            <a:off x="458788" y="6258580"/>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3865081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Lab Scenario119981689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3108543"/>
          </a:xfrm>
          <a:prstGeom prst="rect">
            <a:avLst/>
          </a:prstGeom>
          <a:noFill/>
        </p:spPr>
        <p:txBody>
          <a:bodyPr vert="horz" wrap="square" rtlCol="0">
            <a:spAutoFit/>
          </a:bodyPr>
          <a:lstStyle/>
          <a:p>
            <a:pPr>
              <a:spcBef>
                <a:spcPts val="600"/>
              </a:spcBef>
            </a:pPr>
            <a:r>
              <a:rPr lang="en-US" sz="2800" dirty="0">
                <a:effectLst/>
                <a:latin typeface="Segoe UI"/>
                <a:ea typeface="Calibri"/>
                <a:cs typeface="Times New Roman"/>
              </a:rPr>
              <a:t>With all of the core Office 365 components configured and working well, the next step for </a:t>
            </a:r>
            <a:br>
              <a:rPr lang="en-US" sz="2800" dirty="0">
                <a:effectLst/>
                <a:latin typeface="Segoe UI"/>
                <a:ea typeface="Calibri"/>
                <a:cs typeface="Times New Roman"/>
              </a:rPr>
            </a:br>
            <a:r>
              <a:rPr lang="en-US" sz="2800" dirty="0">
                <a:effectLst/>
                <a:latin typeface="Segoe UI"/>
                <a:ea typeface="Calibri"/>
                <a:cs typeface="Times New Roman"/>
              </a:rPr>
              <a:t>A. Datum administrators is to explore options for using Office 365 to enhance collaboration within the organization. To do this, you will enable and configure Yammer Enterprise, OneDrive for Business, and Office 365 groups.</a:t>
            </a:r>
            <a:endParaRPr lang="en-US" sz="2800" dirty="0">
              <a:latin typeface="Segoe UI"/>
            </a:endParaRPr>
          </a:p>
        </p:txBody>
      </p:sp>
    </p:spTree>
    <p:extLst>
      <p:ext uri="{BB962C8B-B14F-4D97-AF65-F5344CB8AC3E}">
        <p14:creationId xmlns:p14="http://schemas.microsoft.com/office/powerpoint/2010/main" val="888484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ca1d9920-50ed-449a-a6ee-e842c7b20e8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If you enforce Office 365 identities in Yammer, what is the impact for Yammer users with no Office 365 identities?
Which Windows PowerShell cmdlets can you use to create an Office 365 group and to add the group owner?</a:t>
            </a:r>
          </a:p>
        </p:txBody>
      </p:sp>
    </p:spTree>
    <p:extLst>
      <p:ext uri="{BB962C8B-B14F-4D97-AF65-F5344CB8AC3E}">
        <p14:creationId xmlns:p14="http://schemas.microsoft.com/office/powerpoint/2010/main" val="2153729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Best Practices </a:t>
            </a:r>
          </a:p>
          <a:p>
            <a:r>
              <a:rPr lang="en-US" dirty="0"/>
              <a:t>Common Issues and Troubleshooting Tips</a:t>
            </a:r>
          </a:p>
          <a:p>
            <a:r>
              <a:rPr lang="en-US" dirty="0"/>
              <a:t>Review Question</a:t>
            </a:r>
          </a:p>
        </p:txBody>
      </p:sp>
    </p:spTree>
    <p:extLst>
      <p:ext uri="{BB962C8B-B14F-4D97-AF65-F5344CB8AC3E}">
        <p14:creationId xmlns:p14="http://schemas.microsoft.com/office/powerpoint/2010/main" val="129088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03625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8426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Yammer Enterprise</a:t>
            </a:r>
          </a:p>
        </p:txBody>
      </p:sp>
      <p:sp>
        <p:nvSpPr>
          <p:cNvPr id="5" name="Content Placeholder 2"/>
          <p:cNvSpPr txBox="1">
            <a:spLocks/>
          </p:cNvSpPr>
          <p:nvPr/>
        </p:nvSpPr>
        <p:spPr bwMode="auto">
          <a:xfrm>
            <a:off x="458788" y="1021215"/>
            <a:ext cx="797198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800" b="0" kern="0" dirty="0">
                <a:latin typeface="Segoe UI" panose="020B0502040204020203" pitchFamily="34" charset="0"/>
                <a:cs typeface="Segoe UI" panose="020B0502040204020203" pitchFamily="34" charset="0"/>
              </a:rPr>
              <a:t>Yammer:</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Is available within Office 365</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Can work as stand-alone solution for an enterprise social network</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Is managed and audited through Office 365</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Allows you to create external networks</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Is an easy to adopt collaboration tool</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Integrates with Office 365</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Allows easy mobile access</a:t>
            </a:r>
          </a:p>
        </p:txBody>
      </p:sp>
    </p:spTree>
    <p:extLst>
      <p:ext uri="{BB962C8B-B14F-4D97-AF65-F5344CB8AC3E}">
        <p14:creationId xmlns:p14="http://schemas.microsoft.com/office/powerpoint/2010/main" val="3329364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a2d6abb-ba6f-42a9-9ab4-d2fc93b89e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Yammer Enterprise</a:t>
            </a:r>
          </a:p>
        </p:txBody>
      </p:sp>
      <p:pic>
        <p:nvPicPr>
          <p:cNvPr id="6" name="Content Placeholder 2"/>
          <p:cNvPicPr>
            <a:picLocks noGrp="1" noChangeAspect="1"/>
          </p:cNvPicPr>
          <p:nvPr/>
        </p:nvPicPr>
        <p:blipFill>
          <a:blip r:embed="rId3"/>
          <a:stretch>
            <a:fillRect/>
          </a:stretch>
        </p:blipFill>
        <p:spPr bwMode="auto">
          <a:xfrm>
            <a:off x="545298" y="1024128"/>
            <a:ext cx="8118475" cy="4837948"/>
          </a:xfrm>
          <a:prstGeom prst="rect">
            <a:avLst/>
          </a:prstGeom>
          <a:noFill/>
          <a:ln w="9525">
            <a:noFill/>
            <a:miter lim="800000"/>
            <a:headEnd/>
            <a:tailEnd/>
          </a:ln>
        </p:spPr>
      </p:pic>
    </p:spTree>
    <p:extLst>
      <p:ext uri="{BB962C8B-B14F-4D97-AF65-F5344CB8AC3E}">
        <p14:creationId xmlns:p14="http://schemas.microsoft.com/office/powerpoint/2010/main" val="242347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Enabling Yammer Enterprise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Add a company domain</a:t>
            </a:r>
          </a:p>
          <a:p>
            <a:r>
              <a:rPr lang="en-US" dirty="0"/>
              <a:t>Assign global administrators</a:t>
            </a:r>
          </a:p>
          <a:p>
            <a:r>
              <a:rPr lang="en-US" dirty="0"/>
              <a:t>Activate Yammer Enterprise</a:t>
            </a:r>
          </a:p>
          <a:p>
            <a:r>
              <a:rPr lang="en-US" dirty="0"/>
              <a:t>Merge domains within Yammer Enterprise</a:t>
            </a:r>
          </a:p>
          <a:p>
            <a:endParaRPr lang="en-US" dirty="0"/>
          </a:p>
        </p:txBody>
      </p:sp>
    </p:spTree>
    <p:extLst>
      <p:ext uri="{BB962C8B-B14F-4D97-AF65-F5344CB8AC3E}">
        <p14:creationId xmlns:p14="http://schemas.microsoft.com/office/powerpoint/2010/main" val="27693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security settings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Configure security options:</a:t>
            </a:r>
          </a:p>
          <a:p>
            <a:pPr lvl="1"/>
            <a:r>
              <a:rPr lang="en-US" dirty="0"/>
              <a:t>IP range</a:t>
            </a:r>
          </a:p>
          <a:p>
            <a:pPr lvl="1"/>
            <a:r>
              <a:rPr lang="en-US" dirty="0"/>
              <a:t>Password policies</a:t>
            </a:r>
          </a:p>
          <a:p>
            <a:pPr lvl="1"/>
            <a:r>
              <a:rPr lang="en-US" dirty="0"/>
              <a:t>External messaging</a:t>
            </a:r>
          </a:p>
          <a:p>
            <a:pPr lvl="1"/>
            <a:r>
              <a:rPr lang="en-US" dirty="0"/>
              <a:t>Enforce Office 365 identity in Yammer</a:t>
            </a:r>
          </a:p>
          <a:p>
            <a:r>
              <a:rPr lang="en-US" dirty="0"/>
              <a:t>User experience with different identity options:</a:t>
            </a:r>
          </a:p>
          <a:p>
            <a:pPr lvl="1"/>
            <a:r>
              <a:rPr lang="en-US" dirty="0"/>
              <a:t>Office 365 identity enforced. The user is prompted to sign in with his/her Office 365 identity. </a:t>
            </a:r>
          </a:p>
          <a:p>
            <a:pPr lvl="1"/>
            <a:r>
              <a:rPr lang="en-US" dirty="0"/>
              <a:t>Office 365 identity not enforced.</a:t>
            </a:r>
            <a:r>
              <a:rPr lang="en-US" b="1" dirty="0"/>
              <a:t> </a:t>
            </a:r>
            <a:r>
              <a:rPr lang="en-US" dirty="0"/>
              <a:t>If the user has no corresponding Office 365 email account, the user is prompted to sign in with his/her Yammer identity.</a:t>
            </a:r>
            <a:endParaRPr lang="en-GB" dirty="0"/>
          </a:p>
          <a:p>
            <a:endParaRPr lang="en-US" dirty="0"/>
          </a:p>
        </p:txBody>
      </p:sp>
    </p:spTree>
    <p:extLst>
      <p:ext uri="{BB962C8B-B14F-4D97-AF65-F5344CB8AC3E}">
        <p14:creationId xmlns:p14="http://schemas.microsoft.com/office/powerpoint/2010/main" val="23311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7026deaf-5764-41e0-83f1-282a195214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user roles and administrators</a:t>
            </a:r>
          </a:p>
        </p:txBody>
      </p:sp>
      <p:sp>
        <p:nvSpPr>
          <p:cNvPr id="4" name="Content Placeholder 2"/>
          <p:cNvSpPr txBox="1">
            <a:spLocks/>
          </p:cNvSpPr>
          <p:nvPr/>
        </p:nvSpPr>
        <p:spPr bwMode="auto">
          <a:xfrm>
            <a:off x="458788" y="1021215"/>
            <a:ext cx="795369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Yammer user roles and administrators:</a:t>
            </a:r>
          </a:p>
          <a:p>
            <a:pPr marL="914400" lvl="1"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Guest User</a:t>
            </a:r>
          </a:p>
          <a:p>
            <a:pPr marL="914400" lvl="1"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User</a:t>
            </a:r>
          </a:p>
          <a:p>
            <a:pPr marL="914400" lvl="1"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Group Admin</a:t>
            </a:r>
          </a:p>
          <a:p>
            <a:pPr marL="914400" lvl="1"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Network Admin</a:t>
            </a:r>
          </a:p>
          <a:p>
            <a:pPr marL="914400" lvl="1"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Verified Admin</a:t>
            </a:r>
          </a:p>
          <a:p>
            <a:pPr marL="742950" lvl="1" indent="-285750">
              <a:buClr>
                <a:srgbClr val="0070C0"/>
              </a:buClr>
              <a:buFont typeface="Arial" panose="020B0604020202020204" pitchFamily="34" charset="0"/>
              <a:buChar char="•"/>
            </a:pPr>
            <a:endParaRPr lang="en-US" b="0" kern="0" dirty="0"/>
          </a:p>
        </p:txBody>
      </p:sp>
    </p:spTree>
    <p:extLst>
      <p:ext uri="{BB962C8B-B14F-4D97-AF65-F5344CB8AC3E}">
        <p14:creationId xmlns:p14="http://schemas.microsoft.com/office/powerpoint/2010/main" val="9451916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3089</Words>
  <Application>Microsoft Office PowerPoint</Application>
  <PresentationFormat>On-screen Show (4:3)</PresentationFormat>
  <Paragraphs>439</Paragraphs>
  <Slides>36</Slides>
  <Notes>36</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Calibri</vt:lpstr>
      <vt:lpstr>Symbol</vt:lpstr>
      <vt:lpstr>Segoe UI</vt:lpstr>
      <vt:lpstr>Times New Roman</vt:lpstr>
      <vt:lpstr>Verdana</vt:lpstr>
      <vt:lpstr>Wingdings</vt:lpstr>
      <vt:lpstr>Arial</vt:lpstr>
      <vt:lpstr>NG_MOC_Core_ModuleNew2</vt:lpstr>
      <vt:lpstr>Module 10</vt:lpstr>
      <vt:lpstr>Module Overview</vt:lpstr>
      <vt:lpstr>Lesson 1: Planning and managing Yammer Enterprise</vt:lpstr>
      <vt:lpstr>PowerPoint Presentation</vt:lpstr>
      <vt:lpstr>Overview of Yammer Enterprise</vt:lpstr>
      <vt:lpstr>Overview of Yammer Enterprise</vt:lpstr>
      <vt:lpstr>Enabling Yammer Enterprise</vt:lpstr>
      <vt:lpstr>Configuring security settings</vt:lpstr>
      <vt:lpstr>Configuring user roles and administrators</vt:lpstr>
      <vt:lpstr>Configuring user roles and administrators</vt:lpstr>
      <vt:lpstr>Configuring usage policy</vt:lpstr>
      <vt:lpstr>Configuring external networks</vt:lpstr>
      <vt:lpstr>Configuring external networks</vt:lpstr>
      <vt:lpstr>Optimizing the user experience with Yammer</vt:lpstr>
      <vt:lpstr>Optimizing the user experience with Yammer</vt:lpstr>
      <vt:lpstr>Lesson 2: Planning and configuring OneDrive for Business</vt:lpstr>
      <vt:lpstr>PowerPoint Presentation</vt:lpstr>
      <vt:lpstr>Overview of OneDrive for Business</vt:lpstr>
      <vt:lpstr>OneDrive for Business collaboration features</vt:lpstr>
      <vt:lpstr>OneDrive for Business client configuration and synchronization</vt:lpstr>
      <vt:lpstr>Migrating files to OneDrive for Business</vt:lpstr>
      <vt:lpstr>Managing OneDrive for Business</vt:lpstr>
      <vt:lpstr>Planning a OneDrive for Business implementation</vt:lpstr>
      <vt:lpstr>Lesson 3: Configuring Office 365 groups</vt:lpstr>
      <vt:lpstr>PowerPoint Presentation</vt:lpstr>
      <vt:lpstr>Overview of Office 365 groups</vt:lpstr>
      <vt:lpstr>Office 365 group components</vt:lpstr>
      <vt:lpstr>Creating and configuring Office 365 groups</vt:lpstr>
      <vt:lpstr>Creating and configuring Office 365 groups</vt:lpstr>
      <vt:lpstr>How users experience Office 365 groups</vt:lpstr>
      <vt:lpstr>Removing Office 365 groups</vt:lpstr>
      <vt:lpstr>Lab: Planning and configuring an Office 365 collaboration solution</vt:lpstr>
      <vt:lpstr>Lab Scenario</vt:lpstr>
      <vt:lpstr>Lab Review</vt:lpstr>
      <vt:lpstr>Module Review and Takeaways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2016-04-18T23:52:45Z</dcterms:created>
  <dcterms:modified xsi:type="dcterms:W3CDTF">2016-04-22T06:51:07Z</dcterms:modified>
</cp:coreProperties>
</file>