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Arial Unicode MS" panose="020B0604020202020204" pitchFamily="34" charset="-128"/>
      <p:regular r:id="rId42"/>
    </p:embeddedFont>
    <p:embeddedFont>
      <p:font typeface="Segoe UI" panose="020B0502040204020203"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88" autoAdjust="0"/>
    <p:restoredTop sz="96370"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9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B95637-D214-49A2-85E3-1955255ACDF9}" type="datetimeFigureOut">
              <a:rPr lang="en-US" smtClean="0"/>
              <a:t>4/18/2016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5E9C2F-9A9A-45B7-9A4F-057993E5924B}" type="slidenum">
              <a:rPr lang="en-US" smtClean="0"/>
              <a:t>‹#›</a:t>
            </a:fld>
            <a:endParaRPr lang="en-US" dirty="0"/>
          </a:p>
        </p:txBody>
      </p:sp>
    </p:spTree>
    <p:extLst>
      <p:ext uri="{BB962C8B-B14F-4D97-AF65-F5344CB8AC3E}">
        <p14:creationId xmlns:p14="http://schemas.microsoft.com/office/powerpoint/2010/main" val="306838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75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75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Arial Unicode MS"/>
                <a:cs typeface="Times New Roman"/>
              </a:rPr>
              <a:t>Describe the compliance features in Microsoft Office 365.</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Arial Unicode MS"/>
                <a:cs typeface="Times New Roman"/>
              </a:rPr>
              <a:t>Configure Microsoft Azure Rights Management (Azure RMS) in Office 365.</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Arial Unicode MS"/>
                <a:cs typeface="Times New Roman"/>
              </a:rPr>
              <a:t>Manage the compliance features in Office 365.</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20347A_11.pptx.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115000"/>
              </a:lnSpc>
              <a:spcAft>
                <a:spcPts val="1000"/>
              </a:spcAft>
            </a:pPr>
            <a:r>
              <a:rPr lang="en-US" sz="1000" dirty="0">
                <a:latin typeface="Arial"/>
                <a:ea typeface="Calibri"/>
                <a:cs typeface="Segoe UI"/>
              </a:rPr>
              <a:t>To prepare for this module, you should:</a:t>
            </a:r>
            <a:endParaRPr lang="en-US" sz="1000" dirty="0">
              <a:latin typeface="Arial"/>
              <a:ea typeface="Calibri"/>
              <a:cs typeface="Times New Roman"/>
            </a:endParaRPr>
          </a:p>
          <a:p>
            <a:pPr marL="342900" marR="0" lvl="0" indent="-342900" fontAlgn="base">
              <a:lnSpc>
                <a:spcPct val="115000"/>
              </a:lnSpc>
              <a:spcBef>
                <a:spcPts val="0"/>
              </a:spcBef>
              <a:spcAft>
                <a:spcPts val="995"/>
              </a:spcAft>
              <a:buSzPts val="950"/>
              <a:buFont typeface="Symbol"/>
              <a:buChar char=""/>
            </a:pPr>
            <a:r>
              <a:rPr lang="en-US" sz="1000" dirty="0">
                <a:latin typeface="Arial"/>
                <a:ea typeface="Calibri"/>
                <a:cs typeface="Segoe UI"/>
              </a:rPr>
              <a:t>Read all of this module’s materials.</a:t>
            </a:r>
            <a:endParaRPr lang="en-US" sz="1000" dirty="0">
              <a:latin typeface="Arial"/>
              <a:ea typeface="Calibri"/>
              <a:cs typeface="Times New Roman"/>
            </a:endParaRPr>
          </a:p>
          <a:p>
            <a:pPr marL="342900" marR="0" lvl="0" indent="-342900" fontAlgn="base">
              <a:lnSpc>
                <a:spcPct val="115000"/>
              </a:lnSpc>
              <a:spcBef>
                <a:spcPts val="0"/>
              </a:spcBef>
              <a:spcAft>
                <a:spcPts val="995"/>
              </a:spcAft>
              <a:buSzPts val="950"/>
              <a:buFont typeface="Symbol"/>
              <a:buChar char=""/>
            </a:pPr>
            <a:r>
              <a:rPr lang="en-US" sz="1000" dirty="0">
                <a:latin typeface="Arial"/>
                <a:ea typeface="Calibri"/>
                <a:cs typeface="Segoe UI"/>
              </a:rPr>
              <a:t>Practice performing the demonstrations and labs.</a:t>
            </a:r>
            <a:endParaRPr lang="en-US" sz="1000" dirty="0">
              <a:latin typeface="Arial"/>
              <a:ea typeface="Calibri"/>
              <a:cs typeface="Times New Roman"/>
            </a:endParaRPr>
          </a:p>
          <a:p>
            <a:pPr marL="342900" marR="0" lvl="0" indent="-342900" fontAlgn="base">
              <a:lnSpc>
                <a:spcPct val="115000"/>
              </a:lnSpc>
              <a:spcBef>
                <a:spcPts val="0"/>
              </a:spcBef>
              <a:spcAft>
                <a:spcPts val="995"/>
              </a:spcAft>
              <a:buSzPts val="950"/>
              <a:buFont typeface="Symbol"/>
              <a:buChar char=""/>
            </a:pPr>
            <a:r>
              <a:rPr lang="en-US" sz="1000" dirty="0">
                <a:latin typeface="Arial"/>
                <a:ea typeface="Calibri"/>
                <a:cs typeface="Segoe UI"/>
              </a:rPr>
              <a:t>Work through the Module Review and Takeaways section to determine how you will use the information to reinforce student learning and promote knowledge transfer to on-the-job performance.</a:t>
            </a:r>
            <a:endParaRPr lang="en-US" sz="1000" dirty="0">
              <a:latin typeface="Arial"/>
              <a:ea typeface="Calibri"/>
              <a:cs typeface="Times New Roman"/>
            </a:endParaRPr>
          </a:p>
          <a:p>
            <a:pPr>
              <a:lnSpc>
                <a:spcPct val="115000"/>
              </a:lnSpc>
              <a:spcAft>
                <a:spcPts val="1000"/>
              </a:spcAft>
            </a:pPr>
            <a:r>
              <a:rPr lang="en-US" sz="1000" dirty="0">
                <a:effectLst/>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5E9C2F-9A9A-45B7-9A4F-057993E5924B}"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23935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Customer Lockbox feature and how it integrates into the security standards of Office 365.</a:t>
            </a:r>
          </a:p>
        </p:txBody>
      </p:sp>
      <p:sp>
        <p:nvSpPr>
          <p:cNvPr id="4" name="Slide Number Placeholder 3"/>
          <p:cNvSpPr>
            <a:spLocks noGrp="1"/>
          </p:cNvSpPr>
          <p:nvPr>
            <p:ph type="sldNum" sz="quarter" idx="10"/>
          </p:nvPr>
        </p:nvSpPr>
        <p:spPr/>
        <p:txBody>
          <a:bodyPr/>
          <a:lstStyle/>
          <a:p>
            <a:fld id="{385E9C2F-9A9A-45B7-9A4F-057993E5924B}"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789757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groups are available for custom Azure RMS templates?</a:t>
            </a:r>
          </a:p>
          <a:p>
            <a:pPr>
              <a:lnSpc>
                <a:spcPct val="115000"/>
              </a:lnSpc>
              <a:spcAft>
                <a:spcPts val="1000"/>
              </a:spcAft>
            </a:pPr>
            <a:r>
              <a:rPr lang="en-US" sz="1000" dirty="0">
                <a:latin typeface="Arial"/>
                <a:ea typeface="Calibri"/>
                <a:cs typeface="Times New Roman"/>
              </a:rPr>
              <a:t>(   ) Option 1: Viewer</a:t>
            </a:r>
          </a:p>
          <a:p>
            <a:pPr>
              <a:lnSpc>
                <a:spcPct val="115000"/>
              </a:lnSpc>
              <a:spcAft>
                <a:spcPts val="1000"/>
              </a:spcAft>
            </a:pPr>
            <a:r>
              <a:rPr lang="en-US" sz="1000" dirty="0">
                <a:latin typeface="Arial"/>
                <a:ea typeface="Calibri"/>
                <a:cs typeface="Times New Roman"/>
              </a:rPr>
              <a:t>(   ) Option 2: Author</a:t>
            </a:r>
          </a:p>
          <a:p>
            <a:pPr>
              <a:lnSpc>
                <a:spcPct val="115000"/>
              </a:lnSpc>
              <a:spcAft>
                <a:spcPts val="1000"/>
              </a:spcAft>
            </a:pPr>
            <a:r>
              <a:rPr lang="en-US" sz="1000" dirty="0">
                <a:latin typeface="Arial"/>
                <a:ea typeface="Calibri"/>
                <a:cs typeface="Times New Roman"/>
              </a:rPr>
              <a:t>(   ) Option 3: Reader</a:t>
            </a:r>
          </a:p>
          <a:p>
            <a:pPr>
              <a:lnSpc>
                <a:spcPct val="115000"/>
              </a:lnSpc>
              <a:spcAft>
                <a:spcPts val="1000"/>
              </a:spcAft>
            </a:pPr>
            <a:r>
              <a:rPr lang="en-US" sz="1000" dirty="0">
                <a:latin typeface="Arial"/>
                <a:ea typeface="Calibri"/>
                <a:cs typeface="Times New Roman"/>
              </a:rPr>
              <a:t>(   ) Option 4: Blocker</a:t>
            </a:r>
          </a:p>
          <a:p>
            <a:pPr>
              <a:lnSpc>
                <a:spcPct val="115000"/>
              </a:lnSpc>
              <a:spcAft>
                <a:spcPts val="1000"/>
              </a:spcAft>
            </a:pPr>
            <a:r>
              <a:rPr lang="en-US" sz="1000" dirty="0">
                <a:latin typeface="Arial"/>
                <a:ea typeface="Calibri"/>
                <a:cs typeface="Times New Roman"/>
              </a:rPr>
              <a:t>(   ) Option 5: Co-Author</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1: Viewer</a:t>
            </a:r>
          </a:p>
          <a:p>
            <a:pPr>
              <a:lnSpc>
                <a:spcPct val="115000"/>
              </a:lnSpc>
              <a:spcAft>
                <a:spcPts val="1000"/>
              </a:spcAft>
            </a:pPr>
            <a:r>
              <a:rPr lang="en-US" sz="1000" dirty="0">
                <a:latin typeface="Arial"/>
                <a:ea typeface="Calibri"/>
                <a:cs typeface="Times New Roman"/>
              </a:rPr>
              <a:t>(√) Option 5: Co-Author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use Azure RMS between two organizations, a trust </a:t>
            </a:r>
            <a:r>
              <a:rPr lang="en-US" sz="1000" dirty="0">
                <a:solidFill>
                  <a:srgbClr val="000000"/>
                </a:solidFill>
                <a:latin typeface="Arial"/>
                <a:ea typeface="Calibri"/>
                <a:cs typeface="Times New Roman"/>
              </a:rPr>
              <a:t>must be defined in a direct, point-to-point relationship.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5E9C2F-9A9A-45B7-9A4F-057993E5924B}"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3111818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Azure Rights Management and how it works.</a:t>
            </a:r>
          </a:p>
        </p:txBody>
      </p:sp>
      <p:sp>
        <p:nvSpPr>
          <p:cNvPr id="4" name="Slide Number Placeholder 3"/>
          <p:cNvSpPr>
            <a:spLocks noGrp="1"/>
          </p:cNvSpPr>
          <p:nvPr>
            <p:ph type="sldNum" sz="quarter" idx="10"/>
          </p:nvPr>
        </p:nvSpPr>
        <p:spPr/>
        <p:txBody>
          <a:bodyPr/>
          <a:lstStyle/>
          <a:p>
            <a:fld id="{385E9C2F-9A9A-45B7-9A4F-057993E5924B}"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3142101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content is encrypted within Office 365.</a:t>
            </a:r>
          </a:p>
        </p:txBody>
      </p:sp>
      <p:sp>
        <p:nvSpPr>
          <p:cNvPr id="4" name="Slide Number Placeholder 3"/>
          <p:cNvSpPr>
            <a:spLocks noGrp="1"/>
          </p:cNvSpPr>
          <p:nvPr>
            <p:ph type="sldNum" sz="quarter" idx="10"/>
          </p:nvPr>
        </p:nvSpPr>
        <p:spPr/>
        <p:txBody>
          <a:bodyPr/>
          <a:lstStyle/>
          <a:p>
            <a:fld id="{385E9C2F-9A9A-45B7-9A4F-057993E5924B}"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923099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and compare the advantages and disadvantages of Azure RMS and Active Directory Rights Management Services (AD RMS).</a:t>
            </a:r>
          </a:p>
        </p:txBody>
      </p:sp>
      <p:sp>
        <p:nvSpPr>
          <p:cNvPr id="4" name="Slide Number Placeholder 3"/>
          <p:cNvSpPr>
            <a:spLocks noGrp="1"/>
          </p:cNvSpPr>
          <p:nvPr>
            <p:ph type="sldNum" sz="quarter" idx="10"/>
          </p:nvPr>
        </p:nvSpPr>
        <p:spPr/>
        <p:txBody>
          <a:bodyPr/>
          <a:lstStyle/>
          <a:p>
            <a:fld id="{385E9C2F-9A9A-45B7-9A4F-057993E5924B}"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2531061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you can activate Azure RMS.</a:t>
            </a:r>
          </a:p>
        </p:txBody>
      </p:sp>
      <p:sp>
        <p:nvSpPr>
          <p:cNvPr id="4" name="Slide Number Placeholder 3"/>
          <p:cNvSpPr>
            <a:spLocks noGrp="1"/>
          </p:cNvSpPr>
          <p:nvPr>
            <p:ph type="sldNum" sz="quarter" idx="10"/>
          </p:nvPr>
        </p:nvSpPr>
        <p:spPr/>
        <p:txBody>
          <a:bodyPr/>
          <a:lstStyle/>
          <a:p>
            <a:fld id="{385E9C2F-9A9A-45B7-9A4F-057993E5924B}"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4269088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super user functionality for Azure RMS and common usage scenarios.</a:t>
            </a:r>
          </a:p>
        </p:txBody>
      </p:sp>
      <p:sp>
        <p:nvSpPr>
          <p:cNvPr id="4" name="Slide Number Placeholder 3"/>
          <p:cNvSpPr>
            <a:spLocks noGrp="1"/>
          </p:cNvSpPr>
          <p:nvPr>
            <p:ph type="sldNum" sz="quarter" idx="10"/>
          </p:nvPr>
        </p:nvSpPr>
        <p:spPr/>
        <p:txBody>
          <a:bodyPr/>
          <a:lstStyle/>
          <a:p>
            <a:fld id="{385E9C2F-9A9A-45B7-9A4F-057993E5924B}"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393233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Select the types of possible retention tags actions.</a:t>
            </a:r>
          </a:p>
          <a:p>
            <a:pPr>
              <a:lnSpc>
                <a:spcPct val="115000"/>
              </a:lnSpc>
              <a:spcAft>
                <a:spcPts val="1000"/>
              </a:spcAft>
            </a:pPr>
            <a:r>
              <a:rPr lang="en-US" sz="1000" dirty="0">
                <a:latin typeface="Arial"/>
                <a:ea typeface="Calibri"/>
                <a:cs typeface="Times New Roman"/>
              </a:rPr>
              <a:t>(   ) Option 1: A unique name</a:t>
            </a:r>
          </a:p>
          <a:p>
            <a:pPr>
              <a:lnSpc>
                <a:spcPct val="115000"/>
              </a:lnSpc>
              <a:spcAft>
                <a:spcPts val="1000"/>
              </a:spcAft>
            </a:pPr>
            <a:r>
              <a:rPr lang="en-US" sz="1000" dirty="0">
                <a:latin typeface="Arial"/>
                <a:ea typeface="Calibri"/>
                <a:cs typeface="Times New Roman"/>
              </a:rPr>
              <a:t>(   ) Option 2: A delete action</a:t>
            </a:r>
          </a:p>
          <a:p>
            <a:pPr>
              <a:lnSpc>
                <a:spcPct val="115000"/>
              </a:lnSpc>
              <a:spcAft>
                <a:spcPts val="1000"/>
              </a:spcAft>
            </a:pPr>
            <a:r>
              <a:rPr lang="en-US" sz="1000" dirty="0">
                <a:latin typeface="Arial"/>
                <a:ea typeface="Calibri"/>
                <a:cs typeface="Times New Roman"/>
              </a:rPr>
              <a:t>(   ) Option 3: An allow recovery action</a:t>
            </a:r>
          </a:p>
          <a:p>
            <a:pPr>
              <a:lnSpc>
                <a:spcPct val="115000"/>
              </a:lnSpc>
              <a:spcAft>
                <a:spcPts val="1000"/>
              </a:spcAft>
            </a:pPr>
            <a:r>
              <a:rPr lang="en-US" sz="1000" dirty="0">
                <a:latin typeface="Arial"/>
                <a:ea typeface="Calibri"/>
                <a:cs typeface="Times New Roman"/>
              </a:rPr>
              <a:t>(   ) Option 4: A do not allow recovery action</a:t>
            </a:r>
          </a:p>
          <a:p>
            <a:pPr>
              <a:lnSpc>
                <a:spcPct val="115000"/>
              </a:lnSpc>
              <a:spcAft>
                <a:spcPts val="1000"/>
              </a:spcAft>
            </a:pPr>
            <a:r>
              <a:rPr lang="en-US" sz="1000" dirty="0">
                <a:latin typeface="Arial"/>
                <a:ea typeface="Calibri"/>
                <a:cs typeface="Times New Roman"/>
              </a:rPr>
              <a:t>(   ) Option 5: A create action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1: A unique name</a:t>
            </a:r>
          </a:p>
          <a:p>
            <a:pPr>
              <a:lnSpc>
                <a:spcPct val="115000"/>
              </a:lnSpc>
              <a:spcAft>
                <a:spcPts val="1000"/>
              </a:spcAft>
            </a:pPr>
            <a:r>
              <a:rPr lang="en-US" sz="1000" dirty="0">
                <a:latin typeface="Arial"/>
                <a:ea typeface="Calibri"/>
                <a:cs typeface="Times New Roman"/>
              </a:rPr>
              <a:t>(√) Option 2: A delete action</a:t>
            </a:r>
          </a:p>
          <a:p>
            <a:pPr>
              <a:lnSpc>
                <a:spcPct val="115000"/>
              </a:lnSpc>
              <a:spcAft>
                <a:spcPts val="1000"/>
              </a:spcAft>
            </a:pPr>
            <a:r>
              <a:rPr lang="en-US" sz="1000" dirty="0">
                <a:latin typeface="Arial"/>
                <a:ea typeface="Calibri"/>
                <a:cs typeface="Times New Roman"/>
              </a:rPr>
              <a:t>(√) Option 3: An allow recovery action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Preservation policies help to keep the content you need by preserving email and documents.</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5E9C2F-9A9A-45B7-9A4F-057993E5924B}"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124993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scenarios in which you would use an In-Place Archive.</a:t>
            </a:r>
          </a:p>
        </p:txBody>
      </p:sp>
      <p:sp>
        <p:nvSpPr>
          <p:cNvPr id="4" name="Slide Number Placeholder 3"/>
          <p:cNvSpPr>
            <a:spLocks noGrp="1"/>
          </p:cNvSpPr>
          <p:nvPr>
            <p:ph type="sldNum" sz="quarter" idx="10"/>
          </p:nvPr>
        </p:nvSpPr>
        <p:spPr/>
        <p:txBody>
          <a:bodyPr/>
          <a:lstStyle/>
          <a:p>
            <a:fld id="{385E9C2F-9A9A-45B7-9A4F-057993E5924B}"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3911087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two additional slides.</a:t>
            </a:r>
          </a:p>
          <a:p>
            <a:pPr>
              <a:lnSpc>
                <a:spcPct val="115000"/>
              </a:lnSpc>
              <a:spcAft>
                <a:spcPts val="1000"/>
              </a:spcAft>
            </a:pPr>
            <a:r>
              <a:rPr lang="en-US" sz="1000" dirty="0">
                <a:latin typeface="Arial"/>
                <a:ea typeface="Calibri"/>
                <a:cs typeface="Times New Roman"/>
              </a:rPr>
              <a:t>Discuss retention policies and usage scenarios.</a:t>
            </a:r>
          </a:p>
        </p:txBody>
      </p:sp>
      <p:sp>
        <p:nvSpPr>
          <p:cNvPr id="4" name="Slide Number Placeholder 3"/>
          <p:cNvSpPr>
            <a:spLocks noGrp="1"/>
          </p:cNvSpPr>
          <p:nvPr>
            <p:ph type="sldNum" sz="quarter" idx="10"/>
          </p:nvPr>
        </p:nvSpPr>
        <p:spPr/>
        <p:txBody>
          <a:bodyPr/>
          <a:lstStyle/>
          <a:p>
            <a:fld id="{385E9C2F-9A9A-45B7-9A4F-057993E5924B}"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1133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385E9C2F-9A9A-45B7-9A4F-057993E5924B}"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4067819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85E9C2F-9A9A-45B7-9A4F-057993E5924B}"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779228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85E9C2F-9A9A-45B7-9A4F-057993E5924B}"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2943198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usage scenarios for document deletion policies.</a:t>
            </a:r>
          </a:p>
        </p:txBody>
      </p:sp>
      <p:sp>
        <p:nvSpPr>
          <p:cNvPr id="4" name="Slide Number Placeholder 3"/>
          <p:cNvSpPr>
            <a:spLocks noGrp="1"/>
          </p:cNvSpPr>
          <p:nvPr>
            <p:ph type="sldNum" sz="quarter" idx="10"/>
          </p:nvPr>
        </p:nvSpPr>
        <p:spPr/>
        <p:txBody>
          <a:bodyPr/>
          <a:lstStyle/>
          <a:p>
            <a:fld id="{385E9C2F-9A9A-45B7-9A4F-057993E5924B}"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1196010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usage scenarios for document preservation.</a:t>
            </a:r>
          </a:p>
        </p:txBody>
      </p:sp>
      <p:sp>
        <p:nvSpPr>
          <p:cNvPr id="4" name="Slide Number Placeholder 3"/>
          <p:cNvSpPr>
            <a:spLocks noGrp="1"/>
          </p:cNvSpPr>
          <p:nvPr>
            <p:ph type="sldNum" sz="quarter" idx="10"/>
          </p:nvPr>
        </p:nvSpPr>
        <p:spPr/>
        <p:txBody>
          <a:bodyPr/>
          <a:lstStyle/>
          <a:p>
            <a:fld id="{385E9C2F-9A9A-45B7-9A4F-057993E5924B}"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455910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scenarios for DLP policies and when to use them.</a:t>
            </a:r>
          </a:p>
        </p:txBody>
      </p:sp>
      <p:sp>
        <p:nvSpPr>
          <p:cNvPr id="4" name="Slide Number Placeholder 3"/>
          <p:cNvSpPr>
            <a:spLocks noGrp="1"/>
          </p:cNvSpPr>
          <p:nvPr>
            <p:ph type="sldNum" sz="quarter" idx="10"/>
          </p:nvPr>
        </p:nvSpPr>
        <p:spPr/>
        <p:txBody>
          <a:bodyPr/>
          <a:lstStyle/>
          <a:p>
            <a:fld id="{385E9C2F-9A9A-45B7-9A4F-057993E5924B}"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3464337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scenarios in which students use data loss prevention (DLP) policies for Microsoft SharePoint and Microsoft OneDrive for Business.</a:t>
            </a:r>
          </a:p>
        </p:txBody>
      </p:sp>
      <p:sp>
        <p:nvSpPr>
          <p:cNvPr id="4" name="Slide Number Placeholder 3"/>
          <p:cNvSpPr>
            <a:spLocks noGrp="1"/>
          </p:cNvSpPr>
          <p:nvPr>
            <p:ph type="sldNum" sz="quarter" idx="10"/>
          </p:nvPr>
        </p:nvSpPr>
        <p:spPr/>
        <p:txBody>
          <a:bodyPr/>
          <a:lstStyle/>
          <a:p>
            <a:fld id="{385E9C2F-9A9A-45B7-9A4F-057993E5924B}"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4020374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usage scenarios for eDiscovery. </a:t>
            </a:r>
          </a:p>
        </p:txBody>
      </p:sp>
      <p:sp>
        <p:nvSpPr>
          <p:cNvPr id="4" name="Slide Number Placeholder 3"/>
          <p:cNvSpPr>
            <a:spLocks noGrp="1"/>
          </p:cNvSpPr>
          <p:nvPr>
            <p:ph type="sldNum" sz="quarter" idx="10"/>
          </p:nvPr>
        </p:nvSpPr>
        <p:spPr/>
        <p:txBody>
          <a:bodyPr/>
          <a:lstStyle/>
          <a:p>
            <a:fld id="{385E9C2F-9A9A-45B7-9A4F-057993E5924B}"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3645849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how the audit log search works and discuss common scenarios.</a:t>
            </a:r>
          </a:p>
        </p:txBody>
      </p:sp>
      <p:sp>
        <p:nvSpPr>
          <p:cNvPr id="4" name="Slide Number Placeholder 3"/>
          <p:cNvSpPr>
            <a:spLocks noGrp="1"/>
          </p:cNvSpPr>
          <p:nvPr>
            <p:ph type="sldNum" sz="quarter" idx="10"/>
          </p:nvPr>
        </p:nvSpPr>
        <p:spPr/>
        <p:txBody>
          <a:bodyPr/>
          <a:lstStyle/>
          <a:p>
            <a:fld id="{385E9C2F-9A9A-45B7-9A4F-057993E5924B}"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14553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Configuring Rights Management in Office 365</a:t>
            </a:r>
          </a:p>
          <a:p>
            <a:pPr>
              <a:lnSpc>
                <a:spcPct val="115000"/>
              </a:lnSpc>
              <a:spcAft>
                <a:spcPts val="1000"/>
              </a:spcAft>
            </a:pPr>
            <a:r>
              <a:rPr lang="en-US" sz="1000" dirty="0">
                <a:latin typeface="Arial"/>
                <a:ea typeface="Calibri"/>
                <a:cs typeface="Times New Roman"/>
              </a:rPr>
              <a:t>You need to configure Rights Management in Exchange Online and SharePoint Online to help ensure that confidential information is not shared with unauthorized users.</a:t>
            </a:r>
          </a:p>
          <a:p>
            <a:pPr>
              <a:lnSpc>
                <a:spcPct val="115000"/>
              </a:lnSpc>
              <a:spcAft>
                <a:spcPts val="1000"/>
              </a:spcAft>
            </a:pPr>
            <a:r>
              <a:rPr lang="en-US" sz="1000" b="1" dirty="0">
                <a:latin typeface="Arial"/>
                <a:ea typeface="Calibri"/>
                <a:cs typeface="Times New Roman"/>
              </a:rPr>
              <a:t>Exercise 2: Configuring compliance features</a:t>
            </a:r>
          </a:p>
          <a:p>
            <a:pPr>
              <a:lnSpc>
                <a:spcPct val="115000"/>
              </a:lnSpc>
              <a:spcAft>
                <a:spcPts val="1000"/>
              </a:spcAft>
            </a:pPr>
            <a:r>
              <a:rPr lang="en-US" sz="1000" dirty="0">
                <a:latin typeface="Arial"/>
                <a:ea typeface="Calibri"/>
                <a:cs typeface="Times New Roman"/>
              </a:rPr>
              <a:t>You need to implement the compliance features required to address the security requirements.</a:t>
            </a:r>
          </a:p>
        </p:txBody>
      </p:sp>
      <p:sp>
        <p:nvSpPr>
          <p:cNvPr id="4" name="Slide Number Placeholder 3"/>
          <p:cNvSpPr>
            <a:spLocks noGrp="1"/>
          </p:cNvSpPr>
          <p:nvPr>
            <p:ph type="sldNum" sz="quarter" idx="10"/>
          </p:nvPr>
        </p:nvSpPr>
        <p:spPr/>
        <p:txBody>
          <a:bodyPr/>
          <a:lstStyle/>
          <a:p>
            <a:fld id="{385E9C2F-9A9A-45B7-9A4F-057993E5924B}"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1615826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85E9C2F-9A9A-45B7-9A4F-057993E5924B}"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10437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745224"/>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customer compliance setting elements?</a:t>
            </a:r>
          </a:p>
          <a:p>
            <a:pPr>
              <a:lnSpc>
                <a:spcPct val="115000"/>
              </a:lnSpc>
              <a:spcAft>
                <a:spcPts val="1000"/>
              </a:spcAft>
            </a:pPr>
            <a:r>
              <a:rPr lang="en-US" sz="1000" dirty="0">
                <a:latin typeface="Arial"/>
                <a:ea typeface="Calibri"/>
                <a:cs typeface="Times New Roman"/>
              </a:rPr>
              <a:t>(   ) Option 1: DLP</a:t>
            </a:r>
          </a:p>
          <a:p>
            <a:pPr>
              <a:lnSpc>
                <a:spcPct val="115000"/>
              </a:lnSpc>
              <a:spcAft>
                <a:spcPts val="1000"/>
              </a:spcAft>
            </a:pPr>
            <a:r>
              <a:rPr lang="en-US" sz="1000" dirty="0">
                <a:latin typeface="Arial"/>
                <a:ea typeface="Calibri"/>
                <a:cs typeface="Times New Roman"/>
              </a:rPr>
              <a:t>(   ) Option 2: A data processing agreement</a:t>
            </a:r>
          </a:p>
          <a:p>
            <a:pPr>
              <a:lnSpc>
                <a:spcPct val="115000"/>
              </a:lnSpc>
              <a:spcAft>
                <a:spcPts val="1000"/>
              </a:spcAft>
            </a:pPr>
            <a:r>
              <a:rPr lang="en-US" sz="1000" dirty="0">
                <a:latin typeface="Arial"/>
                <a:ea typeface="Calibri"/>
                <a:cs typeface="Times New Roman"/>
              </a:rPr>
              <a:t>(   ) Option 3: The Rights Management service for file-level access restrictions</a:t>
            </a:r>
          </a:p>
          <a:p>
            <a:pPr>
              <a:lnSpc>
                <a:spcPct val="115000"/>
              </a:lnSpc>
              <a:spcAft>
                <a:spcPts val="1000"/>
              </a:spcAft>
            </a:pPr>
            <a:r>
              <a:rPr lang="en-US" sz="1000" dirty="0">
                <a:latin typeface="Arial"/>
                <a:ea typeface="Calibri"/>
                <a:cs typeface="Times New Roman"/>
              </a:rPr>
              <a:t>(   ) Option 4: ISO 27018</a:t>
            </a:r>
          </a:p>
          <a:p>
            <a:pPr>
              <a:lnSpc>
                <a:spcPct val="115000"/>
              </a:lnSpc>
              <a:spcAft>
                <a:spcPts val="1000"/>
              </a:spcAft>
            </a:pPr>
            <a:r>
              <a:rPr lang="en-US" sz="1000" dirty="0">
                <a:latin typeface="Arial"/>
                <a:ea typeface="Calibri"/>
                <a:cs typeface="Times New Roman"/>
              </a:rPr>
              <a:t>(   ) Option 5: S/MIME for security-enhanced, certificate-based email access</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1: DLP</a:t>
            </a:r>
          </a:p>
          <a:p>
            <a:pPr>
              <a:lnSpc>
                <a:spcPct val="115000"/>
              </a:lnSpc>
              <a:spcAft>
                <a:spcPts val="1000"/>
              </a:spcAft>
            </a:pPr>
            <a:r>
              <a:rPr lang="en-US" sz="1000" dirty="0">
                <a:latin typeface="Arial"/>
                <a:ea typeface="Calibri"/>
                <a:cs typeface="Times New Roman"/>
              </a:rPr>
              <a:t>(√) Option 3: The Rights Management service for file-level access restrictions</a:t>
            </a:r>
          </a:p>
          <a:p>
            <a:pPr>
              <a:lnSpc>
                <a:spcPct val="115000"/>
              </a:lnSpc>
              <a:spcAft>
                <a:spcPts val="1000"/>
              </a:spcAft>
            </a:pPr>
            <a:r>
              <a:rPr lang="en-US" sz="1000" dirty="0">
                <a:latin typeface="Arial"/>
                <a:ea typeface="Calibri"/>
                <a:cs typeface="Times New Roman"/>
              </a:rPr>
              <a:t>(√) Option 5: S/MIME for security-enhanced, certificate-based email access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role groups that exist in the Protection Center?</a:t>
            </a:r>
          </a:p>
          <a:p>
            <a:pPr>
              <a:lnSpc>
                <a:spcPct val="115000"/>
              </a:lnSpc>
              <a:spcAft>
                <a:spcPts val="1000"/>
              </a:spcAft>
            </a:pPr>
            <a:r>
              <a:rPr lang="en-US" sz="1000" dirty="0">
                <a:latin typeface="Arial"/>
                <a:ea typeface="Calibri"/>
                <a:cs typeface="Times New Roman"/>
              </a:rPr>
              <a:t>(   ) Option 1: eDiscovery Manager</a:t>
            </a:r>
          </a:p>
          <a:p>
            <a:pPr>
              <a:lnSpc>
                <a:spcPct val="115000"/>
              </a:lnSpc>
              <a:spcAft>
                <a:spcPts val="1000"/>
              </a:spcAft>
            </a:pPr>
            <a:r>
              <a:rPr lang="en-US" sz="1000" dirty="0">
                <a:latin typeface="Arial"/>
                <a:ea typeface="Calibri"/>
                <a:cs typeface="Times New Roman"/>
              </a:rPr>
              <a:t>(   ) Option 2: Legal Hold Manager</a:t>
            </a:r>
          </a:p>
          <a:p>
            <a:pPr>
              <a:lnSpc>
                <a:spcPct val="115000"/>
              </a:lnSpc>
              <a:spcAft>
                <a:spcPts val="1000"/>
              </a:spcAft>
            </a:pPr>
            <a:r>
              <a:rPr lang="en-US" sz="1000" dirty="0">
                <a:latin typeface="Arial"/>
                <a:ea typeface="Calibri"/>
                <a:cs typeface="Times New Roman"/>
              </a:rPr>
              <a:t>(   ) </a:t>
            </a:r>
            <a:r>
              <a:rPr lang="fr-FR" sz="1000" dirty="0">
                <a:latin typeface="Arial"/>
                <a:ea typeface="Calibri"/>
                <a:cs typeface="Times New Roman"/>
              </a:rPr>
              <a:t>Option 3: Service Assurance User</a:t>
            </a:r>
          </a:p>
          <a:p>
            <a:pPr>
              <a:lnSpc>
                <a:spcPct val="115000"/>
              </a:lnSpc>
              <a:spcAft>
                <a:spcPts val="1000"/>
              </a:spcAft>
            </a:pPr>
            <a:r>
              <a:rPr lang="en-US" sz="1000" dirty="0">
                <a:latin typeface="Arial"/>
                <a:ea typeface="Calibri"/>
                <a:cs typeface="Times New Roman"/>
              </a:rPr>
              <a:t>(   ) Option 4: ComplianceUser</a:t>
            </a:r>
          </a:p>
          <a:p>
            <a:pPr>
              <a:lnSpc>
                <a:spcPct val="115000"/>
              </a:lnSpc>
              <a:spcAft>
                <a:spcPts val="1000"/>
              </a:spcAft>
            </a:pPr>
            <a:r>
              <a:rPr lang="en-US" sz="1000" dirty="0">
                <a:latin typeface="Arial"/>
                <a:ea typeface="Calibri"/>
                <a:cs typeface="Times New Roman"/>
              </a:rPr>
              <a:t>(   ) Option 5: ComplianceReviewer</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1: eDiscovery Manager</a:t>
            </a:r>
          </a:p>
          <a:p>
            <a:pPr>
              <a:lnSpc>
                <a:spcPct val="115000"/>
              </a:lnSpc>
              <a:spcAft>
                <a:spcPts val="1000"/>
              </a:spcAft>
            </a:pPr>
            <a:r>
              <a:rPr lang="fr-FR" sz="1000" dirty="0">
                <a:latin typeface="Arial"/>
                <a:ea typeface="Calibri"/>
                <a:cs typeface="Times New Roman"/>
              </a:rPr>
              <a:t>(√) Option 3: Service Assurance User</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5E9C2F-9A9A-45B7-9A4F-057993E5924B}"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2934863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best approach to protect organizational financial data?</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best approach is to create a DLP rule and use Azure RMS to help protect all the files and emails containing that information.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Retention policies are helpful for reducing space in your mailbox.</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5E9C2F-9A9A-45B7-9A4F-057993E5924B}"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2839700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 </a:t>
            </a:r>
          </a:p>
          <a:p>
            <a:pPr>
              <a:lnSpc>
                <a:spcPct val="115000"/>
              </a:lnSpc>
              <a:spcAft>
                <a:spcPts val="1000"/>
              </a:spcAft>
            </a:pPr>
            <a:r>
              <a:rPr lang="en-US" sz="1000" dirty="0">
                <a:latin typeface="Arial"/>
                <a:ea typeface="Calibri"/>
                <a:cs typeface="Times New Roman"/>
              </a:rPr>
              <a:t>Security enhancement is a continuous process. Good planning and tenant preparation helps to secure the environment for users.</a:t>
            </a:r>
          </a:p>
          <a:p>
            <a:pPr>
              <a:lnSpc>
                <a:spcPct val="115000"/>
              </a:lnSpc>
              <a:spcAft>
                <a:spcPts val="1000"/>
              </a:spcAft>
            </a:pPr>
            <a:r>
              <a:rPr lang="en-US" sz="1000" b="1" dirty="0">
                <a:latin typeface="Arial"/>
                <a:ea typeface="Calibri"/>
                <a:cs typeface="Times New Roman"/>
              </a:rPr>
              <a:t>Common issue and troubleshooting tip</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Encrypted content is not accessible.</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Configure a super user account to get access to the content.</a:t>
            </a:r>
          </a:p>
        </p:txBody>
      </p:sp>
      <p:sp>
        <p:nvSpPr>
          <p:cNvPr id="4" name="Slide Number Placeholder 3"/>
          <p:cNvSpPr>
            <a:spLocks noGrp="1"/>
          </p:cNvSpPr>
          <p:nvPr>
            <p:ph type="sldNum" sz="quarter" idx="10"/>
          </p:nvPr>
        </p:nvSpPr>
        <p:spPr/>
        <p:txBody>
          <a:bodyPr/>
          <a:lstStyle/>
          <a:p>
            <a:fld id="{385E9C2F-9A9A-45B7-9A4F-057993E5924B}"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356023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security concerns related to cloud services. Discuss the different service-level security features that Office 365 offers.</a:t>
            </a:r>
          </a:p>
        </p:txBody>
      </p:sp>
      <p:sp>
        <p:nvSpPr>
          <p:cNvPr id="4" name="Slide Number Placeholder 3"/>
          <p:cNvSpPr>
            <a:spLocks noGrp="1"/>
          </p:cNvSpPr>
          <p:nvPr>
            <p:ph type="sldNum" sz="quarter" idx="10"/>
          </p:nvPr>
        </p:nvSpPr>
        <p:spPr/>
        <p:txBody>
          <a:bodyPr/>
          <a:lstStyle/>
          <a:p>
            <a:fld id="{385E9C2F-9A9A-45B7-9A4F-057993E5924B}"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1696258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security features for Office 365 and the compliance standards that Office 365 helps deliver. Discuss with the students which features are important to them. </a:t>
            </a:r>
          </a:p>
        </p:txBody>
      </p:sp>
      <p:sp>
        <p:nvSpPr>
          <p:cNvPr id="4" name="Slide Number Placeholder 3"/>
          <p:cNvSpPr>
            <a:spLocks noGrp="1"/>
          </p:cNvSpPr>
          <p:nvPr>
            <p:ph type="sldNum" sz="quarter" idx="10"/>
          </p:nvPr>
        </p:nvSpPr>
        <p:spPr/>
        <p:txBody>
          <a:bodyPr/>
          <a:lstStyle/>
          <a:p>
            <a:fld id="{385E9C2F-9A9A-45B7-9A4F-057993E5924B}"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212158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Discuss the options available in the Protection Center.</a:t>
            </a:r>
          </a:p>
        </p:txBody>
      </p:sp>
      <p:sp>
        <p:nvSpPr>
          <p:cNvPr id="4" name="Slide Number Placeholder 3"/>
          <p:cNvSpPr>
            <a:spLocks noGrp="1"/>
          </p:cNvSpPr>
          <p:nvPr>
            <p:ph type="sldNum" sz="quarter" idx="10"/>
          </p:nvPr>
        </p:nvSpPr>
        <p:spPr/>
        <p:txBody>
          <a:bodyPr/>
          <a:lstStyle/>
          <a:p>
            <a:fld id="{385E9C2F-9A9A-45B7-9A4F-057993E5924B}"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48788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differences between the Protection Center and the Compliance Center. Look at the capabilities you find in the Protection Center.</a:t>
            </a:r>
          </a:p>
        </p:txBody>
      </p:sp>
      <p:sp>
        <p:nvSpPr>
          <p:cNvPr id="4" name="Slide Number Placeholder 3"/>
          <p:cNvSpPr>
            <a:spLocks noGrp="1"/>
          </p:cNvSpPr>
          <p:nvPr>
            <p:ph type="sldNum" sz="quarter" idx="10"/>
          </p:nvPr>
        </p:nvSpPr>
        <p:spPr/>
        <p:txBody>
          <a:bodyPr/>
          <a:lstStyle/>
          <a:p>
            <a:fld id="{385E9C2F-9A9A-45B7-9A4F-057993E5924B}"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3244452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permission levels in the Protection Center.</a:t>
            </a:r>
          </a:p>
        </p:txBody>
      </p:sp>
      <p:sp>
        <p:nvSpPr>
          <p:cNvPr id="4" name="Slide Number Placeholder 3"/>
          <p:cNvSpPr>
            <a:spLocks noGrp="1"/>
          </p:cNvSpPr>
          <p:nvPr>
            <p:ph type="sldNum" sz="quarter" idx="10"/>
          </p:nvPr>
        </p:nvSpPr>
        <p:spPr/>
        <p:txBody>
          <a:bodyPr/>
          <a:lstStyle/>
          <a:p>
            <a:fld id="{385E9C2F-9A9A-45B7-9A4F-057993E5924B}"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100484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advanced security features in the Office 365 Enterprise E5 plan.</a:t>
            </a:r>
          </a:p>
        </p:txBody>
      </p:sp>
      <p:sp>
        <p:nvSpPr>
          <p:cNvPr id="4" name="Slide Number Placeholder 3"/>
          <p:cNvSpPr>
            <a:spLocks noGrp="1"/>
          </p:cNvSpPr>
          <p:nvPr>
            <p:ph type="sldNum" sz="quarter" idx="10"/>
          </p:nvPr>
        </p:nvSpPr>
        <p:spPr/>
        <p:txBody>
          <a:bodyPr/>
          <a:lstStyle/>
          <a:p>
            <a:fld id="{385E9C2F-9A9A-45B7-9A4F-057993E5924B}"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Planning and configuring Rights Management and compliance</a:t>
            </a:r>
          </a:p>
        </p:txBody>
      </p:sp>
    </p:spTree>
    <p:extLst>
      <p:ext uri="{BB962C8B-B14F-4D97-AF65-F5344CB8AC3E}">
        <p14:creationId xmlns:p14="http://schemas.microsoft.com/office/powerpoint/2010/main" val="186441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083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png"/><Relationship Id="rId3" Type="http://schemas.openxmlformats.org/officeDocument/2006/relationships/image" Target="../media/image5.emf"/><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12.xml"/><Relationship Id="rId16"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emf"/><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11</a:t>
            </a:r>
          </a:p>
        </p:txBody>
      </p:sp>
      <p:sp>
        <p:nvSpPr>
          <p:cNvPr id="3" name="Subtitle 2"/>
          <p:cNvSpPr>
            <a:spLocks noGrp="1"/>
          </p:cNvSpPr>
          <p:nvPr>
            <p:ph type="subTitle" sz="quarter" idx="1"/>
          </p:nvPr>
        </p:nvSpPr>
        <p:spPr/>
        <p:txBody>
          <a:bodyPr/>
          <a:lstStyle/>
          <a:p>
            <a:r>
              <a:rPr lang="en-US" dirty="0"/>
              <a:t>Planning and configuring Rights Management and compliance
</a:t>
            </a:r>
          </a:p>
        </p:txBody>
      </p:sp>
    </p:spTree>
    <p:extLst>
      <p:ext uri="{BB962C8B-B14F-4D97-AF65-F5344CB8AC3E}">
        <p14:creationId xmlns:p14="http://schemas.microsoft.com/office/powerpoint/2010/main" val="115916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300327d-61eb-4f72-8ad5-24bde718c4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security and compliance features in Office 365 Enterprise E5 subscriptions</a:t>
            </a:r>
          </a:p>
        </p:txBody>
      </p:sp>
      <p:pic>
        <p:nvPicPr>
          <p:cNvPr id="4" name="Content Placeholder 1" descr="Screenshot of the Service overview page in the Office 365 admin center.&#10;&#10;"/>
          <p:cNvPicPr>
            <a:picLocks noGrp="1" noChangeAspect="1"/>
          </p:cNvPicPr>
          <p:nvPr/>
        </p:nvPicPr>
        <p:blipFill>
          <a:blip r:embed="rId3"/>
          <a:stretch>
            <a:fillRect/>
          </a:stretch>
        </p:blipFill>
        <p:spPr bwMode="auto">
          <a:xfrm>
            <a:off x="76200" y="748007"/>
            <a:ext cx="8948116" cy="5902551"/>
          </a:xfrm>
          <a:prstGeom prst="rect">
            <a:avLst/>
          </a:prstGeom>
          <a:noFill/>
          <a:ln w="9525">
            <a:noFill/>
            <a:miter lim="800000"/>
            <a:headEnd/>
            <a:tailEnd/>
          </a:ln>
        </p:spPr>
      </p:pic>
    </p:spTree>
    <p:extLst>
      <p:ext uri="{BB962C8B-B14F-4D97-AF65-F5344CB8AC3E}">
        <p14:creationId xmlns:p14="http://schemas.microsoft.com/office/powerpoint/2010/main" val="314656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Planning and configuring Azure Rights Management in Office 365</a:t>
            </a:r>
          </a:p>
        </p:txBody>
      </p:sp>
      <p:sp>
        <p:nvSpPr>
          <p:cNvPr id="3" name="Text Placeholder 2"/>
          <p:cNvSpPr>
            <a:spLocks noGrp="1"/>
          </p:cNvSpPr>
          <p:nvPr>
            <p:ph type="body" idx="1"/>
          </p:nvPr>
        </p:nvSpPr>
        <p:spPr/>
        <p:txBody>
          <a:bodyPr/>
          <a:lstStyle/>
          <a:p>
            <a:r>
              <a:rPr lang="en-US" dirty="0"/>
              <a:t>Overview of Azure RMS in Office 365
How Azure RMS Works
Comparing AD RMS and Azure RMS
Planning Azure RMS integration with Office 365
Configuring Azure RMS integration</a:t>
            </a:r>
          </a:p>
        </p:txBody>
      </p:sp>
    </p:spTree>
    <p:extLst>
      <p:ext uri="{BB962C8B-B14F-4D97-AF65-F5344CB8AC3E}">
        <p14:creationId xmlns:p14="http://schemas.microsoft.com/office/powerpoint/2010/main" val="127054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RMS in Office 365</a:t>
            </a:r>
          </a:p>
        </p:txBody>
      </p:sp>
      <p:grpSp>
        <p:nvGrpSpPr>
          <p:cNvPr id="4" name="Group 3" descr="Diagram that depicts how Microsoft Azure Rights Management works."/>
          <p:cNvGrpSpPr/>
          <p:nvPr/>
        </p:nvGrpSpPr>
        <p:grpSpPr>
          <a:xfrm>
            <a:off x="206814" y="1356508"/>
            <a:ext cx="8784866" cy="5117962"/>
            <a:chOff x="191101" y="657191"/>
            <a:chExt cx="8784866" cy="5117962"/>
          </a:xfrm>
        </p:grpSpPr>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4939" y="717317"/>
              <a:ext cx="1376363" cy="7508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913620"/>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ally\Desktop\ID Resources\MSTP\SRTech_Reference\Graphics for IDs\Microsoft Illustrations\Lok.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08147" y="1047204"/>
              <a:ext cx="2801937" cy="2801937"/>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a:off x="3555921" y="2826224"/>
              <a:ext cx="457200" cy="366311"/>
            </a:xfrm>
            <a:prstGeom prst="triangle">
              <a:avLst/>
            </a:prstGeom>
            <a:solidFill>
              <a:srgbClr val="4F81BD"/>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9" name="Group 8"/>
            <p:cNvGrpSpPr/>
            <p:nvPr/>
          </p:nvGrpSpPr>
          <p:grpSpPr>
            <a:xfrm>
              <a:off x="963216" y="657191"/>
              <a:ext cx="1682871" cy="1522609"/>
              <a:chOff x="936714" y="2666998"/>
              <a:chExt cx="1682871" cy="1522609"/>
            </a:xfrm>
          </p:grpSpPr>
          <p:grpSp>
            <p:nvGrpSpPr>
              <p:cNvPr id="36" name="Group 35"/>
              <p:cNvGrpSpPr/>
              <p:nvPr/>
            </p:nvGrpSpPr>
            <p:grpSpPr>
              <a:xfrm>
                <a:off x="1777875" y="2666998"/>
                <a:ext cx="797803" cy="569117"/>
                <a:chOff x="1905000" y="2667000"/>
                <a:chExt cx="797803" cy="569117"/>
              </a:xfrm>
            </p:grpSpPr>
            <p:pic>
              <p:nvPicPr>
                <p:cNvPr id="47"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667000"/>
                  <a:ext cx="797803" cy="56911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4195" y="2699741"/>
                  <a:ext cx="379411" cy="2845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p:cNvGrpSpPr/>
              <p:nvPr/>
            </p:nvGrpSpPr>
            <p:grpSpPr>
              <a:xfrm>
                <a:off x="936714" y="2666999"/>
                <a:ext cx="797803" cy="569117"/>
                <a:chOff x="919161" y="2699740"/>
                <a:chExt cx="797803" cy="569117"/>
              </a:xfrm>
            </p:grpSpPr>
            <p:pic>
              <p:nvPicPr>
                <p:cNvPr id="45"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161" y="2699740"/>
                  <a:ext cx="797803" cy="56911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1072" y="2759865"/>
                  <a:ext cx="473982" cy="3559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949965" y="3268857"/>
                <a:ext cx="511969" cy="920750"/>
                <a:chOff x="919161" y="3268857"/>
                <a:chExt cx="511969" cy="920750"/>
              </a:xfrm>
            </p:grpSpPr>
            <p:pic>
              <p:nvPicPr>
                <p:cNvPr id="43" name="Picture 42" descr="C:\Users\Sally\Desktop\ID Resources\MSTP\SRTech_Reference\Graphics for IDs\Microsoft Illustrations\smartphone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9161" y="3268857"/>
                  <a:ext cx="511969" cy="92075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5439" y="3586953"/>
                  <a:ext cx="379411" cy="2845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1555054" y="3268857"/>
                <a:ext cx="511969" cy="920750"/>
                <a:chOff x="1555054" y="3268857"/>
                <a:chExt cx="511969" cy="920750"/>
              </a:xfrm>
            </p:grpSpPr>
            <p:pic>
              <p:nvPicPr>
                <p:cNvPr id="41" name="Picture 40" descr="C:\Users\Sally\Desktop\ID Resources\MSTP\SRTech_Reference\Graphics for IDs\Microsoft Illustrations\smartphone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55054" y="3268857"/>
                  <a:ext cx="511969" cy="92075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85681" y="3560214"/>
                  <a:ext cx="450713" cy="338035"/>
                </a:xfrm>
                <a:prstGeom prst="rect">
                  <a:avLst/>
                </a:prstGeom>
                <a:noFill/>
                <a:extLst>
                  <a:ext uri="{909E8E84-426E-40DD-AFC4-6F175D3DCCD1}">
                    <a14:hiddenFill xmlns:a14="http://schemas.microsoft.com/office/drawing/2010/main">
                      <a:solidFill>
                        <a:srgbClr val="FFFFFF"/>
                      </a:solidFill>
                    </a14:hiddenFill>
                  </a:ext>
                </a:extLst>
              </p:spPr>
            </p:pic>
          </p:grpSp>
          <p:pic>
            <p:nvPicPr>
              <p:cNvPr id="40" name="Picture 3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6975" y="3268856"/>
                <a:ext cx="482610" cy="92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p:cNvSpPr txBox="1"/>
            <p:nvPr/>
          </p:nvSpPr>
          <p:spPr>
            <a:xfrm>
              <a:off x="764076" y="2222718"/>
              <a:ext cx="2321985"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Popular platforms that are supported include: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Windows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Mac OS X</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iOS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Android</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Windows Phone</a:t>
              </a:r>
            </a:p>
          </p:txBody>
        </p:sp>
        <p:sp>
          <p:nvSpPr>
            <p:cNvPr id="11" name="TextBox 10"/>
            <p:cNvSpPr txBox="1"/>
            <p:nvPr/>
          </p:nvSpPr>
          <p:spPr>
            <a:xfrm>
              <a:off x="4024293" y="3056322"/>
              <a:ext cx="2008883"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Rights Management</a:t>
              </a:r>
            </a:p>
          </p:txBody>
        </p:sp>
        <p:pic>
          <p:nvPicPr>
            <p:cNvPr id="12"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57882" y="4117905"/>
              <a:ext cx="264318" cy="76814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2763420" y="4333412"/>
              <a:ext cx="425727" cy="469862"/>
              <a:chOff x="2785785" y="4934532"/>
              <a:chExt cx="425727" cy="469862"/>
            </a:xfrm>
          </p:grpSpPr>
          <p:sp>
            <p:nvSpPr>
              <p:cNvPr id="34" name="Curved Down Arrow 33"/>
              <p:cNvSpPr/>
              <p:nvPr/>
            </p:nvSpPr>
            <p:spPr>
              <a:xfrm>
                <a:off x="2830512" y="4934532"/>
                <a:ext cx="381000" cy="234931"/>
              </a:xfrm>
              <a:prstGeom prst="curvedDownArrow">
                <a:avLst/>
              </a:prstGeom>
              <a:solidFill>
                <a:srgbClr val="4F81BD"/>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35" name="Curved Down Arrow 34"/>
              <p:cNvSpPr/>
              <p:nvPr/>
            </p:nvSpPr>
            <p:spPr>
              <a:xfrm rot="10800000">
                <a:off x="2785785" y="5169463"/>
                <a:ext cx="381000" cy="234931"/>
              </a:xfrm>
              <a:prstGeom prst="curvedDownArrow">
                <a:avLst/>
              </a:prstGeom>
              <a:solidFill>
                <a:srgbClr val="4F81BD"/>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grpSp>
        <p:sp>
          <p:nvSpPr>
            <p:cNvPr id="14" name="TextBox 13"/>
            <p:cNvSpPr txBox="1"/>
            <p:nvPr/>
          </p:nvSpPr>
          <p:spPr>
            <a:xfrm>
              <a:off x="3189147" y="4347254"/>
              <a:ext cx="1602233"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Directory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synchronization</a:t>
              </a:r>
            </a:p>
          </p:txBody>
        </p:sp>
        <p:cxnSp>
          <p:nvCxnSpPr>
            <p:cNvPr id="15" name="Straight Arrow Connector 14"/>
            <p:cNvCxnSpPr/>
            <p:nvPr/>
          </p:nvCxnSpPr>
          <p:spPr>
            <a:xfrm flipV="1">
              <a:off x="2998647" y="3225599"/>
              <a:ext cx="806829" cy="965401"/>
            </a:xfrm>
            <a:prstGeom prst="straightConnector1">
              <a:avLst/>
            </a:prstGeom>
            <a:noFill/>
            <a:ln w="28575" cap="flat" cmpd="sng" algn="ctr">
              <a:solidFill>
                <a:sysClr val="windowText" lastClr="000000"/>
              </a:solidFill>
              <a:prstDash val="solid"/>
              <a:headEnd type="triangle" w="med" len="med"/>
              <a:tailEnd type="triangle" w="med" len="med"/>
            </a:ln>
            <a:effectLst/>
          </p:spPr>
        </p:cxnSp>
        <p:pic>
          <p:nvPicPr>
            <p:cNvPr id="16"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19242" y="4117905"/>
              <a:ext cx="264318" cy="76814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03845" y="4648087"/>
              <a:ext cx="540084" cy="24478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91101" y="4275955"/>
              <a:ext cx="1703287"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Windows Server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Active Directory</a:t>
              </a:r>
            </a:p>
          </p:txBody>
        </p:sp>
        <p:sp>
          <p:nvSpPr>
            <p:cNvPr id="19" name="TextBox 18"/>
            <p:cNvSpPr txBox="1"/>
            <p:nvPr/>
          </p:nvSpPr>
          <p:spPr>
            <a:xfrm>
              <a:off x="533400" y="5103779"/>
              <a:ext cx="3823483"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Use a common identity for on-premises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Active Directory and Azure AD</a:t>
              </a:r>
            </a:p>
          </p:txBody>
        </p:sp>
        <p:sp>
          <p:nvSpPr>
            <p:cNvPr id="20" name="TextBox 19"/>
            <p:cNvSpPr txBox="1"/>
            <p:nvPr/>
          </p:nvSpPr>
          <p:spPr>
            <a:xfrm>
              <a:off x="4744296" y="883429"/>
              <a:ext cx="4231671"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RMS provides the Rights Management</a:t>
              </a:r>
            </a:p>
            <a:p>
              <a:pPr marL="0" marR="0" lvl="0" indent="0" defTabSz="914400" eaLnBrk="1" fontAlgn="auto" latinLnBrk="0" hangingPunct="1">
                <a:lnSpc>
                  <a:spcPct val="100000"/>
                </a:lnSpc>
                <a:spcBef>
                  <a:spcPts val="0"/>
                </a:spcBef>
                <a:spcAft>
                  <a:spcPts val="0"/>
                </a:spcAft>
                <a:buClrTx/>
                <a:buSzTx/>
                <a:buFontTx/>
                <a:buNone/>
                <a:tabLst/>
                <a:defRPr/>
              </a:pPr>
              <a:r>
                <a:rPr lang="en-US" sz="1600" b="0" kern="0" dirty="0">
                  <a:solidFill>
                    <a:prstClr val="black"/>
                  </a:solidFill>
                  <a:latin typeface="Segoe UI" panose="020B0502040204020203" pitchFamily="34" charset="0"/>
                  <a:cs typeface="Segoe UI" panose="020B0502040204020203" pitchFamily="34" charset="0"/>
                </a:rPr>
                <a:t>p</a:t>
              </a: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roperties for Office 365</a:t>
              </a:r>
            </a:p>
          </p:txBody>
        </p:sp>
        <p:pic>
          <p:nvPicPr>
            <p:cNvPr id="21" name="Picture 2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20793" y="1838647"/>
              <a:ext cx="264318" cy="76814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C:\Users\Sally\Desktop\ID Resources\MSTP\SRTech_Reference\Graphics for IDs\Microsoft Illustrations\Folder_fil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52952" y="2289558"/>
              <a:ext cx="402246" cy="31723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691589" y="1741870"/>
              <a:ext cx="1703287"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Windows Server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 services</a:t>
              </a:r>
            </a:p>
          </p:txBody>
        </p:sp>
        <p:sp>
          <p:nvSpPr>
            <p:cNvPr id="24" name="TextBox 23"/>
            <p:cNvSpPr txBox="1"/>
            <p:nvPr/>
          </p:nvSpPr>
          <p:spPr>
            <a:xfrm>
              <a:off x="6553576" y="2345829"/>
              <a:ext cx="2364549" cy="156966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Connect to Windows Server file services to integrate with File Classification Infrastructure and Dynamic Access Control</a:t>
              </a:r>
            </a:p>
          </p:txBody>
        </p:sp>
        <p:pic>
          <p:nvPicPr>
            <p:cNvPr id="25" name="Picture 24" descr="C:\Users\Sally\Pictures\Exchange.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10278" y="4803274"/>
              <a:ext cx="378356" cy="36401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756475" y="4092588"/>
              <a:ext cx="264318" cy="76814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Sally\Pictures\SharePoint.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29002" y="4803274"/>
              <a:ext cx="355521" cy="37033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59430" y="4092588"/>
              <a:ext cx="264318" cy="76814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009456" y="5190378"/>
              <a:ext cx="3864456"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Connect to on-premises servers running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Exchange Server and SharePoint Server</a:t>
              </a:r>
            </a:p>
          </p:txBody>
        </p:sp>
        <p:cxnSp>
          <p:nvCxnSpPr>
            <p:cNvPr id="30" name="Straight Arrow Connector 29"/>
            <p:cNvCxnSpPr/>
            <p:nvPr/>
          </p:nvCxnSpPr>
          <p:spPr>
            <a:xfrm flipH="1" flipV="1">
              <a:off x="4569974" y="3361813"/>
              <a:ext cx="1022004" cy="730775"/>
            </a:xfrm>
            <a:prstGeom prst="straightConnector1">
              <a:avLst/>
            </a:prstGeom>
            <a:noFill/>
            <a:ln w="28575" cap="flat" cmpd="sng" algn="ctr">
              <a:solidFill>
                <a:sysClr val="windowText" lastClr="000000"/>
              </a:solidFill>
              <a:prstDash val="solid"/>
              <a:headEnd type="triangle" w="med" len="med"/>
              <a:tailEnd type="triangle" w="med" len="med"/>
            </a:ln>
            <a:effectLst/>
          </p:spPr>
        </p:cxnSp>
        <p:cxnSp>
          <p:nvCxnSpPr>
            <p:cNvPr id="31" name="Straight Arrow Connector 30"/>
            <p:cNvCxnSpPr/>
            <p:nvPr/>
          </p:nvCxnSpPr>
          <p:spPr>
            <a:xfrm flipH="1">
              <a:off x="4658215" y="2291292"/>
              <a:ext cx="1318660" cy="7998"/>
            </a:xfrm>
            <a:prstGeom prst="straightConnector1">
              <a:avLst/>
            </a:prstGeom>
            <a:noFill/>
            <a:ln w="28575" cap="flat" cmpd="sng" algn="ctr">
              <a:solidFill>
                <a:sysClr val="windowText" lastClr="000000"/>
              </a:solidFill>
              <a:prstDash val="solid"/>
              <a:headEnd type="triangle" w="med" len="med"/>
              <a:tailEnd type="triangle" w="med" len="med"/>
            </a:ln>
            <a:effectLst/>
          </p:spPr>
        </p:cxnSp>
        <p:cxnSp>
          <p:nvCxnSpPr>
            <p:cNvPr id="32" name="Straight Arrow Connector 31"/>
            <p:cNvCxnSpPr/>
            <p:nvPr/>
          </p:nvCxnSpPr>
          <p:spPr>
            <a:xfrm flipH="1">
              <a:off x="2870604" y="2318648"/>
              <a:ext cx="908670" cy="2"/>
            </a:xfrm>
            <a:prstGeom prst="straightConnector1">
              <a:avLst/>
            </a:prstGeom>
            <a:noFill/>
            <a:ln w="28575" cap="flat" cmpd="sng" algn="ctr">
              <a:solidFill>
                <a:sysClr val="windowText" lastClr="000000"/>
              </a:solidFill>
              <a:prstDash val="solid"/>
              <a:headEnd type="triangle" w="med" len="med"/>
              <a:tailEnd type="triangle" w="med" len="med"/>
            </a:ln>
            <a:effectLst/>
          </p:spPr>
        </p:cxnSp>
        <p:cxnSp>
          <p:nvCxnSpPr>
            <p:cNvPr id="33" name="Straight Arrow Connector 32"/>
            <p:cNvCxnSpPr/>
            <p:nvPr/>
          </p:nvCxnSpPr>
          <p:spPr>
            <a:xfrm flipV="1">
              <a:off x="4209115" y="1468204"/>
              <a:ext cx="0" cy="370444"/>
            </a:xfrm>
            <a:prstGeom prst="straightConnector1">
              <a:avLst/>
            </a:prstGeom>
            <a:noFill/>
            <a:ln w="28575" cap="flat" cmpd="sng" algn="ctr">
              <a:solidFill>
                <a:sysClr val="windowText" lastClr="000000"/>
              </a:solidFill>
              <a:prstDash val="solid"/>
              <a:headEnd type="triangle" w="med" len="med"/>
              <a:tailEnd type="triangle" w="med" len="med"/>
            </a:ln>
            <a:effectLst/>
          </p:spPr>
        </p:cxnSp>
      </p:grpSp>
    </p:spTree>
    <p:extLst>
      <p:ext uri="{BB962C8B-B14F-4D97-AF65-F5344CB8AC3E}">
        <p14:creationId xmlns:p14="http://schemas.microsoft.com/office/powerpoint/2010/main" val="353747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Azure RMS Works</a:t>
            </a:r>
          </a:p>
        </p:txBody>
      </p:sp>
      <p:grpSp>
        <p:nvGrpSpPr>
          <p:cNvPr id="4" name="Group 3" descr="Diagram depicting how content protection works with Azure RMS.&#10;&#10;"/>
          <p:cNvGrpSpPr/>
          <p:nvPr/>
        </p:nvGrpSpPr>
        <p:grpSpPr>
          <a:xfrm>
            <a:off x="654557" y="1155212"/>
            <a:ext cx="7935108" cy="5299322"/>
            <a:chOff x="202656" y="381000"/>
            <a:chExt cx="7935108" cy="5299322"/>
          </a:xfrm>
        </p:grpSpPr>
        <p:pic>
          <p:nvPicPr>
            <p:cNvPr id="5" name="Picture 4" descr="C:\Users\Sally\Desktop\ID Resources\MSTP\SRTech_Reference\Graphics for IDs\Microsoft Illustrations\Lok.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381000"/>
              <a:ext cx="2801937" cy="2801937"/>
            </a:xfrm>
            <a:prstGeom prst="rect">
              <a:avLst/>
            </a:prstGeom>
            <a:noFill/>
            <a:extLst>
              <a:ext uri="{909E8E84-426E-40DD-AFC4-6F175D3DCCD1}">
                <a14:hiddenFill xmlns:a14="http://schemas.microsoft.com/office/drawing/2010/main">
                  <a:solidFill>
                    <a:srgbClr val="FFFFFF"/>
                  </a:solidFill>
                </a14:hiddenFill>
              </a:ext>
            </a:extLst>
          </p:spPr>
        </p:pic>
        <p:sp>
          <p:nvSpPr>
            <p:cNvPr id="6" name="Isosceles Triangle 5"/>
            <p:cNvSpPr/>
            <p:nvPr/>
          </p:nvSpPr>
          <p:spPr>
            <a:xfrm>
              <a:off x="3657600" y="1981200"/>
              <a:ext cx="562768" cy="457200"/>
            </a:xfrm>
            <a:prstGeom prst="triangle">
              <a:avLst/>
            </a:prstGeom>
            <a:solidFill>
              <a:srgbClr val="4F81BD"/>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 name="TextBox 28"/>
            <p:cNvSpPr txBox="1"/>
            <p:nvPr/>
          </p:nvSpPr>
          <p:spPr>
            <a:xfrm>
              <a:off x="4572000" y="1219200"/>
              <a:ext cx="2008883"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Rights Management</a:t>
              </a:r>
            </a:p>
          </p:txBody>
        </p:sp>
        <p:sp>
          <p:nvSpPr>
            <p:cNvPr id="8" name="Down Arrow 7"/>
            <p:cNvSpPr/>
            <p:nvPr/>
          </p:nvSpPr>
          <p:spPr>
            <a:xfrm>
              <a:off x="4495800" y="2590800"/>
              <a:ext cx="239780" cy="969734"/>
            </a:xfrm>
            <a:prstGeom prst="downArrow">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 name="Down Arrow 8"/>
            <p:cNvSpPr/>
            <p:nvPr/>
          </p:nvSpPr>
          <p:spPr>
            <a:xfrm rot="10800000">
              <a:off x="3934931" y="2546400"/>
              <a:ext cx="228600" cy="987565"/>
            </a:xfrm>
            <a:prstGeom prst="downArrow">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TextBox 31"/>
            <p:cNvSpPr txBox="1"/>
            <p:nvPr/>
          </p:nvSpPr>
          <p:spPr>
            <a:xfrm>
              <a:off x="2554553" y="2546400"/>
              <a:ext cx="2057400"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Authentication and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authorization </a:t>
              </a:r>
            </a:p>
          </p:txBody>
        </p:sp>
        <p:sp>
          <p:nvSpPr>
            <p:cNvPr id="11" name="TextBox 32"/>
            <p:cNvSpPr txBox="1"/>
            <p:nvPr/>
          </p:nvSpPr>
          <p:spPr>
            <a:xfrm>
              <a:off x="4697818" y="2588553"/>
              <a:ext cx="205740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Content key and rights</a:t>
              </a:r>
            </a:p>
          </p:txBody>
        </p:sp>
        <p:pic>
          <p:nvPicPr>
            <p:cNvPr id="1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991" y="3403066"/>
              <a:ext cx="766527" cy="10080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ally\Desktop\ID Resources\MSTP\SRTech_Reference\Graphics for IDs\Microsoft Illustrations\Secure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8745" y="4025467"/>
              <a:ext cx="249237" cy="3476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35"/>
            <p:cNvSpPr txBox="1"/>
            <p:nvPr/>
          </p:nvSpPr>
          <p:spPr>
            <a:xfrm>
              <a:off x="5472301" y="3418582"/>
              <a:ext cx="2665463"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0" kern="0" dirty="0">
                  <a:solidFill>
                    <a:prstClr val="black"/>
                  </a:solidFill>
                  <a:latin typeface="Segoe UI" panose="020B0502040204020203" pitchFamily="34" charset="0"/>
                  <a:cs typeface="Segoe UI" panose="020B0502040204020203" pitchFamily="34" charset="0"/>
                </a:rPr>
                <a:t>The d</a:t>
              </a: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ocument remains protected but decrypted with usage rights enforced for authenticated users</a:t>
              </a:r>
            </a:p>
          </p:txBody>
        </p:sp>
        <p:pic>
          <p:nvPicPr>
            <p:cNvPr id="15"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9343" y="3533966"/>
              <a:ext cx="1036457" cy="9803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4036800" y="3440598"/>
              <a:ext cx="519535" cy="23987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3440711" y="4188894"/>
              <a:ext cx="519535" cy="2344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39"/>
            <p:cNvSpPr txBox="1"/>
            <p:nvPr/>
          </p:nvSpPr>
          <p:spPr>
            <a:xfrm>
              <a:off x="3061055" y="4603104"/>
              <a:ext cx="2665463"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Content is protected by a symmetric key, which is encrypted with the organization’s root key </a:t>
              </a:r>
            </a:p>
          </p:txBody>
        </p:sp>
        <p:sp>
          <p:nvSpPr>
            <p:cNvPr id="19" name="TextBox 40"/>
            <p:cNvSpPr txBox="1"/>
            <p:nvPr/>
          </p:nvSpPr>
          <p:spPr>
            <a:xfrm>
              <a:off x="3413829" y="3264566"/>
              <a:ext cx="573298"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Policy</a:t>
              </a:r>
            </a:p>
          </p:txBody>
        </p:sp>
        <p:sp>
          <p:nvSpPr>
            <p:cNvPr id="20" name="Right Arrow 19"/>
            <p:cNvSpPr/>
            <p:nvPr/>
          </p:nvSpPr>
          <p:spPr>
            <a:xfrm>
              <a:off x="1153967" y="4046351"/>
              <a:ext cx="2429286" cy="232425"/>
            </a:xfrm>
            <a:prstGeom prst="rightArrow">
              <a:avLst/>
            </a:prstGeom>
            <a:solidFill>
              <a:srgbClr val="FF0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 name="TextBox 42"/>
            <p:cNvSpPr txBox="1"/>
            <p:nvPr/>
          </p:nvSpPr>
          <p:spPr>
            <a:xfrm>
              <a:off x="1690580" y="3731107"/>
              <a:ext cx="667106"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Protect</a:t>
              </a:r>
            </a:p>
          </p:txBody>
        </p:sp>
        <p:pic>
          <p:nvPicPr>
            <p:cNvPr id="22"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440" y="3470044"/>
              <a:ext cx="766527" cy="100806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44"/>
            <p:cNvSpPr txBox="1"/>
            <p:nvPr/>
          </p:nvSpPr>
          <p:spPr>
            <a:xfrm>
              <a:off x="387440" y="4524587"/>
              <a:ext cx="248067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Document is unprotected</a:t>
              </a:r>
            </a:p>
          </p:txBody>
        </p:sp>
        <p:pic>
          <p:nvPicPr>
            <p:cNvPr id="24" name="Picture 2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3916864" y="3535372"/>
              <a:ext cx="519535" cy="2344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46"/>
            <p:cNvSpPr txBox="1"/>
            <p:nvPr/>
          </p:nvSpPr>
          <p:spPr>
            <a:xfrm>
              <a:off x="202656" y="2392826"/>
              <a:ext cx="2665463"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 policy, which contains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usage rights and the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content key, is added to the document </a:t>
              </a:r>
            </a:p>
          </p:txBody>
        </p:sp>
      </p:grpSp>
    </p:spTree>
    <p:extLst>
      <p:ext uri="{BB962C8B-B14F-4D97-AF65-F5344CB8AC3E}">
        <p14:creationId xmlns:p14="http://schemas.microsoft.com/office/powerpoint/2010/main" val="151491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AD RMS and Azure RMS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RMS</a:t>
            </a:r>
          </a:p>
          <a:p>
            <a:r>
              <a:rPr lang="en-US" dirty="0"/>
              <a:t>Supports Office 365</a:t>
            </a:r>
          </a:p>
          <a:p>
            <a:r>
              <a:rPr lang="en-US" dirty="0"/>
              <a:t>Supports on-premises server products</a:t>
            </a:r>
          </a:p>
          <a:p>
            <a:r>
              <a:rPr lang="en-US" dirty="0"/>
              <a:t>Does not require building explicit trust relationships</a:t>
            </a:r>
          </a:p>
          <a:p>
            <a:r>
              <a:rPr lang="en-US" dirty="0"/>
              <a:t>Makes default templates available</a:t>
            </a:r>
          </a:p>
          <a:p>
            <a:r>
              <a:rPr lang="en-US" dirty="0"/>
              <a:t>Makes sharing apps available</a:t>
            </a:r>
          </a:p>
          <a:p>
            <a:r>
              <a:rPr lang="en-US" dirty="0"/>
              <a:t>Supports mobile devices</a:t>
            </a:r>
          </a:p>
          <a:p>
            <a:r>
              <a:rPr lang="en-US" dirty="0"/>
              <a:t>Supports Multi-Factor Authentication</a:t>
            </a:r>
          </a:p>
          <a:p>
            <a:r>
              <a:rPr lang="en-US" dirty="0"/>
              <a:t>Supports Cryptographic Mode 2</a:t>
            </a:r>
          </a:p>
          <a:p>
            <a:r>
              <a:rPr lang="en-US" dirty="0"/>
              <a:t>Uses RSA-2048</a:t>
            </a:r>
          </a:p>
        </p:txBody>
      </p:sp>
    </p:spTree>
    <p:extLst>
      <p:ext uri="{BB962C8B-B14F-4D97-AF65-F5344CB8AC3E}">
        <p14:creationId xmlns:p14="http://schemas.microsoft.com/office/powerpoint/2010/main" val="163698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d1bec3a-b86c-4a80-8c54-7c96bc6ea2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Azure RMS integration with Office 365</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plan Azure RMS integration, you must:</a:t>
            </a:r>
          </a:p>
          <a:p>
            <a:pPr lvl="1"/>
            <a:r>
              <a:rPr lang="en-US" sz="2800" dirty="0"/>
              <a:t>Activate Azure RMS</a:t>
            </a:r>
          </a:p>
          <a:p>
            <a:pPr lvl="1"/>
            <a:r>
              <a:rPr lang="en-US" sz="2800" dirty="0"/>
              <a:t>Configure onboarding for a phased deployment</a:t>
            </a:r>
          </a:p>
        </p:txBody>
      </p:sp>
    </p:spTree>
    <p:extLst>
      <p:ext uri="{BB962C8B-B14F-4D97-AF65-F5344CB8AC3E}">
        <p14:creationId xmlns:p14="http://schemas.microsoft.com/office/powerpoint/2010/main" val="64022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9811f30-7269-4e7f-ad37-d129881565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Azure RMS integration</a:t>
            </a:r>
          </a:p>
        </p:txBody>
      </p:sp>
      <p:pic>
        <p:nvPicPr>
          <p:cNvPr id="4" name="Picture 3" descr="Screenshot of the Rights Management page in the Azure classic portal.&#10;&#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57" y="1133114"/>
            <a:ext cx="8118475" cy="495872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55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Managing the compliance features in Office 365</a:t>
            </a:r>
          </a:p>
        </p:txBody>
      </p:sp>
      <p:sp>
        <p:nvSpPr>
          <p:cNvPr id="3" name="Text Placeholder 2"/>
          <p:cNvSpPr>
            <a:spLocks noGrp="1"/>
          </p:cNvSpPr>
          <p:nvPr>
            <p:ph type="body" idx="1"/>
          </p:nvPr>
        </p:nvSpPr>
        <p:spPr/>
        <p:txBody>
          <a:bodyPr/>
          <a:lstStyle/>
          <a:p>
            <a:r>
              <a:rPr lang="en-US" dirty="0"/>
              <a:t>Configuring archive mailboxes
Configuring retention tags and policies
Configuring document deletion policies in SharePoint Online and OneDrive for Business
Configuring preservation policies
Configuring DLP policies for email
Creating DLP policies for SharePoint Online and OneDrive for Business
Compliance search and Office 365 Advanced eDiscovery
Configuring audit reports</a:t>
            </a:r>
          </a:p>
        </p:txBody>
      </p:sp>
    </p:spTree>
    <p:extLst>
      <p:ext uri="{BB962C8B-B14F-4D97-AF65-F5344CB8AC3E}">
        <p14:creationId xmlns:p14="http://schemas.microsoft.com/office/powerpoint/2010/main" val="1857004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archive mailboxes</a:t>
            </a:r>
          </a:p>
        </p:txBody>
      </p:sp>
      <p:sp>
        <p:nvSpPr>
          <p:cNvPr id="4" name="Content Placeholder 2"/>
          <p:cNvSpPr>
            <a:spLocks noGrp="1"/>
          </p:cNvSpPr>
          <p:nvPr/>
        </p:nvSpPr>
        <p:spPr bwMode="auto">
          <a:xfrm>
            <a:off x="458788" y="1021215"/>
            <a:ext cx="83804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Use Archive Management in the Protection Center to:</a:t>
            </a:r>
          </a:p>
          <a:p>
            <a:r>
              <a:rPr lang="en-US" dirty="0"/>
              <a:t>Enable an In-Place Archive</a:t>
            </a:r>
          </a:p>
          <a:p>
            <a:r>
              <a:rPr lang="en-US" dirty="0"/>
              <a:t>Disable an In-Place Archive</a:t>
            </a:r>
          </a:p>
          <a:p>
            <a:endParaRPr lang="en-US" dirty="0"/>
          </a:p>
        </p:txBody>
      </p:sp>
    </p:spTree>
    <p:extLst>
      <p:ext uri="{BB962C8B-B14F-4D97-AF65-F5344CB8AC3E}">
        <p14:creationId xmlns:p14="http://schemas.microsoft.com/office/powerpoint/2010/main" val="2811576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retention tags and policies</a:t>
            </a:r>
          </a:p>
        </p:txBody>
      </p:sp>
      <p:grpSp>
        <p:nvGrpSpPr>
          <p:cNvPr id="4" name="Group 3" descr="Illustration depicting the three tag types—Default Policy Tags (DPTs), Retention Policy Tags (RPTs), and Personal Tags—they are all linked in a retention policy and that policy is applied to user mailboxes. &#10;&#10;"/>
          <p:cNvGrpSpPr/>
          <p:nvPr/>
        </p:nvGrpSpPr>
        <p:grpSpPr>
          <a:xfrm>
            <a:off x="447473" y="1044040"/>
            <a:ext cx="8249056" cy="5347643"/>
            <a:chOff x="2018631" y="533340"/>
            <a:chExt cx="8829350" cy="5347643"/>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627313"/>
              <a:ext cx="1219200" cy="16033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4419600" y="4230688"/>
              <a:ext cx="1066800" cy="88559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29" idx="0"/>
            </p:cNvCxnSpPr>
            <p:nvPr/>
          </p:nvCxnSpPr>
          <p:spPr>
            <a:xfrm>
              <a:off x="6096000" y="4266861"/>
              <a:ext cx="0" cy="67242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705600" y="4230688"/>
              <a:ext cx="957943" cy="88559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206797" y="944265"/>
              <a:ext cx="805691" cy="718773"/>
              <a:chOff x="4075294" y="1132113"/>
              <a:chExt cx="805691" cy="718773"/>
            </a:xfrm>
          </p:grpSpPr>
          <p:sp>
            <p:nvSpPr>
              <p:cNvPr id="104" name="Oval 103"/>
              <p:cNvSpPr/>
              <p:nvPr/>
            </p:nvSpPr>
            <p:spPr>
              <a:xfrm>
                <a:off x="4147614" y="1132113"/>
                <a:ext cx="201679" cy="193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105" name="Group 104"/>
              <p:cNvGrpSpPr/>
              <p:nvPr/>
            </p:nvGrpSpPr>
            <p:grpSpPr>
              <a:xfrm rot="12060000">
                <a:off x="4075294" y="1299654"/>
                <a:ext cx="805691" cy="551232"/>
                <a:chOff x="4826749" y="1406617"/>
                <a:chExt cx="805691" cy="551232"/>
              </a:xfrm>
            </p:grpSpPr>
            <p:sp>
              <p:nvSpPr>
                <p:cNvPr id="106" name="Pentagon 105"/>
                <p:cNvSpPr/>
                <p:nvPr/>
              </p:nvSpPr>
              <p:spPr>
                <a:xfrm rot="2100000">
                  <a:off x="4843835" y="1406617"/>
                  <a:ext cx="788605" cy="551232"/>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107" name="Group 106"/>
                <p:cNvGrpSpPr/>
                <p:nvPr/>
              </p:nvGrpSpPr>
              <p:grpSpPr>
                <a:xfrm rot="2100000">
                  <a:off x="4904539" y="1409972"/>
                  <a:ext cx="429736" cy="372263"/>
                  <a:chOff x="3717878" y="2134167"/>
                  <a:chExt cx="429736" cy="372263"/>
                </a:xfrm>
              </p:grpSpPr>
              <p:sp>
                <p:nvSpPr>
                  <p:cNvPr id="109" name="Rectangle 108"/>
                  <p:cNvSpPr/>
                  <p:nvPr/>
                </p:nvSpPr>
                <p:spPr>
                  <a:xfrm>
                    <a:off x="3717879" y="2134167"/>
                    <a:ext cx="429735" cy="372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cxnSp>
                <p:nvCxnSpPr>
                  <p:cNvPr id="110" name="Straight Connector 109"/>
                  <p:cNvCxnSpPr/>
                  <p:nvPr/>
                </p:nvCxnSpPr>
                <p:spPr>
                  <a:xfrm>
                    <a:off x="3717879" y="23083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717879" y="23807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717878" y="2222960"/>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rot="2100000">
                  <a:off x="4826749" y="1703332"/>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p:cNvGrpSpPr/>
            <p:nvPr/>
          </p:nvGrpSpPr>
          <p:grpSpPr>
            <a:xfrm>
              <a:off x="5083554" y="847391"/>
              <a:ext cx="805691" cy="718773"/>
              <a:chOff x="4075294" y="1132113"/>
              <a:chExt cx="805691" cy="718773"/>
            </a:xfrm>
          </p:grpSpPr>
          <p:sp>
            <p:nvSpPr>
              <p:cNvPr id="95" name="Oval 94"/>
              <p:cNvSpPr/>
              <p:nvPr/>
            </p:nvSpPr>
            <p:spPr>
              <a:xfrm>
                <a:off x="4147614" y="1132113"/>
                <a:ext cx="201679" cy="193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96" name="Group 95"/>
              <p:cNvGrpSpPr/>
              <p:nvPr/>
            </p:nvGrpSpPr>
            <p:grpSpPr>
              <a:xfrm rot="12060000">
                <a:off x="4075294" y="1299654"/>
                <a:ext cx="805691" cy="551232"/>
                <a:chOff x="4826749" y="1406617"/>
                <a:chExt cx="805691" cy="551232"/>
              </a:xfrm>
            </p:grpSpPr>
            <p:sp>
              <p:nvSpPr>
                <p:cNvPr id="97" name="Pentagon 96"/>
                <p:cNvSpPr/>
                <p:nvPr/>
              </p:nvSpPr>
              <p:spPr>
                <a:xfrm rot="2100000">
                  <a:off x="4843835" y="1406617"/>
                  <a:ext cx="788605" cy="551232"/>
                </a:xfrm>
                <a:prstGeom prst="homePlate">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98" name="Group 97"/>
                <p:cNvGrpSpPr/>
                <p:nvPr/>
              </p:nvGrpSpPr>
              <p:grpSpPr>
                <a:xfrm rot="2100000">
                  <a:off x="4904539" y="1409972"/>
                  <a:ext cx="429736" cy="372263"/>
                  <a:chOff x="3717878" y="2134167"/>
                  <a:chExt cx="429736" cy="372263"/>
                </a:xfrm>
              </p:grpSpPr>
              <p:sp>
                <p:nvSpPr>
                  <p:cNvPr id="100" name="Rectangle 99"/>
                  <p:cNvSpPr/>
                  <p:nvPr/>
                </p:nvSpPr>
                <p:spPr>
                  <a:xfrm>
                    <a:off x="3717879" y="2134167"/>
                    <a:ext cx="429735" cy="372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cxnSp>
                <p:nvCxnSpPr>
                  <p:cNvPr id="101" name="Straight Connector 100"/>
                  <p:cNvCxnSpPr/>
                  <p:nvPr/>
                </p:nvCxnSpPr>
                <p:spPr>
                  <a:xfrm>
                    <a:off x="3717879" y="23083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717879" y="23807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717878" y="2222960"/>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9" name="Straight Connector 98"/>
                <p:cNvCxnSpPr/>
                <p:nvPr/>
              </p:nvCxnSpPr>
              <p:spPr>
                <a:xfrm rot="2100000">
                  <a:off x="4826749" y="1703332"/>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 name="TextBox 229"/>
            <p:cNvSpPr txBox="1"/>
            <p:nvPr/>
          </p:nvSpPr>
          <p:spPr>
            <a:xfrm>
              <a:off x="2018631" y="585721"/>
              <a:ext cx="246742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Default Policy Tag</a:t>
              </a:r>
            </a:p>
          </p:txBody>
        </p:sp>
        <p:sp>
          <p:nvSpPr>
            <p:cNvPr id="12" name="TextBox 230"/>
            <p:cNvSpPr txBox="1"/>
            <p:nvPr/>
          </p:nvSpPr>
          <p:spPr>
            <a:xfrm>
              <a:off x="4587394" y="533340"/>
              <a:ext cx="283264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Retention Policy Tags</a:t>
              </a:r>
            </a:p>
          </p:txBody>
        </p:sp>
        <p:grpSp>
          <p:nvGrpSpPr>
            <p:cNvPr id="13" name="Group 12"/>
            <p:cNvGrpSpPr/>
            <p:nvPr/>
          </p:nvGrpSpPr>
          <p:grpSpPr>
            <a:xfrm>
              <a:off x="7822606" y="902672"/>
              <a:ext cx="805691" cy="718773"/>
              <a:chOff x="4075294" y="1132113"/>
              <a:chExt cx="805691" cy="718773"/>
            </a:xfrm>
          </p:grpSpPr>
          <p:sp>
            <p:nvSpPr>
              <p:cNvPr id="86" name="Oval 85"/>
              <p:cNvSpPr/>
              <p:nvPr/>
            </p:nvSpPr>
            <p:spPr>
              <a:xfrm>
                <a:off x="4147614" y="1132113"/>
                <a:ext cx="201679" cy="193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87" name="Group 86"/>
              <p:cNvGrpSpPr/>
              <p:nvPr/>
            </p:nvGrpSpPr>
            <p:grpSpPr>
              <a:xfrm rot="12060000">
                <a:off x="4075294" y="1299654"/>
                <a:ext cx="805691" cy="551232"/>
                <a:chOff x="4826749" y="1406617"/>
                <a:chExt cx="805691" cy="551232"/>
              </a:xfrm>
            </p:grpSpPr>
            <p:sp>
              <p:nvSpPr>
                <p:cNvPr id="88" name="Pentagon 87"/>
                <p:cNvSpPr/>
                <p:nvPr/>
              </p:nvSpPr>
              <p:spPr>
                <a:xfrm rot="2100000">
                  <a:off x="4843835" y="1406617"/>
                  <a:ext cx="788605" cy="551232"/>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89" name="Group 88"/>
                <p:cNvGrpSpPr/>
                <p:nvPr/>
              </p:nvGrpSpPr>
              <p:grpSpPr>
                <a:xfrm rot="2100000">
                  <a:off x="4904539" y="1409972"/>
                  <a:ext cx="429736" cy="372263"/>
                  <a:chOff x="3717878" y="2134167"/>
                  <a:chExt cx="429736" cy="372263"/>
                </a:xfrm>
              </p:grpSpPr>
              <p:sp>
                <p:nvSpPr>
                  <p:cNvPr id="91" name="Rectangle 90"/>
                  <p:cNvSpPr/>
                  <p:nvPr/>
                </p:nvSpPr>
                <p:spPr>
                  <a:xfrm>
                    <a:off x="3717879" y="2134167"/>
                    <a:ext cx="429735" cy="372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cxnSp>
                <p:nvCxnSpPr>
                  <p:cNvPr id="92" name="Straight Connector 91"/>
                  <p:cNvCxnSpPr/>
                  <p:nvPr/>
                </p:nvCxnSpPr>
                <p:spPr>
                  <a:xfrm>
                    <a:off x="3717879" y="23083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717879" y="23807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717878" y="2222960"/>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p:nvCxnSpPr>
              <p:spPr>
                <a:xfrm rot="2100000">
                  <a:off x="4826749" y="1703332"/>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 name="Group 13"/>
            <p:cNvGrpSpPr/>
            <p:nvPr/>
          </p:nvGrpSpPr>
          <p:grpSpPr>
            <a:xfrm>
              <a:off x="7975006" y="1055072"/>
              <a:ext cx="805691" cy="718773"/>
              <a:chOff x="4075294" y="1132113"/>
              <a:chExt cx="805691" cy="718773"/>
            </a:xfrm>
          </p:grpSpPr>
          <p:sp>
            <p:nvSpPr>
              <p:cNvPr id="77" name="Oval 76"/>
              <p:cNvSpPr/>
              <p:nvPr/>
            </p:nvSpPr>
            <p:spPr>
              <a:xfrm>
                <a:off x="4147614" y="1132113"/>
                <a:ext cx="201679" cy="193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78" name="Group 77"/>
              <p:cNvGrpSpPr/>
              <p:nvPr/>
            </p:nvGrpSpPr>
            <p:grpSpPr>
              <a:xfrm rot="12060000">
                <a:off x="4075294" y="1299654"/>
                <a:ext cx="805691" cy="551232"/>
                <a:chOff x="4826749" y="1406617"/>
                <a:chExt cx="805691" cy="551232"/>
              </a:xfrm>
            </p:grpSpPr>
            <p:sp>
              <p:nvSpPr>
                <p:cNvPr id="79" name="Pentagon 78"/>
                <p:cNvSpPr/>
                <p:nvPr/>
              </p:nvSpPr>
              <p:spPr>
                <a:xfrm rot="2100000">
                  <a:off x="4843835" y="1406617"/>
                  <a:ext cx="788605" cy="551232"/>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80" name="Group 79"/>
                <p:cNvGrpSpPr/>
                <p:nvPr/>
              </p:nvGrpSpPr>
              <p:grpSpPr>
                <a:xfrm rot="2100000">
                  <a:off x="4904539" y="1409972"/>
                  <a:ext cx="429736" cy="372263"/>
                  <a:chOff x="3717878" y="2134167"/>
                  <a:chExt cx="429736" cy="372263"/>
                </a:xfrm>
              </p:grpSpPr>
              <p:sp>
                <p:nvSpPr>
                  <p:cNvPr id="82" name="Rectangle 81"/>
                  <p:cNvSpPr/>
                  <p:nvPr/>
                </p:nvSpPr>
                <p:spPr>
                  <a:xfrm>
                    <a:off x="3717879" y="2134167"/>
                    <a:ext cx="429735" cy="372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cxnSp>
                <p:nvCxnSpPr>
                  <p:cNvPr id="83" name="Straight Connector 82"/>
                  <p:cNvCxnSpPr/>
                  <p:nvPr/>
                </p:nvCxnSpPr>
                <p:spPr>
                  <a:xfrm>
                    <a:off x="3717879" y="23083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17879" y="23807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17878" y="2222960"/>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1" name="Straight Connector 80"/>
                <p:cNvCxnSpPr/>
                <p:nvPr/>
              </p:nvCxnSpPr>
              <p:spPr>
                <a:xfrm rot="2100000">
                  <a:off x="4826749" y="1703332"/>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8127406" y="1207472"/>
              <a:ext cx="805691" cy="718773"/>
              <a:chOff x="4075294" y="1132113"/>
              <a:chExt cx="805691" cy="718773"/>
            </a:xfrm>
          </p:grpSpPr>
          <p:sp>
            <p:nvSpPr>
              <p:cNvPr id="68" name="Oval 67"/>
              <p:cNvSpPr/>
              <p:nvPr/>
            </p:nvSpPr>
            <p:spPr>
              <a:xfrm>
                <a:off x="4147614" y="1132113"/>
                <a:ext cx="201679" cy="193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69" name="Group 68"/>
              <p:cNvGrpSpPr/>
              <p:nvPr/>
            </p:nvGrpSpPr>
            <p:grpSpPr>
              <a:xfrm rot="12060000">
                <a:off x="4075294" y="1299654"/>
                <a:ext cx="805691" cy="551232"/>
                <a:chOff x="4826749" y="1406617"/>
                <a:chExt cx="805691" cy="551232"/>
              </a:xfrm>
            </p:grpSpPr>
            <p:sp>
              <p:nvSpPr>
                <p:cNvPr id="70" name="Pentagon 69"/>
                <p:cNvSpPr/>
                <p:nvPr/>
              </p:nvSpPr>
              <p:spPr>
                <a:xfrm rot="2100000">
                  <a:off x="4843835" y="1406617"/>
                  <a:ext cx="788605" cy="551232"/>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71" name="Group 70"/>
                <p:cNvGrpSpPr/>
                <p:nvPr/>
              </p:nvGrpSpPr>
              <p:grpSpPr>
                <a:xfrm rot="2100000">
                  <a:off x="4904539" y="1409972"/>
                  <a:ext cx="429736" cy="372263"/>
                  <a:chOff x="3717878" y="2134167"/>
                  <a:chExt cx="429736" cy="372263"/>
                </a:xfrm>
              </p:grpSpPr>
              <p:sp>
                <p:nvSpPr>
                  <p:cNvPr id="73" name="Rectangle 72"/>
                  <p:cNvSpPr/>
                  <p:nvPr/>
                </p:nvSpPr>
                <p:spPr>
                  <a:xfrm>
                    <a:off x="3717879" y="2134167"/>
                    <a:ext cx="429735" cy="372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cxnSp>
                <p:nvCxnSpPr>
                  <p:cNvPr id="74" name="Straight Connector 73"/>
                  <p:cNvCxnSpPr/>
                  <p:nvPr/>
                </p:nvCxnSpPr>
                <p:spPr>
                  <a:xfrm>
                    <a:off x="3717879" y="23083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717879" y="23807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717878" y="2222960"/>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2" name="Straight Connector 71"/>
                <p:cNvCxnSpPr/>
                <p:nvPr/>
              </p:nvCxnSpPr>
              <p:spPr>
                <a:xfrm rot="2100000">
                  <a:off x="4826749" y="1703332"/>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 name="Group 15"/>
            <p:cNvGrpSpPr/>
            <p:nvPr/>
          </p:nvGrpSpPr>
          <p:grpSpPr>
            <a:xfrm>
              <a:off x="8279806" y="1359872"/>
              <a:ext cx="805691" cy="718773"/>
              <a:chOff x="4075294" y="1132113"/>
              <a:chExt cx="805691" cy="718773"/>
            </a:xfrm>
          </p:grpSpPr>
          <p:sp>
            <p:nvSpPr>
              <p:cNvPr id="59" name="Oval 58"/>
              <p:cNvSpPr/>
              <p:nvPr/>
            </p:nvSpPr>
            <p:spPr>
              <a:xfrm>
                <a:off x="4147614" y="1132113"/>
                <a:ext cx="201679" cy="193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60" name="Group 59"/>
              <p:cNvGrpSpPr/>
              <p:nvPr/>
            </p:nvGrpSpPr>
            <p:grpSpPr>
              <a:xfrm rot="12060000">
                <a:off x="4075294" y="1299654"/>
                <a:ext cx="805691" cy="551232"/>
                <a:chOff x="4826749" y="1406617"/>
                <a:chExt cx="805691" cy="551232"/>
              </a:xfrm>
            </p:grpSpPr>
            <p:sp>
              <p:nvSpPr>
                <p:cNvPr id="61" name="Pentagon 60"/>
                <p:cNvSpPr/>
                <p:nvPr/>
              </p:nvSpPr>
              <p:spPr>
                <a:xfrm rot="2100000">
                  <a:off x="4843835" y="1406617"/>
                  <a:ext cx="788605" cy="551232"/>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62" name="Group 61"/>
                <p:cNvGrpSpPr/>
                <p:nvPr/>
              </p:nvGrpSpPr>
              <p:grpSpPr>
                <a:xfrm rot="2100000">
                  <a:off x="4904539" y="1409972"/>
                  <a:ext cx="429736" cy="372263"/>
                  <a:chOff x="3717878" y="2134167"/>
                  <a:chExt cx="429736" cy="372263"/>
                </a:xfrm>
              </p:grpSpPr>
              <p:sp>
                <p:nvSpPr>
                  <p:cNvPr id="64" name="Rectangle 63"/>
                  <p:cNvSpPr/>
                  <p:nvPr/>
                </p:nvSpPr>
                <p:spPr>
                  <a:xfrm>
                    <a:off x="3717879" y="2134167"/>
                    <a:ext cx="429735" cy="372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cxnSp>
                <p:nvCxnSpPr>
                  <p:cNvPr id="65" name="Straight Connector 64"/>
                  <p:cNvCxnSpPr/>
                  <p:nvPr/>
                </p:nvCxnSpPr>
                <p:spPr>
                  <a:xfrm>
                    <a:off x="3717879" y="23083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717879" y="23807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717878" y="2222960"/>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p:nvPr/>
              </p:nvCxnSpPr>
              <p:spPr>
                <a:xfrm rot="2100000">
                  <a:off x="4826749" y="1703332"/>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p:nvGrpSpPr>
          <p:grpSpPr>
            <a:xfrm>
              <a:off x="5235954" y="999791"/>
              <a:ext cx="805691" cy="718773"/>
              <a:chOff x="4075294" y="1132113"/>
              <a:chExt cx="805691" cy="718773"/>
            </a:xfrm>
          </p:grpSpPr>
          <p:sp>
            <p:nvSpPr>
              <p:cNvPr id="50" name="Oval 49"/>
              <p:cNvSpPr/>
              <p:nvPr/>
            </p:nvSpPr>
            <p:spPr>
              <a:xfrm>
                <a:off x="4147614" y="1132113"/>
                <a:ext cx="201679" cy="193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51" name="Group 50"/>
              <p:cNvGrpSpPr/>
              <p:nvPr/>
            </p:nvGrpSpPr>
            <p:grpSpPr>
              <a:xfrm rot="12060000">
                <a:off x="4075294" y="1299654"/>
                <a:ext cx="805691" cy="551232"/>
                <a:chOff x="4826749" y="1406617"/>
                <a:chExt cx="805691" cy="551232"/>
              </a:xfrm>
            </p:grpSpPr>
            <p:sp>
              <p:nvSpPr>
                <p:cNvPr id="52" name="Pentagon 51"/>
                <p:cNvSpPr/>
                <p:nvPr/>
              </p:nvSpPr>
              <p:spPr>
                <a:xfrm rot="2100000">
                  <a:off x="4843835" y="1406617"/>
                  <a:ext cx="788605" cy="551232"/>
                </a:xfrm>
                <a:prstGeom prst="homePlate">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53" name="Group 52"/>
                <p:cNvGrpSpPr/>
                <p:nvPr/>
              </p:nvGrpSpPr>
              <p:grpSpPr>
                <a:xfrm rot="2100000">
                  <a:off x="4904539" y="1409972"/>
                  <a:ext cx="429736" cy="372263"/>
                  <a:chOff x="3717878" y="2134167"/>
                  <a:chExt cx="429736" cy="372263"/>
                </a:xfrm>
              </p:grpSpPr>
              <p:sp>
                <p:nvSpPr>
                  <p:cNvPr id="55" name="Rectangle 54"/>
                  <p:cNvSpPr/>
                  <p:nvPr/>
                </p:nvSpPr>
                <p:spPr>
                  <a:xfrm>
                    <a:off x="3717879" y="2134167"/>
                    <a:ext cx="429735" cy="372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cxnSp>
                <p:nvCxnSpPr>
                  <p:cNvPr id="56" name="Straight Connector 55"/>
                  <p:cNvCxnSpPr/>
                  <p:nvPr/>
                </p:nvCxnSpPr>
                <p:spPr>
                  <a:xfrm>
                    <a:off x="3717879" y="23083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717879" y="23807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717878" y="2222960"/>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p:nvPr/>
              </p:nvCxnSpPr>
              <p:spPr>
                <a:xfrm rot="2100000">
                  <a:off x="4826749" y="1703332"/>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 name="Group 17"/>
            <p:cNvGrpSpPr/>
            <p:nvPr/>
          </p:nvGrpSpPr>
          <p:grpSpPr>
            <a:xfrm>
              <a:off x="5388354" y="1152191"/>
              <a:ext cx="805691" cy="718773"/>
              <a:chOff x="4075294" y="1132113"/>
              <a:chExt cx="805691" cy="718773"/>
            </a:xfrm>
          </p:grpSpPr>
          <p:sp>
            <p:nvSpPr>
              <p:cNvPr id="41" name="Oval 40"/>
              <p:cNvSpPr/>
              <p:nvPr/>
            </p:nvSpPr>
            <p:spPr>
              <a:xfrm>
                <a:off x="4147614" y="1132113"/>
                <a:ext cx="201679" cy="193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42" name="Group 41"/>
              <p:cNvGrpSpPr/>
              <p:nvPr/>
            </p:nvGrpSpPr>
            <p:grpSpPr>
              <a:xfrm rot="12060000">
                <a:off x="4075294" y="1299654"/>
                <a:ext cx="805691" cy="551232"/>
                <a:chOff x="4826749" y="1406617"/>
                <a:chExt cx="805691" cy="551232"/>
              </a:xfrm>
            </p:grpSpPr>
            <p:sp>
              <p:nvSpPr>
                <p:cNvPr id="43" name="Pentagon 42"/>
                <p:cNvSpPr/>
                <p:nvPr/>
              </p:nvSpPr>
              <p:spPr>
                <a:xfrm rot="2100000">
                  <a:off x="4843835" y="1406617"/>
                  <a:ext cx="788605" cy="551232"/>
                </a:xfrm>
                <a:prstGeom prst="homePlate">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44" name="Group 43"/>
                <p:cNvGrpSpPr/>
                <p:nvPr/>
              </p:nvGrpSpPr>
              <p:grpSpPr>
                <a:xfrm rot="2100000">
                  <a:off x="4904539" y="1409972"/>
                  <a:ext cx="429736" cy="372263"/>
                  <a:chOff x="3717878" y="2134167"/>
                  <a:chExt cx="429736" cy="372263"/>
                </a:xfrm>
              </p:grpSpPr>
              <p:sp>
                <p:nvSpPr>
                  <p:cNvPr id="46" name="Rectangle 45"/>
                  <p:cNvSpPr/>
                  <p:nvPr/>
                </p:nvSpPr>
                <p:spPr>
                  <a:xfrm>
                    <a:off x="3717879" y="2134167"/>
                    <a:ext cx="429735" cy="372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cxnSp>
                <p:nvCxnSpPr>
                  <p:cNvPr id="47" name="Straight Connector 46"/>
                  <p:cNvCxnSpPr/>
                  <p:nvPr/>
                </p:nvCxnSpPr>
                <p:spPr>
                  <a:xfrm>
                    <a:off x="3717879" y="23083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717879" y="2380739"/>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717878" y="2222960"/>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rot="2100000">
                  <a:off x="4826749" y="1703332"/>
                  <a:ext cx="429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 name="TextBox 237"/>
            <p:cNvSpPr txBox="1"/>
            <p:nvPr/>
          </p:nvSpPr>
          <p:spPr>
            <a:xfrm>
              <a:off x="8047326" y="637194"/>
              <a:ext cx="246742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Personal Tags</a:t>
              </a:r>
            </a:p>
          </p:txBody>
        </p:sp>
        <p:cxnSp>
          <p:nvCxnSpPr>
            <p:cNvPr id="20" name="Straight Connector 19"/>
            <p:cNvCxnSpPr>
              <a:endCxn id="5" idx="1"/>
            </p:cNvCxnSpPr>
            <p:nvPr/>
          </p:nvCxnSpPr>
          <p:spPr>
            <a:xfrm>
              <a:off x="3956107" y="1672563"/>
              <a:ext cx="1530293" cy="175643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3" idx="1"/>
              <a:endCxn id="5" idx="0"/>
            </p:cNvCxnSpPr>
            <p:nvPr/>
          </p:nvCxnSpPr>
          <p:spPr>
            <a:xfrm>
              <a:off x="6003715" y="1919178"/>
              <a:ext cx="92285" cy="70813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725236" y="1845062"/>
              <a:ext cx="1442150" cy="142065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41"/>
            <p:cNvSpPr txBox="1"/>
            <p:nvPr/>
          </p:nvSpPr>
          <p:spPr>
            <a:xfrm>
              <a:off x="2267376" y="3429000"/>
              <a:ext cx="2685624"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Retention tags are linked to a retention policy</a:t>
              </a:r>
            </a:p>
          </p:txBody>
        </p:sp>
        <p:cxnSp>
          <p:nvCxnSpPr>
            <p:cNvPr id="24" name="Straight Arrow Connector 23"/>
            <p:cNvCxnSpPr/>
            <p:nvPr/>
          </p:nvCxnSpPr>
          <p:spPr>
            <a:xfrm>
              <a:off x="4613670" y="3813735"/>
              <a:ext cx="84700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3"/>
            <p:cNvSpPr txBox="1"/>
            <p:nvPr/>
          </p:nvSpPr>
          <p:spPr>
            <a:xfrm>
              <a:off x="8599614" y="4957653"/>
              <a:ext cx="2248367"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The retention policy is applied to user mailboxes</a:t>
              </a:r>
            </a:p>
          </p:txBody>
        </p:sp>
        <p:grpSp>
          <p:nvGrpSpPr>
            <p:cNvPr id="26" name="Group 25"/>
            <p:cNvGrpSpPr/>
            <p:nvPr/>
          </p:nvGrpSpPr>
          <p:grpSpPr>
            <a:xfrm>
              <a:off x="7843492" y="5262446"/>
              <a:ext cx="678783" cy="459356"/>
              <a:chOff x="8602253" y="2969645"/>
              <a:chExt cx="1195387" cy="896937"/>
            </a:xfrm>
          </p:grpSpPr>
          <p:pic>
            <p:nvPicPr>
              <p:cNvPr id="38"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2253" y="2969645"/>
                <a:ext cx="890587" cy="59213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4653" y="3122045"/>
                <a:ext cx="890587" cy="59213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7053" y="3274445"/>
                <a:ext cx="890587" cy="592137"/>
              </a:xfrm>
              <a:prstGeom prst="rect">
                <a:avLst/>
              </a:prstGeom>
              <a:noFill/>
              <a:extLst>
                <a:ext uri="{909E8E84-426E-40DD-AFC4-6F175D3DCCD1}">
                  <a14:hiddenFill xmlns:a14="http://schemas.microsoft.com/office/drawing/2010/main">
                    <a:solidFill>
                      <a:srgbClr val="FFFFFF"/>
                    </a:solidFill>
                  </a14:hiddenFill>
                </a:ext>
              </a:extLst>
            </p:spPr>
          </p:pic>
        </p:grpSp>
        <p:pic>
          <p:nvPicPr>
            <p:cNvPr id="27" name="Picture 26" descr="C:\Users\Sally\Desktop\ID Resources\MSTP\SRTech_Reference\Graphics for IDs\Microsoft Illustrations\User_Blue_hal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7979" y="4939281"/>
              <a:ext cx="859470" cy="876526"/>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6076919" y="5263218"/>
              <a:ext cx="678783" cy="459356"/>
              <a:chOff x="8602253" y="2969645"/>
              <a:chExt cx="1195387" cy="896937"/>
            </a:xfrm>
          </p:grpSpPr>
          <p:pic>
            <p:nvPicPr>
              <p:cNvPr id="35" name="Picture 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2253" y="2969645"/>
                <a:ext cx="890587" cy="59213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4653" y="3122045"/>
                <a:ext cx="890587" cy="59213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7053" y="3274445"/>
                <a:ext cx="890587" cy="592137"/>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8" descr="C:\Users\Sally\Desktop\ID Resources\MSTP\SRTech_Reference\Graphics for IDs\Microsoft Illustrations\User_Blue_hal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6265" y="4939281"/>
              <a:ext cx="859470" cy="876526"/>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4146660" y="5262446"/>
              <a:ext cx="678783" cy="459356"/>
              <a:chOff x="8602253" y="2969645"/>
              <a:chExt cx="1195387" cy="896937"/>
            </a:xfrm>
          </p:grpSpPr>
          <p:pic>
            <p:nvPicPr>
              <p:cNvPr id="32"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2253" y="2969645"/>
                <a:ext cx="890587" cy="59213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4653" y="3122045"/>
                <a:ext cx="890587" cy="59213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7053" y="3274445"/>
                <a:ext cx="890587" cy="592137"/>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C:\Users\Sally\Desktop\ID Resources\MSTP\SRTech_Reference\Graphics for IDs\Microsoft Illustrations\User_Blue_hal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879" y="4939281"/>
              <a:ext cx="859470" cy="87652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Straight Arrow Connector 112"/>
          <p:cNvCxnSpPr/>
          <p:nvPr/>
        </p:nvCxnSpPr>
        <p:spPr>
          <a:xfrm flipH="1">
            <a:off x="6048887" y="5626986"/>
            <a:ext cx="55583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34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the compliance features in Office 365
Planning and configuring Azure Rights Management in Office 365
Managing the compliance features in Office 365</a:t>
            </a:r>
          </a:p>
        </p:txBody>
      </p:sp>
    </p:spTree>
    <p:extLst>
      <p:ext uri="{BB962C8B-B14F-4D97-AF65-F5344CB8AC3E}">
        <p14:creationId xmlns:p14="http://schemas.microsoft.com/office/powerpoint/2010/main" val="2259174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4d6e126-af21-4e15-82ab-e33e90075f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retention tags and policies</a:t>
            </a:r>
          </a:p>
        </p:txBody>
      </p:sp>
      <p:pic>
        <p:nvPicPr>
          <p:cNvPr id="4" name="Picture 3" descr="Screenshot how tags are applied to default mailbox folders.&#10;&#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5533" y="1070043"/>
            <a:ext cx="4615507" cy="547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077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cbe536a-6a39-4ae3-aef0-7ad6468534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retention tags and policies</a:t>
            </a:r>
          </a:p>
        </p:txBody>
      </p:sp>
      <p:pic>
        <p:nvPicPr>
          <p:cNvPr id="4" name="Picture 3" descr="Screenshot of the new retention policy user interface that enables you to add retention tags to a policy and view their retention periods and a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8031163"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27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document deletion policies in SharePoint Online and OneDrive for Business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pic>
        <p:nvPicPr>
          <p:cNvPr id="5" name="Picture 4" descr="Screenshot of the Document Deletion Policy Center.&#10;&#10;"/>
          <p:cNvPicPr>
            <a:picLocks noChangeAspect="1"/>
          </p:cNvPicPr>
          <p:nvPr/>
        </p:nvPicPr>
        <p:blipFill>
          <a:blip r:embed="rId3"/>
          <a:stretch>
            <a:fillRect/>
          </a:stretch>
        </p:blipFill>
        <p:spPr>
          <a:xfrm>
            <a:off x="54439" y="877076"/>
            <a:ext cx="8927854" cy="5541651"/>
          </a:xfrm>
          <a:prstGeom prst="rect">
            <a:avLst/>
          </a:prstGeom>
        </p:spPr>
      </p:pic>
    </p:spTree>
    <p:extLst>
      <p:ext uri="{BB962C8B-B14F-4D97-AF65-F5344CB8AC3E}">
        <p14:creationId xmlns:p14="http://schemas.microsoft.com/office/powerpoint/2010/main" val="61938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0f307b6-4314-4a8e-a692-c05e634252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preservation policies</a:t>
            </a:r>
          </a:p>
        </p:txBody>
      </p:sp>
      <p:pic>
        <p:nvPicPr>
          <p:cNvPr id="4" name="Content Placeholder 1" descr="Screenshot of the retention page in the Office 365 Protection Center.&#10;&#10;"/>
          <p:cNvPicPr>
            <a:picLocks noGrp="1" noChangeAspect="1"/>
          </p:cNvPicPr>
          <p:nvPr/>
        </p:nvPicPr>
        <p:blipFill>
          <a:blip r:embed="rId3"/>
          <a:stretch>
            <a:fillRect/>
          </a:stretch>
        </p:blipFill>
        <p:spPr bwMode="auto">
          <a:xfrm>
            <a:off x="228600" y="1066800"/>
            <a:ext cx="8722970" cy="5334000"/>
          </a:xfrm>
          <a:prstGeom prst="rect">
            <a:avLst/>
          </a:prstGeom>
          <a:noFill/>
          <a:ln w="9525">
            <a:noFill/>
            <a:miter lim="800000"/>
            <a:headEnd/>
            <a:tailEnd/>
          </a:ln>
        </p:spPr>
      </p:pic>
    </p:spTree>
    <p:extLst>
      <p:ext uri="{BB962C8B-B14F-4D97-AF65-F5344CB8AC3E}">
        <p14:creationId xmlns:p14="http://schemas.microsoft.com/office/powerpoint/2010/main" val="379253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08d8406-c8fd-40a9-9175-4c79fd93b9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DLP policies for email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manage DLP policies:</a:t>
            </a:r>
          </a:p>
          <a:p>
            <a:pPr lvl="1"/>
            <a:r>
              <a:rPr lang="en-US" sz="2800" dirty="0"/>
              <a:t>Create a standard DLP policy</a:t>
            </a:r>
          </a:p>
          <a:p>
            <a:pPr lvl="1"/>
            <a:r>
              <a:rPr lang="en-US" sz="2800" dirty="0"/>
              <a:t>Create a custom DLP policy</a:t>
            </a:r>
          </a:p>
          <a:p>
            <a:pPr lvl="1"/>
            <a:r>
              <a:rPr lang="en-US" sz="2800" dirty="0"/>
              <a:t>View DLP policy detection reports</a:t>
            </a:r>
          </a:p>
        </p:txBody>
      </p:sp>
    </p:spTree>
    <p:extLst>
      <p:ext uri="{BB962C8B-B14F-4D97-AF65-F5344CB8AC3E}">
        <p14:creationId xmlns:p14="http://schemas.microsoft.com/office/powerpoint/2010/main" val="430363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3004bec-de96-43e4-b318-8572a598ef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DLP policies for SharePoint Online and OneDrive for Business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help secure your content for SharePoint Online by:</a:t>
            </a:r>
          </a:p>
          <a:p>
            <a:r>
              <a:rPr lang="en-US" dirty="0"/>
              <a:t>Creating a DLP policy for SharePoint Online, OneDrive for Business or both</a:t>
            </a:r>
          </a:p>
          <a:p>
            <a:r>
              <a:rPr lang="en-US" dirty="0"/>
              <a:t>Editing or disabling a DLP policy</a:t>
            </a:r>
          </a:p>
          <a:p>
            <a:endParaRPr lang="en-US" dirty="0"/>
          </a:p>
        </p:txBody>
      </p:sp>
    </p:spTree>
    <p:extLst>
      <p:ext uri="{BB962C8B-B14F-4D97-AF65-F5344CB8AC3E}">
        <p14:creationId xmlns:p14="http://schemas.microsoft.com/office/powerpoint/2010/main" val="419541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c8bc7e32-a60d-4785-80ad-5211cf15d3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search and Office 365 Advanced eDiscovery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Prepare and manage eDiscovery</a:t>
            </a:r>
          </a:p>
          <a:p>
            <a:r>
              <a:rPr lang="en-US" dirty="0"/>
              <a:t>Compliance search and eDiscovery</a:t>
            </a:r>
          </a:p>
          <a:p>
            <a:r>
              <a:rPr lang="en-US" dirty="0"/>
              <a:t>Content search</a:t>
            </a:r>
          </a:p>
          <a:p>
            <a:r>
              <a:rPr lang="en-US" dirty="0"/>
              <a:t>Preparation of search results</a:t>
            </a:r>
          </a:p>
          <a:p>
            <a:r>
              <a:rPr lang="en-US" dirty="0"/>
              <a:t>Office 365 Advanced eDiscovery search</a:t>
            </a:r>
          </a:p>
          <a:p>
            <a:r>
              <a:rPr lang="en-US" dirty="0"/>
              <a:t>Preparation status</a:t>
            </a:r>
          </a:p>
          <a:p>
            <a:r>
              <a:rPr lang="en-US" dirty="0"/>
              <a:t>Search results added to a case</a:t>
            </a:r>
          </a:p>
          <a:p>
            <a:endParaRPr lang="en-US" dirty="0"/>
          </a:p>
        </p:txBody>
      </p:sp>
    </p:spTree>
    <p:extLst>
      <p:ext uri="{BB962C8B-B14F-4D97-AF65-F5344CB8AC3E}">
        <p14:creationId xmlns:p14="http://schemas.microsoft.com/office/powerpoint/2010/main" val="417271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ea04012-4ed6-4e61-ba75-74f35f13b2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audit reports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pic>
        <p:nvPicPr>
          <p:cNvPr id="5" name="Picture 4" descr="Screenshot of the Audit log search page.&#10;&#10;"/>
          <p:cNvPicPr>
            <a:picLocks noChangeAspect="1"/>
          </p:cNvPicPr>
          <p:nvPr/>
        </p:nvPicPr>
        <p:blipFill>
          <a:blip r:embed="rId3"/>
          <a:stretch>
            <a:fillRect/>
          </a:stretch>
        </p:blipFill>
        <p:spPr>
          <a:xfrm>
            <a:off x="85975" y="1052429"/>
            <a:ext cx="8864782" cy="4998585"/>
          </a:xfrm>
          <a:prstGeom prst="rect">
            <a:avLst/>
          </a:prstGeom>
        </p:spPr>
      </p:pic>
    </p:spTree>
    <p:extLst>
      <p:ext uri="{BB962C8B-B14F-4D97-AF65-F5344CB8AC3E}">
        <p14:creationId xmlns:p14="http://schemas.microsoft.com/office/powerpoint/2010/main" val="255968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7426" cy="740664"/>
          </a:xfrm>
        </p:spPr>
        <p:txBody>
          <a:bodyPr/>
          <a:lstStyle/>
          <a:p>
            <a:r>
              <a:rPr lang="en-US" dirty="0"/>
              <a:t>Lab: Configuring Rights Management and compliance</a:t>
            </a:r>
          </a:p>
        </p:txBody>
      </p:sp>
      <p:sp>
        <p:nvSpPr>
          <p:cNvPr id="3" name="Text Placeholder 2"/>
          <p:cNvSpPr>
            <a:spLocks noGrp="1"/>
          </p:cNvSpPr>
          <p:nvPr>
            <p:ph type="body" idx="1"/>
          </p:nvPr>
        </p:nvSpPr>
        <p:spPr/>
        <p:txBody>
          <a:bodyPr/>
          <a:lstStyle/>
          <a:p>
            <a:r>
              <a:rPr lang="en-US" dirty="0"/>
              <a:t>Exercise 1: Configuring Rights Management in Office 365
Exercise 2: Configuring compliance features</a:t>
            </a:r>
          </a:p>
        </p:txBody>
      </p:sp>
      <p:sp>
        <p:nvSpPr>
          <p:cNvPr id="4" name="TextBox 3"/>
          <p:cNvSpPr txBox="1"/>
          <p:nvPr/>
        </p:nvSpPr>
        <p:spPr>
          <a:xfrm>
            <a:off x="458788" y="2798514"/>
            <a:ext cx="5992859" cy="2646878"/>
          </a:xfrm>
          <a:prstGeom prst="rect">
            <a:avLst/>
          </a:prstGeom>
          <a:noFill/>
        </p:spPr>
        <p:txBody>
          <a:bodyPr vert="horz" wrap="none" rtlCol="0">
            <a:spAutoFit/>
          </a:bodyPr>
          <a:lstStyle/>
          <a:p>
            <a:r>
              <a:rPr lang="en-US" sz="2800" dirty="0">
                <a:latin typeface="Segoe UI"/>
              </a:rPr>
              <a:t>Logon Information</a:t>
            </a:r>
          </a:p>
          <a:p>
            <a:r>
              <a:rPr lang="en-US" sz="2200" dirty="0">
                <a:latin typeface="Segoe UI"/>
              </a:rPr>
              <a:t>Virtual machines: 	</a:t>
            </a:r>
            <a:r>
              <a:rPr lang="en-US" sz="2200" b="1" dirty="0">
                <a:latin typeface="Segoe UI"/>
              </a:rPr>
              <a:t>20347A-LON-DC1</a:t>
            </a:r>
            <a:endParaRPr lang="en-US" sz="2200" dirty="0">
              <a:latin typeface="Segoe UI"/>
            </a:endParaRPr>
          </a:p>
          <a:p>
            <a:r>
              <a:rPr lang="en-US" sz="2200" b="1" dirty="0">
                <a:latin typeface="Segoe UI"/>
              </a:rPr>
              <a:t>			20347A-LON-DS1</a:t>
            </a:r>
            <a:endParaRPr lang="en-US" sz="2200" dirty="0">
              <a:latin typeface="Segoe UI"/>
            </a:endParaRPr>
          </a:p>
          <a:p>
            <a:r>
              <a:rPr lang="en-US" sz="2200" b="1" dirty="0">
                <a:latin typeface="Segoe UI"/>
              </a:rPr>
              <a:t>			20347A-LON-CL1</a:t>
            </a:r>
            <a:endParaRPr lang="en-US" sz="2200" dirty="0">
              <a:latin typeface="Segoe UI"/>
            </a:endParaRPr>
          </a:p>
          <a:p>
            <a:r>
              <a:rPr lang="en-US" sz="2200" dirty="0">
                <a:latin typeface="Segoe UI"/>
              </a:rPr>
              <a:t>User name: 		</a:t>
            </a:r>
            <a:r>
              <a:rPr lang="en-US" sz="2200" b="1" dirty="0" err="1">
                <a:latin typeface="Segoe UI"/>
              </a:rPr>
              <a:t>Adatum</a:t>
            </a:r>
            <a:r>
              <a:rPr lang="en-US" sz="2200" b="1" dirty="0">
                <a:latin typeface="Segoe UI"/>
              </a:rPr>
              <a:t>\Administrator</a:t>
            </a:r>
            <a:endParaRPr lang="en-US" sz="2200" dirty="0">
              <a:latin typeface="Segoe UI"/>
            </a:endParaRPr>
          </a:p>
          <a:p>
            <a:r>
              <a:rPr lang="en-US" sz="2200" dirty="0">
                <a:latin typeface="Segoe UI"/>
              </a:rPr>
              <a:t>Password: 		</a:t>
            </a:r>
            <a:r>
              <a:rPr lang="en-US" sz="2200" b="1" dirty="0">
                <a:latin typeface="Segoe UI"/>
              </a:rPr>
              <a:t>Pa$$w0rd</a:t>
            </a:r>
            <a:endParaRPr lang="en-US" sz="2200" dirty="0">
              <a:latin typeface="Segoe UI"/>
            </a:endParaRPr>
          </a:p>
          <a:p>
            <a:endParaRPr lang="en-US" sz="2800" dirty="0">
              <a:latin typeface="Segoe UI"/>
            </a:endParaRPr>
          </a:p>
        </p:txBody>
      </p:sp>
      <p:sp>
        <p:nvSpPr>
          <p:cNvPr id="6" name="TextBox 5"/>
          <p:cNvSpPr txBox="1"/>
          <p:nvPr/>
        </p:nvSpPr>
        <p:spPr>
          <a:xfrm>
            <a:off x="458788" y="6163356"/>
            <a:ext cx="4542397" cy="523220"/>
          </a:xfrm>
          <a:prstGeom prst="rect">
            <a:avLst/>
          </a:prstGeom>
          <a:noFill/>
        </p:spPr>
        <p:txBody>
          <a:bodyPr vert="horz" wrap="none" rtlCol="0">
            <a:spAutoFit/>
          </a:bodyPr>
          <a:lstStyle/>
          <a:p>
            <a:r>
              <a:rPr lang="en-US" sz="2800" dirty="0">
                <a:latin typeface="Segoe UI"/>
              </a:rPr>
              <a:t>Estimated Time: 75 Minutes</a:t>
            </a:r>
          </a:p>
        </p:txBody>
      </p:sp>
    </p:spTree>
    <p:extLst>
      <p:ext uri="{BB962C8B-B14F-4D97-AF65-F5344CB8AC3E}">
        <p14:creationId xmlns:p14="http://schemas.microsoft.com/office/powerpoint/2010/main" val="2588106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The compliance and security groups at A. Datum Corporation have concerns with the implications of moving internal services and content to a cloud-based solution, such as Office 365. To receive project approval, you need to show how you can use the Rights Management and compliance features to address these concerns.</a:t>
            </a:r>
          </a:p>
        </p:txBody>
      </p:sp>
    </p:spTree>
    <p:extLst>
      <p:ext uri="{BB962C8B-B14F-4D97-AF65-F5344CB8AC3E}">
        <p14:creationId xmlns:p14="http://schemas.microsoft.com/office/powerpoint/2010/main" val="252718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the compliance features in Office 365</a:t>
            </a:r>
          </a:p>
        </p:txBody>
      </p:sp>
      <p:sp>
        <p:nvSpPr>
          <p:cNvPr id="3" name="Text Placeholder 2"/>
          <p:cNvSpPr>
            <a:spLocks noGrp="1"/>
          </p:cNvSpPr>
          <p:nvPr>
            <p:ph type="body" idx="1"/>
          </p:nvPr>
        </p:nvSpPr>
        <p:spPr/>
        <p:txBody>
          <a:bodyPr/>
          <a:lstStyle/>
          <a:p>
            <a:r>
              <a:rPr lang="en-US" dirty="0"/>
              <a:t>Security considerations when planning an </a:t>
            </a:r>
            <a:br>
              <a:rPr lang="en-US" dirty="0"/>
            </a:br>
            <a:r>
              <a:rPr lang="en-US" dirty="0"/>
              <a:t>Office 365 implementation
Compliance and security features in Office 365
Overview of the Protection Center for Office 365
Configuring permissions in the Protection Center
Advanced security and compliance features in Office 365 Enterprise E5 subscriptions</a:t>
            </a:r>
          </a:p>
        </p:txBody>
      </p:sp>
    </p:spTree>
    <p:extLst>
      <p:ext uri="{BB962C8B-B14F-4D97-AF65-F5344CB8AC3E}">
        <p14:creationId xmlns:p14="http://schemas.microsoft.com/office/powerpoint/2010/main" val="141614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What is the best approach to protecting organizational financial data?
Retention policies are helpful for increasing available space in your mailbox.</a:t>
            </a:r>
          </a:p>
        </p:txBody>
      </p:sp>
    </p:spTree>
    <p:extLst>
      <p:ext uri="{BB962C8B-B14F-4D97-AF65-F5344CB8AC3E}">
        <p14:creationId xmlns:p14="http://schemas.microsoft.com/office/powerpoint/2010/main" val="357665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Best Practice
Common Issue and Troubleshooting Tip</a:t>
            </a:r>
          </a:p>
        </p:txBody>
      </p:sp>
    </p:spTree>
    <p:extLst>
      <p:ext uri="{BB962C8B-B14F-4D97-AF65-F5344CB8AC3E}">
        <p14:creationId xmlns:p14="http://schemas.microsoft.com/office/powerpoint/2010/main" val="80068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Security considerations when planning an Office 365 implementation</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Security considerations for an Office 365 implementation:</a:t>
            </a:r>
          </a:p>
          <a:p>
            <a:pPr lvl="1"/>
            <a:r>
              <a:rPr lang="en-US" sz="2800" dirty="0"/>
              <a:t>Service-level security</a:t>
            </a:r>
          </a:p>
          <a:p>
            <a:pPr lvl="1"/>
            <a:r>
              <a:rPr lang="en-US" sz="2800" dirty="0"/>
              <a:t>Security-related customer controls</a:t>
            </a:r>
          </a:p>
          <a:p>
            <a:pPr lvl="1"/>
            <a:r>
              <a:rPr lang="en-US" sz="2800" dirty="0"/>
              <a:t>Privacy by design</a:t>
            </a:r>
          </a:p>
          <a:p>
            <a:pPr lvl="1"/>
            <a:r>
              <a:rPr lang="en-US" sz="2800" dirty="0"/>
              <a:t>Privacy-related customer controls</a:t>
            </a:r>
          </a:p>
          <a:p>
            <a:pPr lvl="1"/>
            <a:r>
              <a:rPr lang="en-US" sz="2800" dirty="0"/>
              <a:t>Service compliance</a:t>
            </a:r>
          </a:p>
          <a:p>
            <a:pPr lvl="1"/>
            <a:r>
              <a:rPr lang="en-US" sz="2800" dirty="0"/>
              <a:t>Customer compliance</a:t>
            </a:r>
          </a:p>
          <a:p>
            <a:endParaRPr lang="en-US" dirty="0"/>
          </a:p>
        </p:txBody>
      </p:sp>
    </p:spTree>
    <p:extLst>
      <p:ext uri="{BB962C8B-B14F-4D97-AF65-F5344CB8AC3E}">
        <p14:creationId xmlns:p14="http://schemas.microsoft.com/office/powerpoint/2010/main" val="66245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and security features in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Office 365 provides features to comply with the following compliance standards:</a:t>
            </a:r>
          </a:p>
          <a:p>
            <a:pPr lvl="1"/>
            <a:r>
              <a:rPr lang="en-US" dirty="0"/>
              <a:t>HIPAA</a:t>
            </a:r>
          </a:p>
          <a:p>
            <a:pPr lvl="1"/>
            <a:r>
              <a:rPr lang="en-US" dirty="0"/>
              <a:t>Data processing agreements</a:t>
            </a:r>
          </a:p>
          <a:p>
            <a:pPr lvl="1"/>
            <a:r>
              <a:rPr lang="en-US" dirty="0"/>
              <a:t>FISMA</a:t>
            </a:r>
          </a:p>
          <a:p>
            <a:pPr lvl="1"/>
            <a:r>
              <a:rPr lang="en-US" dirty="0"/>
              <a:t>ISO/IEC 27001:2013</a:t>
            </a:r>
          </a:p>
          <a:p>
            <a:pPr lvl="1"/>
            <a:r>
              <a:rPr lang="en-US" dirty="0"/>
              <a:t>EU Model Clauses</a:t>
            </a:r>
          </a:p>
          <a:p>
            <a:pPr lvl="1"/>
            <a:r>
              <a:rPr lang="en-US" dirty="0"/>
              <a:t>The U.S.‒EU Safe Harbor Framework</a:t>
            </a:r>
          </a:p>
          <a:p>
            <a:pPr lvl="1"/>
            <a:r>
              <a:rPr lang="en-US" dirty="0"/>
              <a:t>FERPA</a:t>
            </a:r>
          </a:p>
          <a:p>
            <a:pPr lvl="1"/>
            <a:r>
              <a:rPr lang="en-US" dirty="0"/>
              <a:t>SSAE 16</a:t>
            </a:r>
          </a:p>
          <a:p>
            <a:pPr lvl="1"/>
            <a:r>
              <a:rPr lang="en-US" dirty="0"/>
              <a:t>PIPEDA</a:t>
            </a:r>
          </a:p>
          <a:p>
            <a:pPr lvl="1"/>
            <a:r>
              <a:rPr lang="en-US" dirty="0"/>
              <a:t>GLBA</a:t>
            </a:r>
          </a:p>
          <a:p>
            <a:endParaRPr lang="en-US" dirty="0"/>
          </a:p>
        </p:txBody>
      </p:sp>
    </p:spTree>
    <p:extLst>
      <p:ext uri="{BB962C8B-B14F-4D97-AF65-F5344CB8AC3E}">
        <p14:creationId xmlns:p14="http://schemas.microsoft.com/office/powerpoint/2010/main" val="28919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Protection Center for Office 365</a:t>
            </a:r>
          </a:p>
        </p:txBody>
      </p:sp>
      <p:pic>
        <p:nvPicPr>
          <p:cNvPr id="4" name="Content Placeholder 1" descr="Screenshot of the Microsoft Office 365 Protection Center Home page. On this page, the user can find information about security and compliance settings including access to data management.&#10;&#10;"/>
          <p:cNvPicPr>
            <a:picLocks noGrp="1" noChangeAspect="1"/>
          </p:cNvPicPr>
          <p:nvPr/>
        </p:nvPicPr>
        <p:blipFill>
          <a:blip r:embed="rId3"/>
          <a:stretch>
            <a:fillRect/>
          </a:stretch>
        </p:blipFill>
        <p:spPr bwMode="auto">
          <a:xfrm>
            <a:off x="76200" y="751679"/>
            <a:ext cx="8958801" cy="5791200"/>
          </a:xfrm>
          <a:prstGeom prst="rect">
            <a:avLst/>
          </a:prstGeom>
          <a:noFill/>
          <a:ln w="9525">
            <a:noFill/>
            <a:miter lim="800000"/>
            <a:headEnd/>
            <a:tailEnd/>
          </a:ln>
        </p:spPr>
      </p:pic>
    </p:spTree>
    <p:extLst>
      <p:ext uri="{BB962C8B-B14F-4D97-AF65-F5344CB8AC3E}">
        <p14:creationId xmlns:p14="http://schemas.microsoft.com/office/powerpoint/2010/main" val="43072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b24fede-9937-4e2d-9685-032a08a1f0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Protection Center for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Protection Center features:</a:t>
            </a:r>
          </a:p>
          <a:p>
            <a:pPr lvl="1"/>
            <a:r>
              <a:rPr lang="en-US" sz="2800" dirty="0"/>
              <a:t>Home</a:t>
            </a:r>
          </a:p>
          <a:p>
            <a:pPr lvl="1"/>
            <a:r>
              <a:rPr lang="en-US" sz="2800" dirty="0"/>
              <a:t>Permissions</a:t>
            </a:r>
          </a:p>
          <a:p>
            <a:pPr lvl="1"/>
            <a:r>
              <a:rPr lang="en-US" sz="2800" dirty="0"/>
              <a:t>Security policies</a:t>
            </a:r>
          </a:p>
          <a:p>
            <a:pPr lvl="1"/>
            <a:r>
              <a:rPr lang="en-US" sz="2800" dirty="0"/>
              <a:t>Data management</a:t>
            </a:r>
          </a:p>
          <a:p>
            <a:pPr lvl="1"/>
            <a:r>
              <a:rPr lang="en-US" sz="2800" dirty="0"/>
              <a:t>Search &amp; Investigation</a:t>
            </a:r>
          </a:p>
          <a:p>
            <a:pPr lvl="1"/>
            <a:r>
              <a:rPr lang="en-US" sz="2800" dirty="0"/>
              <a:t>Reports</a:t>
            </a:r>
          </a:p>
          <a:p>
            <a:pPr lvl="1"/>
            <a:r>
              <a:rPr lang="en-US" sz="2800" dirty="0"/>
              <a:t>Service Assurance</a:t>
            </a:r>
          </a:p>
          <a:p>
            <a:endParaRPr lang="en-US" dirty="0"/>
          </a:p>
        </p:txBody>
      </p:sp>
    </p:spTree>
    <p:extLst>
      <p:ext uri="{BB962C8B-B14F-4D97-AF65-F5344CB8AC3E}">
        <p14:creationId xmlns:p14="http://schemas.microsoft.com/office/powerpoint/2010/main" val="183527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026deaf-5764-41e0-83f1-282a195214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permissions in the Protection Center</a:t>
            </a:r>
          </a:p>
        </p:txBody>
      </p:sp>
      <p:pic>
        <p:nvPicPr>
          <p:cNvPr id="4" name="Content Placeholder 1" descr="Screenshot of the Permissions page in the Protection Center.&#10;&#10;"/>
          <p:cNvPicPr>
            <a:picLocks noGrp="1" noChangeAspect="1"/>
          </p:cNvPicPr>
          <p:nvPr/>
        </p:nvPicPr>
        <p:blipFill>
          <a:blip r:embed="rId3"/>
          <a:stretch>
            <a:fillRect/>
          </a:stretch>
        </p:blipFill>
        <p:spPr bwMode="auto">
          <a:xfrm>
            <a:off x="152400" y="1075511"/>
            <a:ext cx="8931248" cy="4173420"/>
          </a:xfrm>
          <a:prstGeom prst="rect">
            <a:avLst/>
          </a:prstGeom>
          <a:noFill/>
          <a:ln w="9525">
            <a:noFill/>
            <a:miter lim="800000"/>
            <a:headEnd/>
            <a:tailEnd/>
          </a:ln>
        </p:spPr>
      </p:pic>
    </p:spTree>
    <p:extLst>
      <p:ext uri="{BB962C8B-B14F-4D97-AF65-F5344CB8AC3E}">
        <p14:creationId xmlns:p14="http://schemas.microsoft.com/office/powerpoint/2010/main" val="279705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cca3fd2-90da-419c-acfe-b7a13b5394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security and compliance features in Office 365 Enterprise E5 subscriptions</a:t>
            </a:r>
          </a:p>
        </p:txBody>
      </p:sp>
      <p:pic>
        <p:nvPicPr>
          <p:cNvPr id="4" name="Picture 3" descr="Screenshot of the Features page for Office 365 services.&#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98" y="1028704"/>
            <a:ext cx="8559401"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49989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2019</Words>
  <Application>Microsoft Office PowerPoint</Application>
  <PresentationFormat>On-screen Show (4:3)</PresentationFormat>
  <Paragraphs>351</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Calibri</vt:lpstr>
      <vt:lpstr>Symbol</vt:lpstr>
      <vt:lpstr>Wingdings</vt:lpstr>
      <vt:lpstr>Verdana</vt:lpstr>
      <vt:lpstr>Times New Roman</vt:lpstr>
      <vt:lpstr>Arial</vt:lpstr>
      <vt:lpstr>Arial Unicode MS</vt:lpstr>
      <vt:lpstr>Segoe UI</vt:lpstr>
      <vt:lpstr>NG_MOC_Core_ModuleNew2</vt:lpstr>
      <vt:lpstr>Module 11</vt:lpstr>
      <vt:lpstr>Module Overview</vt:lpstr>
      <vt:lpstr>Lesson 1: Overview of the compliance features in Office 365</vt:lpstr>
      <vt:lpstr>Security considerations when planning an Office 365 implementation</vt:lpstr>
      <vt:lpstr>Compliance and security features in Office 365</vt:lpstr>
      <vt:lpstr>Overview of the Protection Center for Office 365</vt:lpstr>
      <vt:lpstr>Overview of the Protection Center for Office 365</vt:lpstr>
      <vt:lpstr>Configuring permissions in the Protection Center</vt:lpstr>
      <vt:lpstr>Advanced security and compliance features in Office 365 Enterprise E5 subscriptions</vt:lpstr>
      <vt:lpstr>Advanced security and compliance features in Office 365 Enterprise E5 subscriptions</vt:lpstr>
      <vt:lpstr>Lesson 2: Planning and configuring Azure Rights Management in Office 365</vt:lpstr>
      <vt:lpstr>Overview of Azure RMS in Office 365</vt:lpstr>
      <vt:lpstr>How Azure RMS Works</vt:lpstr>
      <vt:lpstr>Comparing AD RMS and Azure RMS</vt:lpstr>
      <vt:lpstr>Planning Azure RMS integration with Office 365</vt:lpstr>
      <vt:lpstr>Configuring Azure RMS integration</vt:lpstr>
      <vt:lpstr>Lesson 3: Managing the compliance features in Office 365</vt:lpstr>
      <vt:lpstr>Configuring archive mailboxes</vt:lpstr>
      <vt:lpstr>Configuring retention tags and policies</vt:lpstr>
      <vt:lpstr>Configuring retention tags and policies</vt:lpstr>
      <vt:lpstr>Configuring retention tags and policies</vt:lpstr>
      <vt:lpstr>Configuring document deletion policies in SharePoint Online and OneDrive for Business</vt:lpstr>
      <vt:lpstr>Configuring preservation policies</vt:lpstr>
      <vt:lpstr>Configuring DLP policies for email</vt:lpstr>
      <vt:lpstr>Creating DLP policies for SharePoint Online and OneDrive for Business</vt:lpstr>
      <vt:lpstr>Compliance search and Office 365 Advanced eDiscovery</vt:lpstr>
      <vt:lpstr>Configuring audit reports</vt:lpstr>
      <vt:lpstr>Lab: Configuring Rights Management and compliance</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2016-04-19T01:27:51Z</dcterms:created>
  <dcterms:modified xsi:type="dcterms:W3CDTF">2016-04-19T01:27:58Z</dcterms:modified>
</cp:coreProperties>
</file>