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79"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
      <p:font typeface="SimSun" panose="02010600030101010101" pitchFamily="2" charset="-122"/>
      <p:regular r:id="rId34"/>
    </p:embeddedFont>
    <p:embeddedFont>
      <p:font typeface="Arial Unicode MS" panose="020B0604020202020204" pitchFamily="34" charset="-128"/>
      <p:regular r:id="rId35"/>
    </p:embeddedFont>
    <p:embeddedFont>
      <p:font typeface="Segoe UI" panose="020B0502040204020203"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08" autoAdjust="0"/>
    <p:restoredTop sz="96370"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9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F01CD-E009-43E0-9F25-01DEC6EC28B2}" type="datetimeFigureOut">
              <a:rPr lang="en-IN" smtClean="0"/>
              <a:t>18-04-2016</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A44CF-847B-4508-B6D4-609A0A7C1BDA}" type="slidenum">
              <a:rPr lang="en-IN" smtClean="0"/>
              <a:t>‹#›</a:t>
            </a:fld>
            <a:endParaRPr lang="en-IN" dirty="0"/>
          </a:p>
        </p:txBody>
      </p:sp>
    </p:spTree>
    <p:extLst>
      <p:ext uri="{BB962C8B-B14F-4D97-AF65-F5344CB8AC3E}">
        <p14:creationId xmlns:p14="http://schemas.microsoft.com/office/powerpoint/2010/main" val="83061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Presentation: </a:t>
            </a:r>
            <a:r>
              <a:rPr lang="en-IN" sz="1000" b="1" dirty="0">
                <a:latin typeface="Arial" panose="020B0604020202020204" pitchFamily="34" charset="0"/>
                <a:ea typeface="Calibri" panose="020F0502020204030204" pitchFamily="34" charset="0"/>
                <a:cs typeface="Times New Roman" panose="02020603050405020304" pitchFamily="18" charset="0"/>
              </a:rPr>
              <a:t>45 minutes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Lab: </a:t>
            </a:r>
            <a:r>
              <a:rPr lang="en-IN" sz="1000" b="1" dirty="0">
                <a:latin typeface="Arial" panose="020B0604020202020204" pitchFamily="34" charset="0"/>
                <a:ea typeface="Calibri" panose="020F0502020204030204" pitchFamily="34" charset="0"/>
                <a:cs typeface="Times New Roman" panose="02020603050405020304" pitchFamily="18" charset="0"/>
              </a:rPr>
              <a:t>30 minutes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Arial Unicode MS" panose="020B0604020202020204" pitchFamily="34" charset="-128"/>
                <a:cs typeface="Times New Roman" panose="02020603050405020304" pitchFamily="18" charset="0"/>
              </a:rPr>
              <a:t>Troubleshoot Microsoft Office 365 connectivity and service issues.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Arial Unicode MS" panose="020B0604020202020204" pitchFamily="34" charset="-128"/>
                <a:cs typeface="Times New Roman" panose="02020603050405020304" pitchFamily="18" charset="0"/>
              </a:rPr>
              <a:t>Monitor Office 365 service health.</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Required materials</a:t>
            </a:r>
            <a:endParaRPr lang="en-IN"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20347A_12.pptx.</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Preparation tasks</a:t>
            </a:r>
            <a:endParaRPr lang="en-IN"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D83A44CF-847B-4508-B6D4-609A0A7C1BDA}" type="slidenum">
              <a:rPr lang="en-IN" b="0">
                <a:latin typeface="Calibri" panose="020F0502020204030204" pitchFamily="34" charset="0"/>
              </a:rPr>
              <a:t>1</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102446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A service in the Service Health dashboard can have which of following statuses?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Normal service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Service anomaly</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Extended recovery</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Investigating</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Operations aborted</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1: Normal service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3: Extended recovery</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4: Investigating</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can you open a service request in Office 365?</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Via Skype for Business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Via email</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Via phone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Via the Office 365 admin center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Via the Office 365 App launcher</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3: Via phone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4: Via the Office 365 admin center</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10</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99789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Note: This topic has three additional slides.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Provide an overview of the Service Health dashboard.</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11</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77370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Go through the different service status icons and discuss what they mean.</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12</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15848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the 6-day history of service incidents.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13</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420382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to students that they can learn in advance about upcoming maintenance to Office 365 by reviewing the information on the </a:t>
            </a:r>
            <a:r>
              <a:rPr lang="en-IN" sz="1000" b="1" dirty="0">
                <a:latin typeface="Arial" panose="020B0604020202020204" pitchFamily="34" charset="0"/>
                <a:ea typeface="Calibri" panose="020F0502020204030204" pitchFamily="34" charset="0"/>
                <a:cs typeface="Times New Roman" panose="02020603050405020304" pitchFamily="18" charset="0"/>
              </a:rPr>
              <a:t>Upcoming maintenance</a:t>
            </a:r>
            <a:r>
              <a:rPr lang="en-IN" sz="1000" dirty="0">
                <a:latin typeface="Arial" panose="020B0604020202020204" pitchFamily="34" charset="0"/>
                <a:ea typeface="Calibri" panose="020F0502020204030204" pitchFamily="34" charset="0"/>
                <a:cs typeface="Times New Roman" panose="02020603050405020304" pitchFamily="18" charset="0"/>
              </a:rPr>
              <a:t> page. This might help students to plan for outages or service changes in their environment. Note that the screenshot on the slide is of the previous Office 365 admin center. This was not replaced with the screenshot of the new admin center because the planned maintenance table was not available in the new admin center at the time of writing this course.</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14</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046989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the various auditing reports that are available in the Office 365 admin center. If possible, demonstrate how to generate a report.</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15</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332645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Explain the various mail and protection reports that are available in the Office 365 admin center. If possible, demonstrate how to generate one of these reports.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16</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57497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17</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880371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Discuss the different service request options.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18</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22054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19</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3539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Provide an overview of the module.</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2</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842669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Monitoring Office 365</a:t>
            </a:r>
            <a:endParaRPr lang="en-IN"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Some A. Datum users report that they cannot access their mailboxes through Outlook. You need to check whether the issue is with client connectivity or with mail flow.</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Instructor Note</a:t>
            </a:r>
            <a:r>
              <a:rPr lang="en-IN" sz="1000" dirty="0">
                <a:latin typeface="Arial" panose="020B0604020202020204" pitchFamily="34" charset="0"/>
                <a:ea typeface="Calibri" panose="020F0502020204030204" pitchFamily="34" charset="0"/>
                <a:cs typeface="Times New Roman" panose="02020603050405020304" pitchFamily="18" charset="0"/>
              </a:rPr>
              <a:t>: This exercise should take around 15 minutes to complete. In this exercise, students send an email to a nonexistent mail domain and then use message tracking tools and delivery reports to diagnose the issue.</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Exercise 2: Monitoring service health and analyzing reports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identified the reports that you need to provide to A. Datum’s management. Management is particularly interested in the number of malware and spam items that are reaching the organization. You need to familiarize yourself with the Office 365 reporting tools. Your next task is to produce reports on the numbers of messages that Exchange Online Protection is intercepting.</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Instructor Note</a:t>
            </a:r>
            <a:r>
              <a:rPr lang="en-IN" sz="1000" dirty="0">
                <a:latin typeface="Arial" panose="020B0604020202020204" pitchFamily="34" charset="0"/>
                <a:ea typeface="Calibri" panose="020F0502020204030204" pitchFamily="34" charset="0"/>
                <a:cs typeface="Times New Roman" panose="02020603050405020304" pitchFamily="18" charset="0"/>
              </a:rPr>
              <a:t>: This exercise should take around 15 minutes to complete. In this exercise, students use the Office 365 admin center to monitor service health. Students then generate, view, and interpret the various Office 365 reports.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20</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343416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21</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69899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979712"/>
            <a:ext cx="6153912" cy="6796024"/>
          </a:xfrm>
        </p:spPr>
        <p:txBody>
          <a:bodyPr>
            <a:noAutofit/>
          </a:bodyPr>
          <a:lstStyle/>
          <a:p>
            <a:pPr>
              <a:lnSpc>
                <a:spcPct val="115000"/>
              </a:lnSpc>
              <a:spcAft>
                <a:spcPts val="1000"/>
              </a:spcAft>
            </a:pPr>
            <a:r>
              <a:rPr lang="en-CA" sz="1000" b="1" dirty="0">
                <a:latin typeface="Arial" panose="020B0604020202020204" pitchFamily="34" charset="0"/>
                <a:ea typeface="Calibri"/>
                <a:cs typeface="Arial" panose="020B0604020202020204" pitchFamily="34" charset="0"/>
              </a:rPr>
              <a:t>Question</a:t>
            </a:r>
            <a:endParaRPr lang="en-CA" sz="1000" dirty="0">
              <a:latin typeface="Arial" panose="020B0604020202020204" pitchFamily="34" charset="0"/>
              <a:ea typeface="Calibri"/>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How would you view all the failed messages for a group of users?</a:t>
            </a:r>
          </a:p>
          <a:p>
            <a:endParaRPr lang="en-US" sz="1000" b="1" dirty="0">
              <a:latin typeface="Arial" panose="020B0604020202020204" pitchFamily="34" charset="0"/>
              <a:ea typeface="Calibri"/>
              <a:cs typeface="Arial" panose="020B0604020202020204" pitchFamily="34" charset="0"/>
            </a:endParaRPr>
          </a:p>
          <a:p>
            <a:r>
              <a:rPr lang="en-CA" sz="1000" b="1" dirty="0">
                <a:latin typeface="Arial" panose="020B0604020202020204" pitchFamily="34" charset="0"/>
                <a:ea typeface="Calibri"/>
                <a:cs typeface="Arial" panose="020B0604020202020204" pitchFamily="34" charset="0"/>
              </a:rPr>
              <a:t>Answer</a:t>
            </a:r>
            <a:endParaRPr lang="en-CA" sz="1000" dirty="0">
              <a:latin typeface="Arial" panose="020B0604020202020204" pitchFamily="34" charset="0"/>
              <a:ea typeface="Calibri"/>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In the Exchange Online admin center, sign in as an administrator, click </a:t>
            </a:r>
            <a:r>
              <a:rPr lang="en-US" sz="1000" b="1" kern="1200" dirty="0">
                <a:solidFill>
                  <a:schemeClr val="tx1"/>
                </a:solidFill>
                <a:effectLst/>
                <a:latin typeface="Arial" panose="020B0604020202020204" pitchFamily="34" charset="0"/>
                <a:cs typeface="Arial" panose="020B0604020202020204" pitchFamily="34" charset="0"/>
              </a:rPr>
              <a:t>mail flow</a:t>
            </a:r>
            <a:r>
              <a:rPr lang="en-US" sz="1000" kern="1200" dirty="0">
                <a:solidFill>
                  <a:schemeClr val="tx1"/>
                </a:solidFill>
                <a:effectLst/>
                <a:latin typeface="Arial" panose="020B0604020202020204" pitchFamily="34" charset="0"/>
                <a:cs typeface="Arial" panose="020B0604020202020204" pitchFamily="34" charset="0"/>
              </a:rPr>
              <a:t>, click </a:t>
            </a:r>
            <a:r>
              <a:rPr lang="en-US" sz="1000" b="1" kern="1200" dirty="0">
                <a:solidFill>
                  <a:schemeClr val="tx1"/>
                </a:solidFill>
                <a:effectLst/>
                <a:latin typeface="Arial" panose="020B0604020202020204" pitchFamily="34" charset="0"/>
                <a:cs typeface="Arial" panose="020B0604020202020204" pitchFamily="34" charset="0"/>
              </a:rPr>
              <a:t>message trace</a:t>
            </a:r>
            <a:r>
              <a:rPr lang="en-US" sz="1000" kern="1200" dirty="0">
                <a:solidFill>
                  <a:schemeClr val="tx1"/>
                </a:solidFill>
                <a:effectLst/>
                <a:latin typeface="Arial" panose="020B0604020202020204" pitchFamily="34" charset="0"/>
                <a:cs typeface="Arial" panose="020B0604020202020204" pitchFamily="34" charset="0"/>
              </a:rPr>
              <a:t>, and then click </a:t>
            </a:r>
            <a:r>
              <a:rPr lang="en-US" sz="1000" b="1" kern="1200" dirty="0">
                <a:solidFill>
                  <a:schemeClr val="tx1"/>
                </a:solidFill>
                <a:effectLst/>
                <a:latin typeface="Arial" panose="020B0604020202020204" pitchFamily="34" charset="0"/>
                <a:cs typeface="Arial" panose="020B0604020202020204" pitchFamily="34" charset="0"/>
              </a:rPr>
              <a:t>Select Members</a:t>
            </a:r>
            <a:r>
              <a:rPr lang="en-US" sz="1000" kern="1200" dirty="0">
                <a:solidFill>
                  <a:schemeClr val="tx1"/>
                </a:solidFill>
                <a:effectLst/>
                <a:latin typeface="Arial" panose="020B0604020202020204" pitchFamily="34" charset="0"/>
                <a:cs typeface="Arial" panose="020B0604020202020204" pitchFamily="34" charset="0"/>
              </a:rPr>
              <a:t>.</a:t>
            </a:r>
          </a:p>
          <a:p>
            <a:endParaRPr lang="en-US" sz="1000" b="1" dirty="0">
              <a:latin typeface="Arial" panose="020B0604020202020204" pitchFamily="34" charset="0"/>
              <a:ea typeface="Calibri"/>
              <a:cs typeface="Arial" panose="020B0604020202020204" pitchFamily="34" charset="0"/>
            </a:endParaRPr>
          </a:p>
          <a:p>
            <a:r>
              <a:rPr lang="en-CA" sz="1000" b="1" dirty="0">
                <a:latin typeface="Arial" panose="020B0604020202020204" pitchFamily="34" charset="0"/>
                <a:ea typeface="Calibri"/>
                <a:cs typeface="Arial" panose="020B0604020202020204" pitchFamily="34" charset="0"/>
              </a:rPr>
              <a:t>Question</a:t>
            </a:r>
            <a:endParaRPr lang="en-CA" sz="1000" dirty="0">
              <a:latin typeface="Arial" panose="020B0604020202020204" pitchFamily="34" charset="0"/>
              <a:ea typeface="Calibri"/>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What is the first tool you will use to search for service incidents and failures?</a:t>
            </a:r>
            <a:endParaRPr lang="en-IN" sz="1000" kern="1200" dirty="0">
              <a:solidFill>
                <a:schemeClr val="tx1"/>
              </a:solidFill>
              <a:effectLst/>
              <a:latin typeface="Arial" panose="020B0604020202020204" pitchFamily="34" charset="0"/>
              <a:cs typeface="Arial" panose="020B0604020202020204" pitchFamily="34" charset="0"/>
            </a:endParaRPr>
          </a:p>
          <a:p>
            <a:endParaRPr lang="en-CA" sz="1000" b="1" dirty="0">
              <a:latin typeface="Arial" panose="020B0604020202020204" pitchFamily="34" charset="0"/>
              <a:ea typeface="Calibri"/>
              <a:cs typeface="Arial" panose="020B0604020202020204" pitchFamily="34" charset="0"/>
            </a:endParaRPr>
          </a:p>
          <a:p>
            <a:r>
              <a:rPr lang="en-CA" sz="1000" b="1" dirty="0">
                <a:latin typeface="Arial" panose="020B0604020202020204" pitchFamily="34" charset="0"/>
                <a:ea typeface="Calibri"/>
                <a:cs typeface="Arial" panose="020B0604020202020204" pitchFamily="34" charset="0"/>
              </a:rPr>
              <a:t>Answer</a:t>
            </a:r>
            <a:endParaRPr lang="en-CA" sz="1000" dirty="0">
              <a:latin typeface="Arial" panose="020B0604020202020204" pitchFamily="34" charset="0"/>
              <a:ea typeface="Calibri"/>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The Service Health dashboard is the first tool that you will use.</a:t>
            </a:r>
            <a:endParaRPr lang="en-IN" sz="1000" kern="1200" dirty="0">
              <a:solidFill>
                <a:schemeClr val="tx1"/>
              </a:solidFill>
              <a:effectLst/>
              <a:latin typeface="Arial" panose="020B0604020202020204" pitchFamily="34" charset="0"/>
              <a:cs typeface="Arial" panose="020B0604020202020204" pitchFamily="34" charset="0"/>
            </a:endParaRPr>
          </a:p>
          <a:p>
            <a:pPr>
              <a:lnSpc>
                <a:spcPct val="115000"/>
              </a:lnSpc>
              <a:spcAft>
                <a:spcPts val="0"/>
              </a:spcAft>
            </a:pPr>
            <a:r>
              <a:rPr lang="en-US" sz="1000" dirty="0">
                <a:solidFill>
                  <a:srgbClr val="000000"/>
                </a:solidFill>
                <a:latin typeface="Arial"/>
                <a:ea typeface="Times New Roman"/>
                <a:cs typeface="Times New Roman"/>
              </a:rPr>
              <a:t> </a:t>
            </a:r>
            <a:endParaRPr lang="en-CA" sz="1000" dirty="0">
              <a:latin typeface="Arial"/>
              <a:ea typeface="Calibri"/>
              <a:cs typeface="Times New Roman"/>
            </a:endParaRPr>
          </a:p>
          <a:p>
            <a:pPr>
              <a:lnSpc>
                <a:spcPct val="115000"/>
              </a:lnSpc>
              <a:spcAft>
                <a:spcPts val="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6D25EC0-70EB-4CB9-A8A0-D84B0C933960}" type="slidenum">
              <a:rPr lang="en-CA" b="0" smtClean="0">
                <a:latin typeface="Calibri" panose="020F0502020204030204" pitchFamily="34" charset="0"/>
              </a:rPr>
              <a:t>22</a:t>
            </a:fld>
            <a:endParaRPr lang="en-CA" b="0" dirty="0">
              <a:latin typeface="Calibri" panose="020F0502020204030204" pitchFamily="34" charset="0"/>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graphicFrame>
        <p:nvGraphicFramePr>
          <p:cNvPr id="8" name="Table 7"/>
          <p:cNvGraphicFramePr>
            <a:graphicFrameLocks noGrp="1"/>
          </p:cNvGraphicFramePr>
          <p:nvPr>
            <p:extLst>
              <p:ext uri="{D42A27DB-BD31-4B8C-83A1-F6EECF244321}">
                <p14:modId xmlns:p14="http://schemas.microsoft.com/office/powerpoint/2010/main" val="3337738338"/>
              </p:ext>
            </p:extLst>
          </p:nvPr>
        </p:nvGraphicFramePr>
        <p:xfrm>
          <a:off x="332656" y="4788024"/>
          <a:ext cx="6120680" cy="3855720"/>
        </p:xfrm>
        <a:graphic>
          <a:graphicData uri="http://schemas.openxmlformats.org/drawingml/2006/table">
            <a:tbl>
              <a:tblPr firstRow="1" firstCol="1" bandRow="1">
                <a:tableStyleId>{5940675A-B579-460E-94D1-54222C63F5DA}</a:tableStyleId>
              </a:tblPr>
              <a:tblGrid>
                <a:gridCol w="1286791">
                  <a:extLst>
                    <a:ext uri="{9D8B030D-6E8A-4147-A177-3AD203B41FA5}">
                      <a16:colId xmlns:a16="http://schemas.microsoft.com/office/drawing/2014/main" val="20000"/>
                    </a:ext>
                  </a:extLst>
                </a:gridCol>
                <a:gridCol w="4833889">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Protocol /Port</a:t>
                      </a:r>
                      <a:endParaRPr lang="en-CA" sz="100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Usage</a:t>
                      </a:r>
                      <a:endParaRPr lang="en-CA" sz="100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443</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Office 365 My Company Portal</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Outlook 2010 and Office Outlook 2007</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Microsoft Entourage 2008 for Mac Exchange Web Services/Outlook for Mac 2011</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Outlook Web App</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SharePoint Online</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PSOM/TLS 443</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Skype for Business Online (outbound data sharing sessions)</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STUN/TCP 443</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Skype for Business Online (outbound audio, video, and application sharing sessions)</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10106***</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Connects to xsi.outlook.com for Outlook Web App (not essential)</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995</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POP3(S)</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587</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SMTP(S) Relay with POP3</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6"/>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STUN/UDP 3478</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Skype for Business Online (outbound audio and video sessions)</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7"/>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5223</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Skype for Business mobile client push notifications</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RTP/UDP 50000-50019</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Outbound Skype for Business (outbound audio sessions)</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RTP/UDP 50020-50039</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Outbound Skype for Business (outbound video sessions)</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TCP 50040-50059</a:t>
                      </a:r>
                      <a:endParaRPr lang="en-CA" sz="1000" b="0" dirty="0">
                        <a:effectLst/>
                        <a:latin typeface="Arial" panose="020B0604020202020204" pitchFamily="34" charset="0"/>
                        <a:ea typeface="SimSun"/>
                        <a:cs typeface="Arial" panose="020B0604020202020204" pitchFamily="34" charset="0"/>
                      </a:endParaRPr>
                    </a:p>
                  </a:txBody>
                  <a:tcPr marL="68580" marR="68580" marT="0" marB="0"/>
                </a:tc>
                <a:tc>
                  <a:txBody>
                    <a:bodyPr/>
                    <a:lstStyle/>
                    <a:p>
                      <a:pPr>
                        <a:lnSpc>
                          <a:spcPct val="115000"/>
                        </a:lnSpc>
                        <a:spcAft>
                          <a:spcPts val="0"/>
                        </a:spcAft>
                      </a:pPr>
                      <a:r>
                        <a:rPr lang="en-US" sz="1000" b="0" dirty="0">
                          <a:effectLst/>
                          <a:latin typeface="Arial" panose="020B0604020202020204" pitchFamily="34" charset="0"/>
                          <a:cs typeface="Arial" panose="020B0604020202020204" pitchFamily="34" charset="0"/>
                        </a:rPr>
                        <a:t>Outbound Skype for Business Application sharing and file transfer</a:t>
                      </a:r>
                      <a:endParaRPr lang="en-CA" sz="1000" b="0" dirty="0">
                        <a:effectLst/>
                        <a:latin typeface="Arial" panose="020B0604020202020204" pitchFamily="34" charset="0"/>
                        <a:cs typeface="Arial" panose="020B0604020202020204" pitchFamily="34" charset="0"/>
                      </a:endParaRPr>
                    </a:p>
                    <a:p>
                      <a:pPr>
                        <a:lnSpc>
                          <a:spcPct val="115000"/>
                        </a:lnSpc>
                        <a:spcAft>
                          <a:spcPts val="0"/>
                        </a:spcAft>
                      </a:pPr>
                      <a:r>
                        <a:rPr lang="en-US" sz="1000" b="0" dirty="0">
                          <a:effectLst/>
                          <a:latin typeface="Arial" panose="020B0604020202020204" pitchFamily="34" charset="0"/>
                          <a:cs typeface="Arial" panose="020B0604020202020204" pitchFamily="34" charset="0"/>
                        </a:rPr>
                        <a:t> </a:t>
                      </a:r>
                      <a:endParaRPr lang="en-CA" sz="1000" b="0" dirty="0">
                        <a:effectLst/>
                        <a:latin typeface="Arial" panose="020B0604020202020204" pitchFamily="34" charset="0"/>
                        <a:ea typeface="SimSun"/>
                        <a:cs typeface="Arial" panose="020B0604020202020204" pitchFamily="34" charset="0"/>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73329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panose="020B0604020202020204" pitchFamily="34" charset="0"/>
                <a:ea typeface="Calibri"/>
                <a:cs typeface="Arial" panose="020B0604020202020204" pitchFamily="34" charset="0"/>
              </a:rPr>
              <a:t>Best Practice </a:t>
            </a:r>
          </a:p>
          <a:p>
            <a:pPr>
              <a:lnSpc>
                <a:spcPct val="115000"/>
              </a:lnSpc>
              <a:spcAft>
                <a:spcPts val="1000"/>
              </a:spcAft>
            </a:pPr>
            <a:r>
              <a:rPr lang="en-IN" sz="1000" dirty="0">
                <a:effectLst/>
                <a:latin typeface="Arial" panose="020B0604020202020204" pitchFamily="34" charset="0"/>
                <a:ea typeface="Times New Roman"/>
                <a:cs typeface="Arial" panose="020B0604020202020204" pitchFamily="34" charset="0"/>
              </a:rPr>
              <a:t>Many tools are available to help troubleshoot issues in Office 365. As a starting point, you can use the Office 365 do-it-yourself troubleshooter for an initial diagnosis.</a:t>
            </a:r>
          </a:p>
          <a:p>
            <a:r>
              <a:rPr lang="en-CA" sz="1000" b="1" dirty="0">
                <a:latin typeface="Arial" panose="020B0604020202020204" pitchFamily="34" charset="0"/>
                <a:cs typeface="Arial" panose="020B0604020202020204" pitchFamily="34" charset="0"/>
              </a:rPr>
              <a:t>Common </a:t>
            </a:r>
            <a:r>
              <a:rPr lang="en-CA" sz="1000" b="1" dirty="0">
                <a:latin typeface="Arial" panose="020B0604020202020204" pitchFamily="34" charset="0"/>
                <a:ea typeface="Calibri"/>
                <a:cs typeface="Arial" panose="020B0604020202020204" pitchFamily="34" charset="0"/>
              </a:rPr>
              <a:t>Issue: </a:t>
            </a:r>
            <a:r>
              <a:rPr lang="en-US" sz="1000" kern="1200" dirty="0">
                <a:solidFill>
                  <a:schemeClr val="tx1"/>
                </a:solidFill>
                <a:effectLst/>
                <a:latin typeface="Arial" panose="020B0604020202020204" pitchFamily="34" charset="0"/>
                <a:cs typeface="Arial" panose="020B0604020202020204" pitchFamily="34" charset="0"/>
              </a:rPr>
              <a:t>Outlook client connectivity issues</a:t>
            </a:r>
          </a:p>
          <a:p>
            <a:endParaRPr lang="en-IN" sz="1000" kern="1200" dirty="0">
              <a:solidFill>
                <a:schemeClr val="tx1"/>
              </a:solidFill>
              <a:effectLst/>
              <a:latin typeface="Arial" panose="020B0604020202020204" pitchFamily="34" charset="0"/>
              <a:cs typeface="Arial" panose="020B0604020202020204" pitchFamily="34" charset="0"/>
            </a:endParaRPr>
          </a:p>
          <a:p>
            <a:pPr>
              <a:lnSpc>
                <a:spcPct val="115000"/>
              </a:lnSpc>
              <a:spcAft>
                <a:spcPts val="1000"/>
              </a:spcAft>
            </a:pPr>
            <a:r>
              <a:rPr lang="en-CA" sz="1000" b="1" dirty="0">
                <a:latin typeface="Arial" panose="020B0604020202020204" pitchFamily="34" charset="0"/>
                <a:ea typeface="Calibri"/>
                <a:cs typeface="Arial" panose="020B0604020202020204" pitchFamily="34" charset="0"/>
              </a:rPr>
              <a:t>Troubleshooting Tip: </a:t>
            </a:r>
            <a:r>
              <a:rPr lang="en-US" sz="1000" kern="1200" dirty="0">
                <a:solidFill>
                  <a:schemeClr val="tx1"/>
                </a:solidFill>
                <a:effectLst/>
                <a:latin typeface="Arial" panose="020B0604020202020204" pitchFamily="34" charset="0"/>
                <a:cs typeface="Arial" panose="020B0604020202020204" pitchFamily="34" charset="0"/>
              </a:rPr>
              <a:t>Look for Autodiscover issues in the Microsoft Remote Connectivity Analyzer.</a:t>
            </a:r>
            <a:endParaRPr lang="en-IN" sz="1000" kern="1200" dirty="0">
              <a:solidFill>
                <a:schemeClr val="tx1"/>
              </a:solidFill>
              <a:effectLst/>
              <a:latin typeface="Arial" panose="020B0604020202020204" pitchFamily="34" charset="0"/>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 </a:t>
            </a:r>
            <a:r>
              <a:rPr lang="en-CA" sz="1000" b="1" dirty="0">
                <a:latin typeface="Arial" panose="020B0604020202020204" pitchFamily="34" charset="0"/>
                <a:ea typeface="Calibri"/>
                <a:cs typeface="Arial" panose="020B0604020202020204" pitchFamily="34" charset="0"/>
              </a:rPr>
              <a:t>Issue</a:t>
            </a:r>
            <a:endParaRPr lang="en-CA" sz="1000" dirty="0">
              <a:latin typeface="Arial" panose="020B0604020202020204" pitchFamily="34" charset="0"/>
              <a:ea typeface="Calibri"/>
              <a:cs typeface="Arial" panose="020B0604020202020204" pitchFamily="34" charset="0"/>
            </a:endParaRPr>
          </a:p>
          <a:p>
            <a:r>
              <a:rPr lang="en-US" sz="1000" kern="1200" dirty="0">
                <a:solidFill>
                  <a:schemeClr val="tx1"/>
                </a:solidFill>
                <a:effectLst/>
                <a:latin typeface="Arial" panose="020B0604020202020204" pitchFamily="34" charset="0"/>
                <a:cs typeface="Arial" panose="020B0604020202020204" pitchFamily="34" charset="0"/>
              </a:rPr>
              <a:t>Unable to connect to the Skype for Business client</a:t>
            </a:r>
            <a:endParaRPr lang="en-IN" sz="1000" kern="1200" dirty="0">
              <a:solidFill>
                <a:schemeClr val="tx1"/>
              </a:solidFill>
              <a:effectLst/>
              <a:latin typeface="Arial" panose="020B0604020202020204" pitchFamily="34" charset="0"/>
              <a:cs typeface="Arial" panose="020B0604020202020204" pitchFamily="34" charset="0"/>
            </a:endParaRPr>
          </a:p>
          <a:p>
            <a:endParaRPr lang="en-IN" sz="1000" kern="1200" dirty="0">
              <a:solidFill>
                <a:schemeClr val="tx1"/>
              </a:solidFill>
              <a:effectLst/>
              <a:latin typeface="Arial" panose="020B0604020202020204" pitchFamily="34" charset="0"/>
              <a:cs typeface="Arial" panose="020B0604020202020204" pitchFamily="34" charset="0"/>
            </a:endParaRPr>
          </a:p>
          <a:p>
            <a:pPr>
              <a:lnSpc>
                <a:spcPct val="115000"/>
              </a:lnSpc>
              <a:spcAft>
                <a:spcPts val="1000"/>
              </a:spcAft>
            </a:pPr>
            <a:r>
              <a:rPr lang="en-CA" sz="1000" b="1" dirty="0">
                <a:latin typeface="Arial" panose="020B0604020202020204" pitchFamily="34" charset="0"/>
                <a:ea typeface="Calibri"/>
                <a:cs typeface="Arial" panose="020B0604020202020204" pitchFamily="34" charset="0"/>
              </a:rPr>
              <a:t>Troubleshooting Tip</a:t>
            </a:r>
          </a:p>
          <a:p>
            <a:r>
              <a:rPr lang="en-US" sz="1000" kern="1200" dirty="0">
                <a:solidFill>
                  <a:schemeClr val="tx1"/>
                </a:solidFill>
                <a:effectLst/>
                <a:latin typeface="Arial" panose="020B0604020202020204" pitchFamily="34" charset="0"/>
                <a:cs typeface="Arial" panose="020B0604020202020204" pitchFamily="34" charset="0"/>
              </a:rPr>
              <a:t>Use the Microsoft Office 365 Support and Recovery Assistant tool.</a:t>
            </a:r>
            <a:endParaRPr lang="en-IN" sz="1000" kern="1200" dirty="0">
              <a:solidFill>
                <a:schemeClr val="tx1"/>
              </a:solidFill>
              <a:effectLst/>
              <a:latin typeface="Arial" panose="020B0604020202020204" pitchFamily="34" charset="0"/>
              <a:cs typeface="Arial" panose="020B0604020202020204" pitchFamily="34" charset="0"/>
            </a:endParaRPr>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D25EC0-70EB-4CB9-A8A0-D84B0C933960}" type="slidenum">
              <a:rPr lang="en-CA" b="0" smtClean="0">
                <a:latin typeface="Calibri" panose="020F0502020204030204" pitchFamily="34" charset="0"/>
              </a:rPr>
              <a:t>23</a:t>
            </a:fld>
            <a:endParaRPr lang="en-CA" b="0" dirty="0">
              <a:latin typeface="Calibri" panose="020F0502020204030204" pitchFamily="34" charset="0"/>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70537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Which of the following are options or tools that you can use for monitoring and troubleshooting Office 365?</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Service Health</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Protection Center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Service Requests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Notification Center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Alert Center</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1: Service Health</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Option 3: Service Requests</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Question</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Microsoft Office 365 Support and Recovery Assistant is a new tool that users can run to fix common Outlook problems.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Answer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3</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160748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Give an overview of the current troubleshooting options. Inform students that they can check the current health of their Office 365 environment by using the Office 365 admin center. Provide an overview of the differences between troubleshooting on-premises services and cloud services.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mn-lt"/>
              </a:rPr>
              <a:t>4</a:t>
            </a:fld>
            <a:endParaRPr lang="en-IN"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0256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Provide an overview of the Microsoft Remote Connectivity Analyzer and go through the various tabs. Explain the tools and tests that are available for on-premises servers and for Office 365 services.</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5</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361835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Discuss the troubleshooting options the Microsoft Office 365 Support and Recovery Assistant tool provides and describe where these can be helpful.</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6</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1901384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Discuss the different options for tracking message delivery.</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7</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4612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Discuss the hybrid environment free/busy troubleshooter tool and the common issues that you can troubleshoot by using this tool.</a:t>
            </a:r>
          </a:p>
        </p:txBody>
      </p:sp>
      <p:sp>
        <p:nvSpPr>
          <p:cNvPr id="4" name="Slide Number Placeholder 3"/>
          <p:cNvSpPr>
            <a:spLocks noGrp="1"/>
          </p:cNvSpPr>
          <p:nvPr>
            <p:ph type="sldNum" sz="quarter" idx="10"/>
          </p:nvPr>
        </p:nvSpPr>
        <p:spPr/>
        <p:txBody>
          <a:bodyPr/>
          <a:lstStyle/>
          <a:p>
            <a:fld id="{D83A44CF-847B-4508-B6D4-609A0A7C1BDA}" type="slidenum">
              <a:rPr lang="en-IN" b="0">
                <a:latin typeface="Calibri" panose="020F0502020204030204" pitchFamily="34" charset="0"/>
              </a:rPr>
              <a:t>8</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2798635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Discuss the </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do-it-yourself troubleshooter</a:t>
            </a:r>
            <a:r>
              <a:rPr lang="en-IN"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D83A44CF-847B-4508-B6D4-609A0A7C1BDA}" type="slidenum">
              <a:rPr lang="en-IN" b="0" smtClean="0">
                <a:latin typeface="Calibri" panose="020F0502020204030204" pitchFamily="34" charset="0"/>
              </a:rPr>
              <a:t>9</a:t>
            </a:fld>
            <a:endParaRPr lang="en-IN" b="0" dirty="0">
              <a:latin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000000"/>
                </a:solidFill>
                <a:latin typeface="Arial" panose="020B0604020202020204" pitchFamily="34" charset="0"/>
              </a:rPr>
              <a:t>20347A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336699"/>
                </a:solidFill>
                <a:latin typeface="Arial" panose="020B0604020202020204" pitchFamily="34" charset="0"/>
              </a:rPr>
              <a:t>12: Monitoring and troubleshooting Microsoft Office 365</a:t>
            </a:r>
          </a:p>
        </p:txBody>
      </p:sp>
    </p:spTree>
    <p:extLst>
      <p:ext uri="{BB962C8B-B14F-4D97-AF65-F5344CB8AC3E}">
        <p14:creationId xmlns:p14="http://schemas.microsoft.com/office/powerpoint/2010/main" val="12847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9833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449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058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9219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64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0341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678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72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52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99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427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383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596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12</a:t>
            </a:r>
          </a:p>
        </p:txBody>
      </p:sp>
      <p:sp>
        <p:nvSpPr>
          <p:cNvPr id="3" name="Subtitle 2"/>
          <p:cNvSpPr>
            <a:spLocks noGrp="1"/>
          </p:cNvSpPr>
          <p:nvPr>
            <p:ph type="subTitle" sz="quarter" idx="1"/>
          </p:nvPr>
        </p:nvSpPr>
        <p:spPr/>
        <p:txBody>
          <a:bodyPr/>
          <a:lstStyle/>
          <a:p>
            <a:r>
              <a:rPr lang="en-IN" dirty="0"/>
              <a:t>Monitoring and troubleshooting Microsoft Office 365
</a:t>
            </a:r>
          </a:p>
        </p:txBody>
      </p:sp>
    </p:spTree>
    <p:extLst>
      <p:ext uri="{BB962C8B-B14F-4D97-AF65-F5344CB8AC3E}">
        <p14:creationId xmlns:p14="http://schemas.microsoft.com/office/powerpoint/2010/main" val="3656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Monitoring Office 365 service health</a:t>
            </a:r>
          </a:p>
        </p:txBody>
      </p:sp>
      <p:sp>
        <p:nvSpPr>
          <p:cNvPr id="3" name="Text Placeholder 2"/>
          <p:cNvSpPr>
            <a:spLocks noGrp="1"/>
          </p:cNvSpPr>
          <p:nvPr>
            <p:ph type="body" idx="1"/>
          </p:nvPr>
        </p:nvSpPr>
        <p:spPr/>
        <p:txBody>
          <a:bodyPr/>
          <a:lstStyle/>
          <a:p>
            <a:r>
              <a:rPr lang="en-IN" dirty="0"/>
              <a:t>Service health information in the Office 365 dashboard
Office 365 auditing reports
Office 365 mail and protection reports
Managing Exchange Online reports by using Windows PowerShell
Office 365 service requests
Monitoring Office 365 with Operations Manager</a:t>
            </a:r>
          </a:p>
        </p:txBody>
      </p:sp>
    </p:spTree>
    <p:extLst>
      <p:ext uri="{BB962C8B-B14F-4D97-AF65-F5344CB8AC3E}">
        <p14:creationId xmlns:p14="http://schemas.microsoft.com/office/powerpoint/2010/main" val="214559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11e6de8-d909-45d5-9826-819e27cd4bb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Service health information in the Office 365 dashboard</a:t>
            </a:r>
          </a:p>
        </p:txBody>
      </p:sp>
      <p:pic>
        <p:nvPicPr>
          <p:cNvPr id="6" name="Content Placeholder 3" descr="Screenshot of the Home dashboard displaying the Service health section. This section provides a brief summary of the current health of all of the Office 365 services.&#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82" y="1020763"/>
            <a:ext cx="7780687" cy="5148262"/>
          </a:xfrm>
          <a:prstGeom prst="rect">
            <a:avLst/>
          </a:prstGeom>
        </p:spPr>
      </p:pic>
    </p:spTree>
    <p:extLst>
      <p:ext uri="{BB962C8B-B14F-4D97-AF65-F5344CB8AC3E}">
        <p14:creationId xmlns:p14="http://schemas.microsoft.com/office/powerpoint/2010/main" val="405257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Service health information in the Office 365 dashboard</a:t>
            </a:r>
          </a:p>
        </p:txBody>
      </p:sp>
      <p:pic>
        <p:nvPicPr>
          <p:cNvPr id="5" name="Content Placeholder 2" descr="Screenshot of the SERVICE HEALTH dashboard, which is displaying the historical service statuses in a table.&#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16" y="1020763"/>
            <a:ext cx="7562618" cy="5148262"/>
          </a:xfrm>
          <a:prstGeom prst="rect">
            <a:avLst/>
          </a:prstGeom>
        </p:spPr>
      </p:pic>
    </p:spTree>
    <p:extLst>
      <p:ext uri="{BB962C8B-B14F-4D97-AF65-F5344CB8AC3E}">
        <p14:creationId xmlns:p14="http://schemas.microsoft.com/office/powerpoint/2010/main" val="98225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151fd2c-118a-4772-8533-617807a2b43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Service health information in the Office 365 dashboard</a:t>
            </a:r>
          </a:p>
        </p:txBody>
      </p:sp>
      <p:pic>
        <p:nvPicPr>
          <p:cNvPr id="5" name="Picture 4" descr="Screenshot of the 6-day history of service incidents.&#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3268"/>
            <a:ext cx="9144000" cy="5222030"/>
          </a:xfrm>
          <a:prstGeom prst="rect">
            <a:avLst/>
          </a:prstGeom>
        </p:spPr>
      </p:pic>
    </p:spTree>
    <p:extLst>
      <p:ext uri="{BB962C8B-B14F-4D97-AF65-F5344CB8AC3E}">
        <p14:creationId xmlns:p14="http://schemas.microsoft.com/office/powerpoint/2010/main" val="62691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5a06880-4825-471a-a106-b0520bc19d7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Service health information in the Office 365 dashboard</a:t>
            </a:r>
          </a:p>
        </p:txBody>
      </p:sp>
      <p:pic>
        <p:nvPicPr>
          <p:cNvPr id="6" name="Picture 5" descr="Screenshot of the Upcoming maintenance page in the Office 365 admin center.&#10;&#10;"/>
          <p:cNvPicPr/>
          <p:nvPr/>
        </p:nvPicPr>
        <p:blipFill>
          <a:blip r:embed="rId3"/>
          <a:stretch>
            <a:fillRect/>
          </a:stretch>
        </p:blipFill>
        <p:spPr>
          <a:xfrm>
            <a:off x="362345" y="1024128"/>
            <a:ext cx="8430946" cy="4407224"/>
          </a:xfrm>
          <a:prstGeom prst="rect">
            <a:avLst/>
          </a:prstGeom>
        </p:spPr>
      </p:pic>
    </p:spTree>
    <p:extLst>
      <p:ext uri="{BB962C8B-B14F-4D97-AF65-F5344CB8AC3E}">
        <p14:creationId xmlns:p14="http://schemas.microsoft.com/office/powerpoint/2010/main" val="395262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e459ef-22d3-48c2-a3d7-b58f744a9d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Office 365 auditing reports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Mailbox access by non-owners</a:t>
            </a:r>
          </a:p>
          <a:p>
            <a:pPr lvl="0"/>
            <a:r>
              <a:rPr lang="en-US" b="0" kern="0" dirty="0">
                <a:solidFill>
                  <a:srgbClr val="000000"/>
                </a:solidFill>
              </a:rPr>
              <a:t>Role group changes </a:t>
            </a:r>
            <a:endParaRPr lang="en-IN" b="0" kern="0" dirty="0">
              <a:solidFill>
                <a:srgbClr val="000000"/>
              </a:solidFill>
            </a:endParaRPr>
          </a:p>
          <a:p>
            <a:pPr lvl="0"/>
            <a:r>
              <a:rPr lang="en-US" b="0" kern="0" dirty="0">
                <a:solidFill>
                  <a:srgbClr val="000000"/>
                </a:solidFill>
              </a:rPr>
              <a:t>Mailbox content search and hold </a:t>
            </a:r>
            <a:endParaRPr lang="en-IN" b="0" kern="0" dirty="0">
              <a:solidFill>
                <a:srgbClr val="000000"/>
              </a:solidFill>
            </a:endParaRPr>
          </a:p>
          <a:p>
            <a:pPr lvl="0"/>
            <a:r>
              <a:rPr lang="en-US" b="0" kern="0" dirty="0">
                <a:solidFill>
                  <a:srgbClr val="000000"/>
                </a:solidFill>
              </a:rPr>
              <a:t>Mailbox litigation holds </a:t>
            </a:r>
            <a:endParaRPr lang="en-IN"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72051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bf344c4-6127-4a40-819e-08d14c71fe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Office 365 mail and protection reports</a:t>
            </a:r>
          </a:p>
        </p:txBody>
      </p:sp>
      <p:sp>
        <p:nvSpPr>
          <p:cNvPr id="4" name="Content Placeholder 2"/>
          <p:cNvSpPr txBox="1">
            <a:spLocks/>
          </p:cNvSpPr>
          <p:nvPr/>
        </p:nvSpPr>
        <p:spPr>
          <a:xfrm>
            <a:off x="458788" y="92324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Mail reports:</a:t>
            </a:r>
          </a:p>
          <a:p>
            <a:pPr lvl="1"/>
            <a:r>
              <a:rPr lang="en-US" b="0" kern="0" dirty="0">
                <a:solidFill>
                  <a:srgbClr val="000000"/>
                </a:solidFill>
              </a:rPr>
              <a:t>Active and inactive mailboxes</a:t>
            </a:r>
          </a:p>
          <a:p>
            <a:pPr lvl="1"/>
            <a:r>
              <a:rPr lang="en-US" b="0" kern="0" dirty="0">
                <a:solidFill>
                  <a:srgbClr val="000000"/>
                </a:solidFill>
              </a:rPr>
              <a:t>New and deleted mailboxes</a:t>
            </a:r>
          </a:p>
          <a:p>
            <a:pPr lvl="1"/>
            <a:r>
              <a:rPr lang="en-US" b="0" kern="0" dirty="0">
                <a:solidFill>
                  <a:srgbClr val="000000"/>
                </a:solidFill>
              </a:rPr>
              <a:t>New and deleted groups</a:t>
            </a:r>
          </a:p>
          <a:p>
            <a:pPr lvl="1"/>
            <a:r>
              <a:rPr lang="en-US" b="0" kern="0" dirty="0">
                <a:solidFill>
                  <a:srgbClr val="000000"/>
                </a:solidFill>
              </a:rPr>
              <a:t>Mailbox usage</a:t>
            </a:r>
          </a:p>
          <a:p>
            <a:pPr lvl="1"/>
            <a:r>
              <a:rPr lang="en-US" b="0" kern="0" dirty="0">
                <a:solidFill>
                  <a:srgbClr val="000000"/>
                </a:solidFill>
              </a:rPr>
              <a:t>Types of mailbox connections</a:t>
            </a:r>
          </a:p>
          <a:p>
            <a:pPr lvl="0"/>
            <a:r>
              <a:rPr lang="en-US" b="0" kern="0" dirty="0">
                <a:solidFill>
                  <a:srgbClr val="000000"/>
                </a:solidFill>
              </a:rPr>
              <a:t>Protection reports:</a:t>
            </a:r>
          </a:p>
          <a:p>
            <a:pPr lvl="1"/>
            <a:r>
              <a:rPr lang="en-US" b="0" kern="0" dirty="0">
                <a:solidFill>
                  <a:srgbClr val="000000"/>
                </a:solidFill>
              </a:rPr>
              <a:t>Top senders and recipients</a:t>
            </a:r>
          </a:p>
          <a:p>
            <a:pPr lvl="1"/>
            <a:r>
              <a:rPr lang="en-US" b="0" kern="0" dirty="0">
                <a:solidFill>
                  <a:srgbClr val="000000"/>
                </a:solidFill>
              </a:rPr>
              <a:t>Top malware for mail</a:t>
            </a:r>
          </a:p>
          <a:p>
            <a:pPr lvl="1"/>
            <a:r>
              <a:rPr lang="en-US" b="0" kern="0" dirty="0">
                <a:solidFill>
                  <a:srgbClr val="000000"/>
                </a:solidFill>
              </a:rPr>
              <a:t>Malware detections</a:t>
            </a:r>
          </a:p>
          <a:p>
            <a:pPr lvl="1"/>
            <a:r>
              <a:rPr lang="en-US" b="0" kern="0" dirty="0">
                <a:solidFill>
                  <a:srgbClr val="000000"/>
                </a:solidFill>
              </a:rPr>
              <a:t>Spam detections</a:t>
            </a:r>
          </a:p>
          <a:p>
            <a:pPr lvl="1"/>
            <a:r>
              <a:rPr lang="en-US" b="0" kern="0" dirty="0">
                <a:solidFill>
                  <a:srgbClr val="000000"/>
                </a:solidFill>
              </a:rPr>
              <a:t>Sent and received mail</a:t>
            </a:r>
          </a:p>
        </p:txBody>
      </p:sp>
    </p:spTree>
    <p:extLst>
      <p:ext uri="{BB962C8B-B14F-4D97-AF65-F5344CB8AC3E}">
        <p14:creationId xmlns:p14="http://schemas.microsoft.com/office/powerpoint/2010/main" val="196788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b97f1cc-4a66-40a8-b4c8-b6ab4f913c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Exchange Online reports by using Windows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Windows PowerShell cmdlets that you can use for reporting purposes in Exchange Online are categorized into:</a:t>
            </a:r>
          </a:p>
          <a:p>
            <a:pPr lvl="0"/>
            <a:r>
              <a:rPr lang="en-US" sz="2400" b="0" kern="0" dirty="0">
                <a:solidFill>
                  <a:srgbClr val="000000"/>
                </a:solidFill>
              </a:rPr>
              <a:t>Auditing cmdlets</a:t>
            </a:r>
          </a:p>
          <a:p>
            <a:pPr lvl="0"/>
            <a:r>
              <a:rPr lang="en-US" sz="2400" b="0" kern="0" dirty="0">
                <a:solidFill>
                  <a:srgbClr val="000000"/>
                </a:solidFill>
              </a:rPr>
              <a:t>Message tracking cmdlets</a:t>
            </a:r>
          </a:p>
          <a:p>
            <a:pPr lvl="0"/>
            <a:r>
              <a:rPr lang="en-US" sz="2400" b="0" kern="0" dirty="0">
                <a:solidFill>
                  <a:srgbClr val="000000"/>
                </a:solidFill>
              </a:rPr>
              <a:t>General reporting cmdlets</a:t>
            </a:r>
          </a:p>
          <a:p>
            <a:pPr lvl="0"/>
            <a:r>
              <a:rPr lang="en-US" sz="2400" b="0" kern="0" dirty="0">
                <a:solidFill>
                  <a:srgbClr val="000000"/>
                </a:solidFill>
              </a:rPr>
              <a:t>Exchange Online Protection cmdlets</a:t>
            </a:r>
          </a:p>
          <a:p>
            <a:pPr lvl="0"/>
            <a:endParaRPr lang="en-US" b="0" kern="0" dirty="0">
              <a:solidFill>
                <a:srgbClr val="000000"/>
              </a:solidFill>
            </a:endParaRPr>
          </a:p>
        </p:txBody>
      </p:sp>
    </p:spTree>
    <p:extLst>
      <p:ext uri="{BB962C8B-B14F-4D97-AF65-F5344CB8AC3E}">
        <p14:creationId xmlns:p14="http://schemas.microsoft.com/office/powerpoint/2010/main" val="116121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d1bec3a-b86c-4a80-8c54-7c96bc6ea2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Office 365 service requests</a:t>
            </a:r>
          </a:p>
        </p:txBody>
      </p:sp>
      <p:sp>
        <p:nvSpPr>
          <p:cNvPr id="4" name="Content Placeholder 1"/>
          <p:cNvSpPr txBox="1">
            <a:spLocks/>
          </p:cNvSpPr>
          <p:nvPr/>
        </p:nvSpPr>
        <p:spPr>
          <a:xfrm>
            <a:off x="166958" y="865573"/>
            <a:ext cx="4852514" cy="50293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submit service requests by using the portal or by phone</a:t>
            </a:r>
          </a:p>
          <a:p>
            <a:pPr lvl="0"/>
            <a:r>
              <a:rPr lang="en-US" b="0" kern="0" dirty="0">
                <a:solidFill>
                  <a:srgbClr val="000000"/>
                </a:solidFill>
              </a:rPr>
              <a:t>The support team provides assistance all of the time</a:t>
            </a:r>
          </a:p>
          <a:p>
            <a:pPr lvl="0"/>
            <a:r>
              <a:rPr lang="en-US" b="0" kern="0" dirty="0">
                <a:solidFill>
                  <a:srgbClr val="000000"/>
                </a:solidFill>
              </a:rPr>
              <a:t>Answer time depends on the severity of the issue</a:t>
            </a:r>
          </a:p>
          <a:p>
            <a:pPr lvl="0"/>
            <a:r>
              <a:rPr lang="en-US" b="0" kern="0" dirty="0">
                <a:solidFill>
                  <a:srgbClr val="000000"/>
                </a:solidFill>
              </a:rPr>
              <a:t>Elevated support is also available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223" y="865573"/>
            <a:ext cx="4218041" cy="3900980"/>
          </a:xfrm>
          <a:prstGeom prst="rect">
            <a:avLst/>
          </a:prstGeom>
        </p:spPr>
      </p:pic>
    </p:spTree>
    <p:extLst>
      <p:ext uri="{BB962C8B-B14F-4D97-AF65-F5344CB8AC3E}">
        <p14:creationId xmlns:p14="http://schemas.microsoft.com/office/powerpoint/2010/main" val="29750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9811f30-7269-4e7f-ad37-d129881565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Monitoring Office 365 with Operations Manager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System Center management pack for Office 365 allows you monitor:</a:t>
            </a:r>
          </a:p>
          <a:p>
            <a:pPr lvl="1"/>
            <a:r>
              <a:rPr lang="en-US" b="0" kern="0" dirty="0">
                <a:solidFill>
                  <a:srgbClr val="000000"/>
                </a:solidFill>
              </a:rPr>
              <a:t>Subscription health</a:t>
            </a:r>
          </a:p>
          <a:p>
            <a:pPr lvl="1"/>
            <a:r>
              <a:rPr lang="en-US" b="0" kern="0" dirty="0">
                <a:solidFill>
                  <a:srgbClr val="000000"/>
                </a:solidFill>
              </a:rPr>
              <a:t>Service status</a:t>
            </a:r>
          </a:p>
          <a:p>
            <a:pPr lvl="1"/>
            <a:r>
              <a:rPr lang="en-US" b="0" kern="0" dirty="0">
                <a:solidFill>
                  <a:srgbClr val="000000"/>
                </a:solidFill>
              </a:rPr>
              <a:t>Active and resolved incidents</a:t>
            </a:r>
          </a:p>
          <a:p>
            <a:pPr lvl="1"/>
            <a:r>
              <a:rPr lang="en-US" b="0" kern="0" dirty="0">
                <a:solidFill>
                  <a:srgbClr val="000000"/>
                </a:solidFill>
              </a:rPr>
              <a:t>Message Centre</a:t>
            </a:r>
          </a:p>
          <a:p>
            <a:pPr lvl="1"/>
            <a:r>
              <a:rPr lang="en-US" b="0" kern="0" dirty="0">
                <a:solidFill>
                  <a:srgbClr val="000000"/>
                </a:solidFill>
              </a:rPr>
              <a:t>Alerts</a:t>
            </a:r>
          </a:p>
          <a:p>
            <a:pPr lvl="0"/>
            <a:endParaRPr lang="en-US" b="0" kern="0" dirty="0">
              <a:solidFill>
                <a:srgbClr val="000000"/>
              </a:solidFill>
            </a:endParaRPr>
          </a:p>
        </p:txBody>
      </p:sp>
    </p:spTree>
    <p:extLst>
      <p:ext uri="{BB962C8B-B14F-4D97-AF65-F5344CB8AC3E}">
        <p14:creationId xmlns:p14="http://schemas.microsoft.com/office/powerpoint/2010/main" val="234854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Troubleshooting Office 365
Monitoring Office 365 service health</a:t>
            </a:r>
          </a:p>
        </p:txBody>
      </p:sp>
    </p:spTree>
    <p:extLst>
      <p:ext uri="{BB962C8B-B14F-4D97-AF65-F5344CB8AC3E}">
        <p14:creationId xmlns:p14="http://schemas.microsoft.com/office/powerpoint/2010/main" val="2035097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dad18f8-f704-47c8-b967-06a2ca8bb4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Monitoring and troubleshooting Office 365</a:t>
            </a:r>
          </a:p>
        </p:txBody>
      </p:sp>
      <p:sp>
        <p:nvSpPr>
          <p:cNvPr id="3" name="Text Placeholder 2"/>
          <p:cNvSpPr>
            <a:spLocks noGrp="1"/>
          </p:cNvSpPr>
          <p:nvPr>
            <p:ph type="body" idx="1"/>
          </p:nvPr>
        </p:nvSpPr>
        <p:spPr/>
        <p:txBody>
          <a:bodyPr/>
          <a:lstStyle/>
          <a:p>
            <a:r>
              <a:rPr lang="en-IN" dirty="0"/>
              <a:t>Exercise 1: Monitoring Office 365
Exercise 2: Monitoring service health and analyzing reports</a:t>
            </a:r>
          </a:p>
        </p:txBody>
      </p:sp>
      <p:sp>
        <p:nvSpPr>
          <p:cNvPr id="4" name="TextBox 3"/>
          <p:cNvSpPr txBox="1"/>
          <p:nvPr/>
        </p:nvSpPr>
        <p:spPr>
          <a:xfrm>
            <a:off x="458788" y="2961312"/>
            <a:ext cx="5946371" cy="2985433"/>
          </a:xfrm>
          <a:prstGeom prst="rect">
            <a:avLst/>
          </a:prstGeom>
          <a:noFill/>
        </p:spPr>
        <p:txBody>
          <a:bodyPr vert="horz" wrap="none" rtlCol="0">
            <a:spAutoFit/>
          </a:bodyPr>
          <a:lstStyle/>
          <a:p>
            <a:r>
              <a:rPr lang="en-IN" sz="2800" b="0" dirty="0">
                <a:latin typeface="Segoe UI" panose="020B0502040204020203" pitchFamily="34" charset="0"/>
              </a:rPr>
              <a:t>Logon Information</a:t>
            </a:r>
          </a:p>
          <a:p>
            <a:r>
              <a:rPr lang="en-IN" sz="2200" b="0" dirty="0">
                <a:solidFill>
                  <a:srgbClr val="000000"/>
                </a:solidFill>
                <a:latin typeface="Segoe UI" panose="020B0502040204020203" pitchFamily="34" charset="0"/>
              </a:rPr>
              <a:t>Virtual machines: 	</a:t>
            </a:r>
            <a:r>
              <a:rPr lang="en-IN" sz="2200" dirty="0">
                <a:solidFill>
                  <a:srgbClr val="000000"/>
                </a:solidFill>
                <a:latin typeface="Segoe UI" panose="020B0502040204020203" pitchFamily="34" charset="0"/>
              </a:rPr>
              <a:t>20347A-LON-DC1</a:t>
            </a:r>
          </a:p>
          <a:p>
            <a:r>
              <a:rPr lang="en-IN" sz="2200" dirty="0">
                <a:solidFill>
                  <a:srgbClr val="000000"/>
                </a:solidFill>
                <a:latin typeface="Segoe UI" panose="020B0502040204020203" pitchFamily="34" charset="0"/>
              </a:rPr>
              <a:t>			20347A-LON-DS1</a:t>
            </a:r>
          </a:p>
          <a:p>
            <a:r>
              <a:rPr lang="en-IN" sz="2200" dirty="0">
                <a:solidFill>
                  <a:srgbClr val="000000"/>
                </a:solidFill>
                <a:latin typeface="Segoe UI" panose="020B0502040204020203" pitchFamily="34" charset="0"/>
              </a:rPr>
              <a:t>			20347A-LON-CL1</a:t>
            </a:r>
            <a:endParaRPr lang="en-IN" sz="2200" b="0" dirty="0">
              <a:solidFill>
                <a:srgbClr val="000000"/>
              </a:solidFill>
              <a:latin typeface="Segoe UI" panose="020B0502040204020203" pitchFamily="34" charset="0"/>
            </a:endParaRPr>
          </a:p>
          <a:p>
            <a:r>
              <a:rPr lang="en-IN" sz="2200" b="0" dirty="0">
                <a:solidFill>
                  <a:srgbClr val="000000"/>
                </a:solidFill>
                <a:latin typeface="Segoe UI" panose="020B0502040204020203" pitchFamily="34" charset="0"/>
              </a:rPr>
              <a:t>User names: 		</a:t>
            </a:r>
            <a:r>
              <a:rPr lang="en-IN" sz="2200" dirty="0" err="1">
                <a:solidFill>
                  <a:srgbClr val="000000"/>
                </a:solidFill>
                <a:latin typeface="Segoe UI" panose="020B0502040204020203" pitchFamily="34" charset="0"/>
              </a:rPr>
              <a:t>Adatum</a:t>
            </a:r>
            <a:r>
              <a:rPr lang="en-IN" sz="2200" dirty="0">
                <a:solidFill>
                  <a:srgbClr val="000000"/>
                </a:solidFill>
                <a:latin typeface="Segoe UI" panose="020B0502040204020203" pitchFamily="34" charset="0"/>
              </a:rPr>
              <a:t>\administrator</a:t>
            </a:r>
          </a:p>
          <a:p>
            <a:r>
              <a:rPr lang="en-IN" sz="2200" dirty="0">
                <a:solidFill>
                  <a:srgbClr val="000000"/>
                </a:solidFill>
                <a:latin typeface="Segoe UI" panose="020B0502040204020203" pitchFamily="34" charset="0"/>
              </a:rPr>
              <a:t>			</a:t>
            </a:r>
            <a:r>
              <a:rPr lang="en-IN" sz="2200" dirty="0" err="1">
                <a:solidFill>
                  <a:srgbClr val="000000"/>
                </a:solidFill>
                <a:latin typeface="Segoe UI" panose="020B0502040204020203" pitchFamily="34" charset="0"/>
              </a:rPr>
              <a:t>Adatum</a:t>
            </a:r>
            <a:r>
              <a:rPr lang="en-IN" sz="2200" dirty="0">
                <a:solidFill>
                  <a:srgbClr val="000000"/>
                </a:solidFill>
                <a:latin typeface="Segoe UI" panose="020B0502040204020203" pitchFamily="34" charset="0"/>
              </a:rPr>
              <a:t>\Holly</a:t>
            </a:r>
            <a:endParaRPr lang="en-IN" sz="2200" b="0" dirty="0">
              <a:solidFill>
                <a:srgbClr val="000000"/>
              </a:solidFill>
              <a:latin typeface="Segoe UI" panose="020B0502040204020203" pitchFamily="34" charset="0"/>
            </a:endParaRPr>
          </a:p>
          <a:p>
            <a:r>
              <a:rPr lang="en-IN" sz="2200" b="0" dirty="0">
                <a:solidFill>
                  <a:srgbClr val="000000"/>
                </a:solidFill>
                <a:latin typeface="Segoe UI" panose="020B0502040204020203" pitchFamily="34" charset="0"/>
              </a:rPr>
              <a:t>Password: 		</a:t>
            </a:r>
            <a:r>
              <a:rPr lang="en-IN" sz="2200" dirty="0">
                <a:solidFill>
                  <a:srgbClr val="000000"/>
                </a:solidFill>
                <a:latin typeface="Segoe UI" panose="020B0502040204020203" pitchFamily="34" charset="0"/>
              </a:rPr>
              <a:t>Pa$$w0rd</a:t>
            </a:r>
            <a:endParaRPr lang="en-IN" sz="2200" b="0" dirty="0">
              <a:solidFill>
                <a:srgbClr val="000000"/>
              </a:solidFill>
              <a:latin typeface="Segoe UI" panose="020B0502040204020203" pitchFamily="34" charset="0"/>
            </a:endParaRPr>
          </a:p>
          <a:p>
            <a:endParaRPr lang="en-IN"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b="0" dirty="0">
                <a:latin typeface="Segoe UI" panose="020B0502040204020203" pitchFamily="34" charset="0"/>
              </a:rPr>
              <a:t>Estimated Time: 30 minutes</a:t>
            </a:r>
          </a:p>
        </p:txBody>
      </p:sp>
    </p:spTree>
    <p:extLst>
      <p:ext uri="{BB962C8B-B14F-4D97-AF65-F5344CB8AC3E}">
        <p14:creationId xmlns:p14="http://schemas.microsoft.com/office/powerpoint/2010/main" val="263698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33720243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3970318"/>
          </a:xfrm>
          <a:prstGeom prst="rect">
            <a:avLst/>
          </a:prstGeom>
          <a:noFill/>
        </p:spPr>
        <p:txBody>
          <a:bodyPr vert="horz" wrap="square" rtlCol="0">
            <a:spAutoFit/>
          </a:bodyPr>
          <a:lstStyle/>
          <a:p>
            <a:pPr>
              <a:spcBef>
                <a:spcPts val="600"/>
              </a:spcBef>
              <a:spcAft>
                <a:spcPts val="800"/>
              </a:spcAft>
            </a:pPr>
            <a:r>
              <a:rPr lang="en-IN" sz="2800" b="0" dirty="0">
                <a:latin typeface="Segoe UI" panose="020B0502040204020203" pitchFamily="34" charset="0"/>
                <a:ea typeface="Calibri" panose="020F0502020204030204" pitchFamily="34" charset="0"/>
                <a:cs typeface="Times New Roman" panose="02020603050405020304" pitchFamily="18" charset="0"/>
              </a:rPr>
              <a:t>A. Datum Corporation’s Office 365 deployment is almost complete. As the team enters the final phase of this project, you need to set up a suitable monitoring environment to track the status of Office 365 and to ensure that the help desk and IT management can respond to any reported issues. Additionally, you need to learn how to monitor and troubleshoot Office 365 issues so that you can train the support staff in these areas.</a:t>
            </a:r>
            <a:endParaRPr lang="en-IN"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710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Review</a:t>
            </a:r>
          </a:p>
        </p:txBody>
      </p:sp>
      <p:sp>
        <p:nvSpPr>
          <p:cNvPr id="3" name="Text Placeholder 2"/>
          <p:cNvSpPr>
            <a:spLocks noGrp="1"/>
          </p:cNvSpPr>
          <p:nvPr>
            <p:ph type="body" idx="1"/>
          </p:nvPr>
        </p:nvSpPr>
        <p:spPr/>
        <p:txBody>
          <a:bodyPr/>
          <a:lstStyle/>
          <a:p>
            <a:r>
              <a:rPr lang="en-US" dirty="0"/>
              <a:t>How would you view all the failed messages for a group of users?</a:t>
            </a:r>
            <a:endParaRPr lang="en-IN" dirty="0"/>
          </a:p>
          <a:p>
            <a:r>
              <a:rPr lang="en-US" dirty="0"/>
              <a:t>What is the first tool you will use to search for service incidents and failures?</a:t>
            </a:r>
            <a:endParaRPr lang="en-IN" dirty="0"/>
          </a:p>
          <a:p>
            <a:endParaRPr lang="en-IN" dirty="0"/>
          </a:p>
        </p:txBody>
      </p:sp>
    </p:spTree>
    <p:extLst>
      <p:ext uri="{BB962C8B-B14F-4D97-AF65-F5344CB8AC3E}">
        <p14:creationId xmlns:p14="http://schemas.microsoft.com/office/powerpoint/2010/main" val="243439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Best Practice</a:t>
            </a:r>
          </a:p>
          <a:p>
            <a:r>
              <a:rPr lang="en-CA" dirty="0"/>
              <a:t>Common Issues and Troubleshooting Tips</a:t>
            </a:r>
          </a:p>
        </p:txBody>
      </p:sp>
    </p:spTree>
    <p:extLst>
      <p:ext uri="{BB962C8B-B14F-4D97-AF65-F5344CB8AC3E}">
        <p14:creationId xmlns:p14="http://schemas.microsoft.com/office/powerpoint/2010/main" val="3939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Troubleshooting Office 365</a:t>
            </a:r>
          </a:p>
        </p:txBody>
      </p:sp>
      <p:sp>
        <p:nvSpPr>
          <p:cNvPr id="3" name="Text Placeholder 2"/>
          <p:cNvSpPr>
            <a:spLocks noGrp="1"/>
          </p:cNvSpPr>
          <p:nvPr>
            <p:ph type="body" idx="1"/>
          </p:nvPr>
        </p:nvSpPr>
        <p:spPr/>
        <p:txBody>
          <a:bodyPr/>
          <a:lstStyle/>
          <a:p>
            <a:r>
              <a:rPr lang="en-IN" dirty="0"/>
              <a:t>Overview of Office 365 troubleshooting
Microsoft Remote Connectivity Analyzer
The Microsoft Office 365 Support and Recovery Assistant tool
Message tracking tools
Hybrid environment free/busy troubleshooter
Do-it-yourself troubleshooter</a:t>
            </a:r>
          </a:p>
        </p:txBody>
      </p:sp>
    </p:spTree>
    <p:extLst>
      <p:ext uri="{BB962C8B-B14F-4D97-AF65-F5344CB8AC3E}">
        <p14:creationId xmlns:p14="http://schemas.microsoft.com/office/powerpoint/2010/main" val="347767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Office 365 troubleshooting</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descr="Screenshot of the Microsoft Office 365 admin center with the SERVICE HEALTH dashboard selected.&#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9673"/>
            <a:ext cx="9144000" cy="5715000"/>
          </a:xfrm>
          <a:prstGeom prst="rect">
            <a:avLst/>
          </a:prstGeom>
        </p:spPr>
      </p:pic>
    </p:spTree>
    <p:extLst>
      <p:ext uri="{BB962C8B-B14F-4D97-AF65-F5344CB8AC3E}">
        <p14:creationId xmlns:p14="http://schemas.microsoft.com/office/powerpoint/2010/main" val="79129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Microsoft Remote Connectivity Analyzer</a:t>
            </a:r>
          </a:p>
        </p:txBody>
      </p:sp>
      <p:pic>
        <p:nvPicPr>
          <p:cNvPr id="4" name="Picture 3" descr="Screenshot of the Microsoft Remote Connectivity Analyzer, which is displaying the Exchange Server tab. &#10;&#10;"/>
          <p:cNvPicPr>
            <a:picLocks noChangeAspect="1"/>
          </p:cNvPicPr>
          <p:nvPr/>
        </p:nvPicPr>
        <p:blipFill>
          <a:blip r:embed="rId3"/>
          <a:stretch>
            <a:fillRect/>
          </a:stretch>
        </p:blipFill>
        <p:spPr>
          <a:xfrm>
            <a:off x="348823" y="1024128"/>
            <a:ext cx="8426772" cy="5396707"/>
          </a:xfrm>
          <a:prstGeom prst="rect">
            <a:avLst/>
          </a:prstGeom>
        </p:spPr>
      </p:pic>
    </p:spTree>
    <p:extLst>
      <p:ext uri="{BB962C8B-B14F-4D97-AF65-F5344CB8AC3E}">
        <p14:creationId xmlns:p14="http://schemas.microsoft.com/office/powerpoint/2010/main" val="193957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Microsoft Office 365 Support and Recovery Assistant tool</a:t>
            </a:r>
          </a:p>
        </p:txBody>
      </p:sp>
      <p:sp>
        <p:nvSpPr>
          <p:cNvPr id="4" name="Content Placeholder 2"/>
          <p:cNvSpPr txBox="1">
            <a:spLocks/>
          </p:cNvSpPr>
          <p:nvPr/>
        </p:nvSpPr>
        <p:spPr>
          <a:xfrm>
            <a:off x="458788" y="93809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Downloadable client program</a:t>
            </a:r>
          </a:p>
          <a:p>
            <a:pPr lvl="0"/>
            <a:r>
              <a:rPr lang="en-US" b="0" kern="0" dirty="0">
                <a:solidFill>
                  <a:srgbClr val="000000"/>
                </a:solidFill>
              </a:rPr>
              <a:t>Helps troubleshoot common problems</a:t>
            </a:r>
          </a:p>
          <a:p>
            <a:pPr lvl="0"/>
            <a:r>
              <a:rPr lang="en-US" b="0" kern="0" dirty="0">
                <a:solidFill>
                  <a:srgbClr val="000000"/>
                </a:solidFill>
              </a:rPr>
              <a:t>Allows you to perform connectivity diagnosis</a:t>
            </a:r>
          </a:p>
          <a:p>
            <a:pPr lvl="0"/>
            <a:endParaRPr lang="en-US" b="0" kern="0" dirty="0">
              <a:solidFill>
                <a:srgbClr val="000000"/>
              </a:solidFill>
            </a:endParaRPr>
          </a:p>
        </p:txBody>
      </p:sp>
      <p:pic>
        <p:nvPicPr>
          <p:cNvPr id="5" name="Picture 4" descr="Screenshot of the Microsoft Office 365 Support and Recovery Assistant tool, which is displaying the home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687" y="2600985"/>
            <a:ext cx="5411357" cy="4058518"/>
          </a:xfrm>
          <a:prstGeom prst="rect">
            <a:avLst/>
          </a:prstGeom>
        </p:spPr>
      </p:pic>
    </p:spTree>
    <p:extLst>
      <p:ext uri="{BB962C8B-B14F-4D97-AF65-F5344CB8AC3E}">
        <p14:creationId xmlns:p14="http://schemas.microsoft.com/office/powerpoint/2010/main" val="32780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bb1cf22-7255-4126-9ed2-f2daf9bbdf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tracking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Microsoft Message Analyzer</a:t>
            </a:r>
          </a:p>
          <a:p>
            <a:pPr lvl="0"/>
            <a:r>
              <a:rPr lang="en-US" b="0" kern="0" dirty="0">
                <a:solidFill>
                  <a:srgbClr val="000000"/>
                </a:solidFill>
              </a:rPr>
              <a:t>Delivery reports:</a:t>
            </a:r>
          </a:p>
          <a:p>
            <a:pPr lvl="1"/>
            <a:r>
              <a:rPr lang="en-US" b="0" kern="0" dirty="0">
                <a:solidFill>
                  <a:srgbClr val="000000"/>
                </a:solidFill>
              </a:rPr>
              <a:t>The Microsoft Exchange Online message trace tool</a:t>
            </a:r>
          </a:p>
          <a:p>
            <a:pPr lvl="1"/>
            <a:r>
              <a:rPr lang="en-US" b="0" kern="0" dirty="0">
                <a:solidFill>
                  <a:srgbClr val="000000"/>
                </a:solidFill>
              </a:rPr>
              <a:t>Personal delivery reports</a:t>
            </a:r>
          </a:p>
        </p:txBody>
      </p:sp>
    </p:spTree>
    <p:extLst>
      <p:ext uri="{BB962C8B-B14F-4D97-AF65-F5344CB8AC3E}">
        <p14:creationId xmlns:p14="http://schemas.microsoft.com/office/powerpoint/2010/main" val="139849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5be17dd-c49e-4854-b23f-e7b71c230f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environment free/busy troubleshooter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dirty="0">
                <a:solidFill>
                  <a:srgbClr val="000000"/>
                </a:solidFill>
              </a:rPr>
              <a:t>The hybrid environment free/busy troubleshooter:</a:t>
            </a:r>
          </a:p>
          <a:p>
            <a:pPr lvl="0"/>
            <a:r>
              <a:rPr lang="en-US" sz="2000" b="0" kern="0" dirty="0">
                <a:solidFill>
                  <a:srgbClr val="000000"/>
                </a:solidFill>
              </a:rPr>
              <a:t>Is an online tool</a:t>
            </a:r>
          </a:p>
          <a:p>
            <a:pPr lvl="0"/>
            <a:r>
              <a:rPr lang="en-US" sz="2000" b="0" kern="0" dirty="0">
                <a:solidFill>
                  <a:srgbClr val="000000"/>
                </a:solidFill>
              </a:rPr>
              <a:t>Helps resolve free/busy issues with a set of configuration questions</a:t>
            </a:r>
          </a:p>
          <a:p>
            <a:pPr lvl="0"/>
            <a:r>
              <a:rPr lang="en-US" sz="2000" b="0" kern="0" dirty="0">
                <a:solidFill>
                  <a:srgbClr val="000000"/>
                </a:solidFill>
              </a:rPr>
              <a:t>Points you to support articles or to the Remote Connectivity Analyzer tool </a:t>
            </a:r>
          </a:p>
          <a:p>
            <a:pPr lvl="0"/>
            <a:endParaRPr lang="en-US" sz="2000" b="0" kern="0" dirty="0">
              <a:solidFill>
                <a:srgbClr val="000000"/>
              </a:solidFill>
            </a:endParaRPr>
          </a:p>
        </p:txBody>
      </p:sp>
      <p:pic>
        <p:nvPicPr>
          <p:cNvPr id="6" name="Picture 5" descr="Screenshot of the hybrid environment free/busy troubleshooter.&#10;"/>
          <p:cNvPicPr/>
          <p:nvPr/>
        </p:nvPicPr>
        <p:blipFill>
          <a:blip r:embed="rId3" cstate="print">
            <a:extLst>
              <a:ext uri="{28A0092B-C50C-407E-A947-70E740481C1C}">
                <a14:useLocalDpi xmlns:a14="http://schemas.microsoft.com/office/drawing/2010/main" val="0"/>
              </a:ext>
            </a:extLst>
          </a:blip>
          <a:stretch>
            <a:fillRect/>
          </a:stretch>
        </p:blipFill>
        <p:spPr>
          <a:xfrm>
            <a:off x="2587013" y="2653698"/>
            <a:ext cx="5043497" cy="3610468"/>
          </a:xfrm>
          <a:prstGeom prst="rect">
            <a:avLst/>
          </a:prstGeom>
        </p:spPr>
      </p:pic>
    </p:spTree>
    <p:extLst>
      <p:ext uri="{BB962C8B-B14F-4D97-AF65-F5344CB8AC3E}">
        <p14:creationId xmlns:p14="http://schemas.microsoft.com/office/powerpoint/2010/main" val="8942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cc10fa9-159d-4318-9ff7-6eca931e9a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Do-it-yourself troubleshooter</a:t>
            </a:r>
          </a:p>
        </p:txBody>
      </p:sp>
      <p:pic>
        <p:nvPicPr>
          <p:cNvPr id="4" name="Content Placeholder 1" descr="Screenshot of the do-it-yourself troubleshooter, which is displaying all the available service options.&#10;&#10;"/>
          <p:cNvPicPr>
            <a:picLocks noChangeAspect="1"/>
          </p:cNvPicPr>
          <p:nvPr/>
        </p:nvPicPr>
        <p:blipFill>
          <a:blip r:embed="rId3"/>
          <a:stretch>
            <a:fillRect/>
          </a:stretch>
        </p:blipFill>
        <p:spPr>
          <a:xfrm>
            <a:off x="475168" y="1024128"/>
            <a:ext cx="8085714" cy="4923809"/>
          </a:xfrm>
          <a:prstGeom prst="rect">
            <a:avLst/>
          </a:prstGeom>
        </p:spPr>
      </p:pic>
    </p:spTree>
    <p:extLst>
      <p:ext uri="{BB962C8B-B14F-4D97-AF65-F5344CB8AC3E}">
        <p14:creationId xmlns:p14="http://schemas.microsoft.com/office/powerpoint/2010/main" val="41187960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1945</Words>
  <Application>Microsoft Office PowerPoint</Application>
  <PresentationFormat>On-screen Show (4:3)</PresentationFormat>
  <Paragraphs>284</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Calibri</vt:lpstr>
      <vt:lpstr>Symbol</vt:lpstr>
      <vt:lpstr>Wingdings</vt:lpstr>
      <vt:lpstr>Verdana</vt:lpstr>
      <vt:lpstr>SimSun</vt:lpstr>
      <vt:lpstr>Times New Roman</vt:lpstr>
      <vt:lpstr>Arial</vt:lpstr>
      <vt:lpstr>Arial Unicode MS</vt:lpstr>
      <vt:lpstr>Segoe UI</vt:lpstr>
      <vt:lpstr>NG_MOC_Core_ModuleNew2</vt:lpstr>
      <vt:lpstr>Module 12</vt:lpstr>
      <vt:lpstr>Module Overview</vt:lpstr>
      <vt:lpstr>Lesson 1: Troubleshooting Office 365</vt:lpstr>
      <vt:lpstr>Overview of Office 365 troubleshooting</vt:lpstr>
      <vt:lpstr>Microsoft Remote Connectivity Analyzer</vt:lpstr>
      <vt:lpstr>The Microsoft Office 365 Support and Recovery Assistant tool</vt:lpstr>
      <vt:lpstr>Message tracking tools</vt:lpstr>
      <vt:lpstr>Hybrid environment free/busy troubleshooter</vt:lpstr>
      <vt:lpstr>Do-it-yourself troubleshooter</vt:lpstr>
      <vt:lpstr>Lesson 2: Monitoring Office 365 service health</vt:lpstr>
      <vt:lpstr>Service health information in the Office 365 dashboard</vt:lpstr>
      <vt:lpstr>Service health information in the Office 365 dashboard</vt:lpstr>
      <vt:lpstr>Service health information in the Office 365 dashboard</vt:lpstr>
      <vt:lpstr>Service health information in the Office 365 dashboard</vt:lpstr>
      <vt:lpstr>Office 365 auditing reports</vt:lpstr>
      <vt:lpstr>Office 365 mail and protection reports</vt:lpstr>
      <vt:lpstr>Managing Exchange Online reports by using Windows PowerShell</vt:lpstr>
      <vt:lpstr>Office 365 service requests</vt:lpstr>
      <vt:lpstr>Monitoring Office 365 with Operations Manager</vt:lpstr>
      <vt:lpstr>Lab: Monitoring and troubleshooting Office 365</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2016-04-19T01:58:47Z</dcterms:created>
  <dcterms:modified xsi:type="dcterms:W3CDTF">2016-04-19T01:59:18Z</dcterms:modified>
</cp:coreProperties>
</file>