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6858000" cy="9144000"/>
  <p:embeddedFontLs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굴림" panose="020B0604020202020204" charset="-127"/>
      <p:regular r:id="rId38"/>
    </p:embeddedFont>
    <p:embeddedFont>
      <p:font typeface="Calibri" panose="020F050202020403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3382" autoAdjust="0"/>
    <p:restoredTop sz="96370" autoAdjust="0"/>
  </p:normalViewPr>
  <p:slideViewPr>
    <p:cSldViewPr>
      <p:cViewPr varScale="1">
        <p:scale>
          <a:sx n="76" d="100"/>
          <a:sy n="76" d="100"/>
        </p:scale>
        <p:origin x="1080" y="90"/>
      </p:cViewPr>
      <p:guideLst>
        <p:guide orient="horz" pos="2160"/>
        <p:guide pos="2880"/>
      </p:guideLst>
    </p:cSldViewPr>
  </p:slideViewPr>
  <p:notesTextViewPr>
    <p:cViewPr>
      <p:scale>
        <a:sx n="1" d="1"/>
        <a:sy n="1" d="1"/>
      </p:scale>
      <p:origin x="0" y="0"/>
    </p:cViewPr>
  </p:notesTextViewPr>
  <p:notesViewPr>
    <p:cSldViewPr>
      <p:cViewPr varScale="1">
        <p:scale>
          <a:sx n="58" d="100"/>
          <a:sy n="58" d="100"/>
        </p:scale>
        <p:origin x="254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5BB0C-E270-4EDC-9A8D-183A1B15965F}" type="datetimeFigureOut">
              <a:rPr lang="en-US" smtClean="0"/>
              <a:t>4/22/2016</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29A0FE-9787-47C2-87A2-CCBF5971B6F7}" type="slidenum">
              <a:rPr lang="en-US" smtClean="0"/>
              <a:t>‹#›</a:t>
            </a:fld>
            <a:endParaRPr lang="en-US"/>
          </a:p>
        </p:txBody>
      </p:sp>
    </p:spTree>
    <p:extLst>
      <p:ext uri="{BB962C8B-B14F-4D97-AF65-F5344CB8AC3E}">
        <p14:creationId xmlns:p14="http://schemas.microsoft.com/office/powerpoint/2010/main" val="417471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Presentation: </a:t>
            </a:r>
            <a:r>
              <a:rPr lang="en-US" sz="1000" b="1">
                <a:latin typeface="Arial"/>
                <a:ea typeface="Calibri"/>
                <a:cs typeface="Times New Roman"/>
              </a:rPr>
              <a:t>90 minutes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Lab: </a:t>
            </a:r>
            <a:r>
              <a:rPr lang="en-US" sz="1000" b="1">
                <a:latin typeface="Arial"/>
                <a:ea typeface="Calibri"/>
                <a:cs typeface="Times New Roman"/>
              </a:rPr>
              <a:t>60 minutes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Describe identity federation.</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Plan Active Directory Federation Services (AD FS).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Deploy AD FS for identity federation with Microsoft Office 365.</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Plan and implement hybrid solutions.</a:t>
            </a:r>
            <a:endParaRPr lang="en-US" sz="100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To teach this module, you need the Microsoft PowerPoint file 20347A_13.pptx.</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To prepare for this module, you should:</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Read all of this module’s materials.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Practice performing the demonstrations and labs.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US" sz="100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029A0FE-9787-47C2-87A2-CCBF5971B6F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653756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717639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22842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012801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31624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542289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794459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95687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868676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807771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290216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996911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275855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5883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48818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962664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924236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Deploying Active Directory Federation Services (AD FS) and Web Application Proxy</a:t>
            </a:r>
          </a:p>
          <a:p>
            <a:pPr>
              <a:lnSpc>
                <a:spcPct val="115000"/>
              </a:lnSpc>
              <a:spcAft>
                <a:spcPts val="1000"/>
              </a:spcAft>
            </a:pPr>
            <a:r>
              <a:rPr lang="en-US" sz="1000" dirty="0">
                <a:latin typeface="Arial"/>
                <a:ea typeface="Calibri"/>
                <a:cs typeface="Times New Roman"/>
              </a:rPr>
              <a:t>A. Datum Corporation has decided to deploy AD FS and Web Application Proxy to provide SSO for Office 365. You will start the implementation by installing and configuring the AD FS and Web Application Proxy roles.</a:t>
            </a:r>
          </a:p>
          <a:p>
            <a:pPr>
              <a:lnSpc>
                <a:spcPct val="115000"/>
              </a:lnSpc>
              <a:spcAft>
                <a:spcPts val="1000"/>
              </a:spcAft>
            </a:pPr>
            <a:r>
              <a:rPr lang="en-US" sz="1000" b="1" dirty="0">
                <a:latin typeface="Arial"/>
                <a:ea typeface="Calibri"/>
                <a:cs typeface="Times New Roman"/>
              </a:rPr>
              <a:t>Exercise 2: Configuring federation with Microsoft Office 365</a:t>
            </a:r>
          </a:p>
          <a:p>
            <a:pPr>
              <a:lnSpc>
                <a:spcPct val="115000"/>
              </a:lnSpc>
              <a:spcAft>
                <a:spcPts val="1000"/>
              </a:spcAft>
            </a:pPr>
            <a:r>
              <a:rPr lang="en-US" sz="1000" dirty="0">
                <a:latin typeface="Arial"/>
                <a:ea typeface="Calibri"/>
                <a:cs typeface="Times New Roman"/>
              </a:rPr>
              <a:t>You need to complete the implementation of SSO by configuring federation between your on-premises Active Directory domain and Office 365.</a:t>
            </a:r>
          </a:p>
        </p:txBody>
      </p:sp>
      <p:sp>
        <p:nvSpPr>
          <p:cNvPr id="4" name="Slide Number Placeholder 3"/>
          <p:cNvSpPr>
            <a:spLocks noGrp="1"/>
          </p:cNvSpPr>
          <p:nvPr>
            <p:ph type="sldNum" sz="quarter" idx="10"/>
          </p:nvPr>
        </p:nvSpPr>
        <p:spPr/>
        <p:txBody>
          <a:bodyPr/>
          <a:lstStyle/>
          <a:p>
            <a:fld id="{5029A0FE-9787-47C2-87A2-CCBF5971B6F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80439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029A0FE-9787-47C2-87A2-CCBF5971B6F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4233038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27</a:t>
            </a:fld>
            <a:endParaRPr lang="en-US"/>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3" y="2000251"/>
            <a:ext cx="6149837" cy="5558852"/>
          </a:xfrm>
          <a:noFill/>
          <a:ln/>
        </p:spPr>
        <p:txBody>
          <a:bodyPr/>
          <a:lstStyle/>
          <a:p>
            <a:pPr eaLnBrk="1" hangingPunct="1"/>
            <a:r>
              <a:rPr lang="en-US" altLang="ko-KR" sz="1000" dirty="0">
                <a:latin typeface="Arial" panose="020B0604020202020204" pitchFamily="34" charset="0"/>
                <a:ea typeface="굴림" pitchFamily="34" charset="-127"/>
                <a:cs typeface="Arial" panose="020B0604020202020204" pitchFamily="34" charset="0"/>
              </a:rPr>
              <a:t>Remind students to complete the course evaluation.</a:t>
            </a:r>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20347A</a:t>
            </a: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66361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this lesson is not a complete analysis of SSO through AD FS, because that would take several days. Instead, you should inform them of how to identify the key decision areas of a federated deployment.</a:t>
            </a:r>
          </a:p>
          <a:p>
            <a:pPr>
              <a:lnSpc>
                <a:spcPct val="115000"/>
              </a:lnSpc>
              <a:spcAft>
                <a:spcPts val="1000"/>
              </a:spcAft>
            </a:pPr>
            <a:r>
              <a:rPr lang="en-US" sz="1000" b="1" dirty="0">
                <a:latin typeface="Arial"/>
                <a:ea typeface="Calibri"/>
                <a:cs typeface="Times New Roman"/>
              </a:rPr>
              <a:t>Discussion:</a:t>
            </a:r>
            <a:r>
              <a:rPr lang="en-US" sz="1000" dirty="0">
                <a:latin typeface="Arial"/>
                <a:ea typeface="Calibri"/>
                <a:cs typeface="Times New Roman"/>
              </a:rPr>
              <a:t> Comparing federated identities and synchronized identities</a:t>
            </a:r>
          </a:p>
          <a:p>
            <a:pPr>
              <a:lnSpc>
                <a:spcPct val="115000"/>
              </a:lnSpc>
              <a:spcAft>
                <a:spcPts val="1000"/>
              </a:spcAft>
            </a:pPr>
            <a:r>
              <a:rPr lang="en-US" sz="1000" dirty="0">
                <a:latin typeface="Arial"/>
                <a:ea typeface="Calibri"/>
                <a:cs typeface="Times New Roman"/>
              </a:rPr>
              <a:t>Directory Services and SSO are key parts of integrating your on-premises environment and online services. You are planning for the deployment of your company’s Office 365 tenant. To ensure your users are able to use their credentials from your on-premises AD DS, you need to evaluate which identity solution to deploy based on your business requirements.</a:t>
            </a:r>
          </a:p>
          <a:p>
            <a:pPr>
              <a:lnSpc>
                <a:spcPct val="115000"/>
              </a:lnSpc>
              <a:spcAft>
                <a:spcPts val="1000"/>
              </a:spcAft>
            </a:pPr>
            <a:r>
              <a:rPr lang="en-US" sz="1000" dirty="0">
                <a:latin typeface="Arial"/>
                <a:ea typeface="Calibri"/>
                <a:cs typeface="Times New Roman"/>
              </a:rPr>
              <a:t>The business requirements include: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Passwords updated by users in on-premises AD DS should be available for use in accessing Office 365 services within five minutes.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 complexity should comply with policies in on-premises AD DS.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 expiration should comply with policies in on-premises AD DS.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discussing these requirements with your engineering staff, which option for authentication should your team consider for deployment?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Password synchronization in Azure AD Connect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Federated (SSO) authentication with AD FS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Federated (SSO) with AD FS, and password synchronization in Azure AD Connect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only supported option that meets all of your business requirements is federated (SSO) authentication with AD FS.</a:t>
            </a:r>
          </a:p>
          <a:p>
            <a:pPr>
              <a:lnSpc>
                <a:spcPct val="115000"/>
              </a:lnSpc>
              <a:spcAft>
                <a:spcPts val="1000"/>
              </a:spcAft>
            </a:pPr>
            <a:r>
              <a:rPr lang="en-US" sz="1000" dirty="0">
                <a:latin typeface="Arial"/>
                <a:ea typeface="Calibri"/>
                <a:cs typeface="Times New Roman"/>
              </a:rPr>
              <a:t>The only supported option that meets all of your business requirements is federated (SSO) authentication with AD FS.</a:t>
            </a:r>
          </a:p>
          <a:p>
            <a:pPr lvl="0">
              <a:lnSpc>
                <a:spcPct val="115000"/>
              </a:lnSpc>
              <a:spcAft>
                <a:spcPts val="1000"/>
              </a:spcAft>
            </a:pPr>
            <a:r>
              <a:rPr lang="en-US" sz="1000" dirty="0">
                <a:latin typeface="Arial"/>
                <a:ea typeface="Calibri"/>
                <a:cs typeface="Times New Roman"/>
              </a:rPr>
              <a:t>With Azure AD Connect, passwords are synchronized more frequently than the standard directory synchronization window for other attributes. The Password Sync feature checks every two minutes as to </a:t>
            </a:r>
            <a:r>
              <a:rPr lang="en-US" sz="1000" dirty="0">
                <a:solidFill>
                  <a:prstClr val="black"/>
                </a:solidFill>
                <a:latin typeface="Arial"/>
                <a:ea typeface="Calibri"/>
                <a:cs typeface="Times New Roman"/>
              </a:rPr>
              <a:t>whether passwords need to be synchronized.</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029A0FE-9787-47C2-87A2-CCBF5971B6F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
        <p:nvSpPr>
          <p:cNvPr id="7" name="TextBox 6"/>
          <p:cNvSpPr txBox="1"/>
          <p:nvPr/>
        </p:nvSpPr>
        <p:spPr>
          <a:xfrm>
            <a:off x="2895600" y="8382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40603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srgbClr val="000000"/>
                </a:solidFill>
                <a:latin typeface="Arial"/>
                <a:ea typeface="Calibri"/>
                <a:cs typeface="Times New Roman"/>
              </a:rPr>
              <a:t>When you enable the Password Sync feature, the password complexity policies configured in the on-premises AD DS override any complexity policies that might be defined in Office 365 for synchronized users.</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Times New Roman"/>
              </a:rPr>
              <a:t>If a user is in the scope of the Password Sync feature, the cloud account password is set to Never Expire. This means that it is possible for a user's password to expire in the on-premises environment, but they can continue to sign in to Office 365 using their expired password.</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srgbClr val="000000"/>
                </a:solidFill>
                <a:latin typeface="Arial"/>
                <a:ea typeface="Calibri"/>
                <a:cs typeface="Times New Roman"/>
              </a:rPr>
              <a:t>The password sync feature will not synchronize passwords for users with federated identities, and is not supported. This limitation has several implications, including:</a:t>
            </a:r>
            <a:endParaRPr lang="en-US" sz="1000" dirty="0">
              <a:solidFill>
                <a:prstClr val="black"/>
              </a:solidFill>
              <a:latin typeface="Arial"/>
              <a:ea typeface="Calibri"/>
              <a:cs typeface="Times New Roman"/>
            </a:endParaRPr>
          </a:p>
          <a:p>
            <a:pPr marL="171450" indent="-171450">
              <a:lnSpc>
                <a:spcPct val="115000"/>
              </a:lnSpc>
              <a:spcAft>
                <a:spcPts val="1000"/>
              </a:spcAft>
              <a:buFont typeface="Arial" panose="020B0604020202020204" pitchFamily="34" charset="0"/>
              <a:buChar char="•"/>
            </a:pPr>
            <a:r>
              <a:rPr lang="en-US" sz="1000" dirty="0">
                <a:solidFill>
                  <a:prstClr val="black"/>
                </a:solidFill>
                <a:latin typeface="Arial"/>
                <a:ea typeface="Times New Roman"/>
                <a:cs typeface="Times New Roman"/>
              </a:rPr>
              <a:t>If an initially managed user with a password that has been synchronized to Office 365 is converted to a federated user and then converted back to a managed user, the password that was initially synchronized is lost.</a:t>
            </a:r>
          </a:p>
          <a:p>
            <a:pPr marL="171450" lvl="0" indent="-171450">
              <a:lnSpc>
                <a:spcPct val="115000"/>
              </a:lnSpc>
              <a:spcAft>
                <a:spcPts val="1000"/>
              </a:spcAft>
              <a:buFont typeface="Arial" panose="020B0604020202020204" pitchFamily="34" charset="0"/>
              <a:buChar char="•"/>
            </a:pPr>
            <a:r>
              <a:rPr lang="en-US" sz="1000" dirty="0">
                <a:solidFill>
                  <a:prstClr val="black"/>
                </a:solidFill>
                <a:latin typeface="Arial"/>
                <a:ea typeface="Times New Roman"/>
                <a:cs typeface="Times New Roman"/>
              </a:rPr>
              <a:t>If an initially federated user that has updated a password on-premises is converted to a managed user, the password will not be synchronized to the cloud. Consequently, the user will not be able to use the password that has been set in on-premises AD DS to access services in Office 365.</a:t>
            </a:r>
          </a:p>
        </p:txBody>
      </p:sp>
      <p:sp>
        <p:nvSpPr>
          <p:cNvPr id="4" name="Slide Number Placeholder 3"/>
          <p:cNvSpPr>
            <a:spLocks noGrp="1"/>
          </p:cNvSpPr>
          <p:nvPr>
            <p:ph type="sldNum" sz="quarter" idx="10"/>
          </p:nvPr>
        </p:nvSpPr>
        <p:spPr/>
        <p:txBody>
          <a:bodyPr/>
          <a:lstStyle/>
          <a:p>
            <a:fld id="{5029A0FE-9787-47C2-87A2-CCBF5971B6F7}" type="slidenum">
              <a:rPr lang="en-US" smtClean="0"/>
              <a:t>4</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87908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the basic pattern for using claims-based authentication. </a:t>
            </a:r>
          </a:p>
        </p:txBody>
      </p:sp>
      <p:sp>
        <p:nvSpPr>
          <p:cNvPr id="4" name="Slide Number Placeholder 3"/>
          <p:cNvSpPr>
            <a:spLocks noGrp="1"/>
          </p:cNvSpPr>
          <p:nvPr>
            <p:ph type="sldNum" sz="quarter" idx="10"/>
          </p:nvPr>
        </p:nvSpPr>
        <p:spPr/>
        <p:txBody>
          <a:bodyPr/>
          <a:lstStyle/>
          <a:p>
            <a:fld id="{5029A0FE-9787-47C2-87A2-CCBF5971B6F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01993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this example of identity federation between an application. </a:t>
            </a:r>
          </a:p>
        </p:txBody>
      </p:sp>
      <p:sp>
        <p:nvSpPr>
          <p:cNvPr id="4" name="Slide Number Placeholder 3"/>
          <p:cNvSpPr>
            <a:spLocks noGrp="1"/>
          </p:cNvSpPr>
          <p:nvPr>
            <p:ph type="sldNum" sz="quarter" idx="10"/>
          </p:nvPr>
        </p:nvSpPr>
        <p:spPr/>
        <p:txBody>
          <a:bodyPr/>
          <a:lstStyle/>
          <a:p>
            <a:fld id="{5029A0FE-9787-47C2-87A2-CCBF5971B6F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2827366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029A0FE-9787-47C2-87A2-CCBF5971B6F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06661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3806896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029A0FE-9787-47C2-87A2-CCBF5971B6F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20347A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13: Planning and configuring identity federation</a:t>
            </a:r>
          </a:p>
        </p:txBody>
      </p:sp>
    </p:spTree>
    <p:extLst>
      <p:ext uri="{BB962C8B-B14F-4D97-AF65-F5344CB8AC3E}">
        <p14:creationId xmlns:p14="http://schemas.microsoft.com/office/powerpoint/2010/main" val="198216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475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13</a:t>
            </a:r>
          </a:p>
        </p:txBody>
      </p:sp>
      <p:sp>
        <p:nvSpPr>
          <p:cNvPr id="3" name="Subtitle 2"/>
          <p:cNvSpPr>
            <a:spLocks noGrp="1"/>
          </p:cNvSpPr>
          <p:nvPr>
            <p:ph type="subTitle" sz="quarter" idx="1"/>
          </p:nvPr>
        </p:nvSpPr>
        <p:spPr/>
        <p:txBody>
          <a:bodyPr/>
          <a:lstStyle/>
          <a:p>
            <a:r>
              <a:rPr lang="en-US" dirty="0"/>
              <a:t>Planning and configuring identity federation
</a:t>
            </a:r>
          </a:p>
        </p:txBody>
      </p:sp>
    </p:spTree>
    <p:extLst>
      <p:ext uri="{BB962C8B-B14F-4D97-AF65-F5344CB8AC3E}">
        <p14:creationId xmlns:p14="http://schemas.microsoft.com/office/powerpoint/2010/main" val="1395724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server roles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AD FS server roles or components that provide an AD FS federated identity management solution include:</a:t>
            </a:r>
          </a:p>
          <a:p>
            <a:pPr lvl="1"/>
            <a:r>
              <a:rPr lang="en-US" sz="2800" dirty="0"/>
              <a:t>Federation server</a:t>
            </a:r>
          </a:p>
          <a:p>
            <a:pPr lvl="1"/>
            <a:r>
              <a:rPr lang="en-US" sz="2800" dirty="0"/>
              <a:t>Federation server farm</a:t>
            </a:r>
          </a:p>
          <a:p>
            <a:pPr lvl="1"/>
            <a:r>
              <a:rPr lang="en-US" sz="2800" dirty="0"/>
              <a:t>Federation proxy</a:t>
            </a:r>
          </a:p>
          <a:p>
            <a:pPr lvl="1"/>
            <a:r>
              <a:rPr lang="en-US" sz="2800" dirty="0"/>
              <a:t>Configuration database</a:t>
            </a:r>
          </a:p>
        </p:txBody>
      </p:sp>
    </p:spTree>
    <p:extLst>
      <p:ext uri="{BB962C8B-B14F-4D97-AF65-F5344CB8AC3E}">
        <p14:creationId xmlns:p14="http://schemas.microsoft.com/office/powerpoint/2010/main" val="145549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an AD FS deployment for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planning your AD FS environment for integration with Office 365, consider the following design options:</a:t>
            </a:r>
          </a:p>
          <a:p>
            <a:pPr lvl="1"/>
            <a:r>
              <a:rPr lang="en-US" sz="2800" dirty="0"/>
              <a:t>Remediation of AD DS</a:t>
            </a:r>
          </a:p>
          <a:p>
            <a:pPr lvl="1"/>
            <a:r>
              <a:rPr lang="en-US" sz="2800" dirty="0"/>
              <a:t>Choice of the configuration database</a:t>
            </a:r>
          </a:p>
          <a:p>
            <a:pPr lvl="1"/>
            <a:r>
              <a:rPr lang="en-US" sz="2800" dirty="0"/>
              <a:t>Use of federation proxies</a:t>
            </a:r>
          </a:p>
          <a:p>
            <a:pPr lvl="1"/>
            <a:r>
              <a:rPr lang="en-US" sz="2800" dirty="0"/>
              <a:t>Configuration of Extended Protection for Authentication</a:t>
            </a:r>
          </a:p>
          <a:p>
            <a:pPr lvl="1"/>
            <a:r>
              <a:rPr lang="en-US" sz="2800" dirty="0"/>
              <a:t>Virtualization of your AD FS infrastructure</a:t>
            </a:r>
          </a:p>
          <a:p>
            <a:pPr lvl="1"/>
            <a:r>
              <a:rPr lang="en-US" sz="2800" dirty="0"/>
              <a:t>Server placement</a:t>
            </a:r>
          </a:p>
          <a:p>
            <a:endParaRPr lang="en-US" dirty="0"/>
          </a:p>
        </p:txBody>
      </p:sp>
    </p:spTree>
    <p:extLst>
      <p:ext uri="{BB962C8B-B14F-4D97-AF65-F5344CB8AC3E}">
        <p14:creationId xmlns:p14="http://schemas.microsoft.com/office/powerpoint/2010/main" val="246969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a highly available AD FS deployment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planning the availability of your AD FS environment for federated authentication, you should consider the following categories:</a:t>
            </a:r>
          </a:p>
          <a:p>
            <a:pPr lvl="1"/>
            <a:r>
              <a:rPr lang="en-US" sz="2800" dirty="0"/>
              <a:t>Federation server farm</a:t>
            </a:r>
          </a:p>
          <a:p>
            <a:pPr lvl="1"/>
            <a:r>
              <a:rPr lang="en-US" sz="2800" dirty="0"/>
              <a:t>NLB</a:t>
            </a:r>
          </a:p>
          <a:p>
            <a:pPr lvl="1"/>
            <a:r>
              <a:rPr lang="en-US" sz="2800" dirty="0"/>
              <a:t>Configuration database</a:t>
            </a:r>
          </a:p>
        </p:txBody>
      </p:sp>
    </p:spTree>
    <p:extLst>
      <p:ext uri="{BB962C8B-B14F-4D97-AF65-F5344CB8AC3E}">
        <p14:creationId xmlns:p14="http://schemas.microsoft.com/office/powerpoint/2010/main" val="385052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eac199b-ca60-49da-a1b1-7fecd22d6c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Capacity planning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the following when planning for capacity of your federation servers:</a:t>
            </a:r>
          </a:p>
          <a:p>
            <a:pPr lvl="1"/>
            <a:r>
              <a:rPr lang="en-US" dirty="0"/>
              <a:t>Capacity planning sizing worksheet requirements:</a:t>
            </a:r>
          </a:p>
          <a:p>
            <a:pPr lvl="2"/>
            <a:r>
              <a:rPr lang="en-US" dirty="0"/>
              <a:t>Percentage of total users expected to send authentication requests to AD FS during peak usage periods</a:t>
            </a:r>
          </a:p>
          <a:p>
            <a:pPr lvl="2"/>
            <a:r>
              <a:rPr lang="en-US" dirty="0"/>
              <a:t>Length of time the peak usage period is expected to last</a:t>
            </a:r>
          </a:p>
          <a:p>
            <a:pPr lvl="2"/>
            <a:r>
              <a:rPr lang="en-US" dirty="0"/>
              <a:t>Total number of users that will require SSO access</a:t>
            </a:r>
          </a:p>
          <a:p>
            <a:pPr lvl="1"/>
            <a:r>
              <a:rPr lang="en-US" dirty="0"/>
              <a:t>Estimation table</a:t>
            </a:r>
          </a:p>
          <a:p>
            <a:pPr lvl="2"/>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65289337"/>
              </p:ext>
            </p:extLst>
          </p:nvPr>
        </p:nvGraphicFramePr>
        <p:xfrm>
          <a:off x="930726" y="4466771"/>
          <a:ext cx="7429502" cy="1854200"/>
        </p:xfrm>
        <a:graphic>
          <a:graphicData uri="http://schemas.openxmlformats.org/drawingml/2006/table">
            <a:tbl>
              <a:tblPr firstRow="1" bandRow="1">
                <a:tableStyleId>{5C22544A-7EE6-4342-B048-85BDC9FD1C3A}</a:tableStyleId>
              </a:tblPr>
              <a:tblGrid>
                <a:gridCol w="2596245">
                  <a:extLst>
                    <a:ext uri="{9D8B030D-6E8A-4147-A177-3AD203B41FA5}">
                      <a16:colId xmlns="" xmlns:a16="http://schemas.microsoft.com/office/drawing/2014/main" val="20000"/>
                    </a:ext>
                  </a:extLst>
                </a:gridCol>
                <a:gridCol w="4833257">
                  <a:extLst>
                    <a:ext uri="{9D8B030D-6E8A-4147-A177-3AD203B41FA5}">
                      <a16:colId xmlns="" xmlns:a16="http://schemas.microsoft.com/office/drawing/2014/main" val="20001"/>
                    </a:ext>
                  </a:extLst>
                </a:gridCol>
              </a:tblGrid>
              <a:tr h="370840">
                <a:tc>
                  <a:txBody>
                    <a:bodyPr/>
                    <a:lstStyle/>
                    <a:p>
                      <a:r>
                        <a:rPr lang="en-US" dirty="0">
                          <a:solidFill>
                            <a:schemeClr val="tx1"/>
                          </a:solidFill>
                          <a:latin typeface="Segoe UI" panose="020B0502040204020203" pitchFamily="34" charset="0"/>
                          <a:cs typeface="Segoe UI" panose="020B0502040204020203" pitchFamily="34" charset="0"/>
                        </a:rPr>
                        <a:t>Number of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Minimum</a:t>
                      </a:r>
                      <a:r>
                        <a:rPr lang="en-US" baseline="0" dirty="0">
                          <a:solidFill>
                            <a:schemeClr val="tx1"/>
                          </a:solidFill>
                          <a:latin typeface="Segoe UI" panose="020B0502040204020203" pitchFamily="34" charset="0"/>
                          <a:cs typeface="Segoe UI" panose="020B0502040204020203" pitchFamily="34" charset="0"/>
                        </a:rPr>
                        <a:t> Number of Servers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dirty="0">
                          <a:solidFill>
                            <a:schemeClr val="tx1"/>
                          </a:solidFill>
                          <a:latin typeface="Segoe UI" panose="020B0502040204020203" pitchFamily="34" charset="0"/>
                          <a:cs typeface="Segoe UI" panose="020B0502040204020203" pitchFamily="34" charset="0"/>
                        </a:rPr>
                        <a:t>Fewer than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2 federation servers,</a:t>
                      </a:r>
                      <a:r>
                        <a:rPr lang="en-US" baseline="0" dirty="0">
                          <a:solidFill>
                            <a:schemeClr val="tx1"/>
                          </a:solidFill>
                          <a:latin typeface="Segoe UI" panose="020B0502040204020203" pitchFamily="34" charset="0"/>
                          <a:cs typeface="Segoe UI" panose="020B0502040204020203" pitchFamily="34" charset="0"/>
                        </a:rPr>
                        <a:t> 2 proxies *</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1,000 – 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2 federation servers,</a:t>
                      </a:r>
                      <a:r>
                        <a:rPr lang="en-US" baseline="0" dirty="0">
                          <a:solidFill>
                            <a:schemeClr val="tx1"/>
                          </a:solidFill>
                          <a:latin typeface="Segoe UI" panose="020B0502040204020203" pitchFamily="34" charset="0"/>
                          <a:cs typeface="Segoe UI" panose="020B0502040204020203" pitchFamily="34" charset="0"/>
                        </a:rPr>
                        <a:t> 2 proxies</a:t>
                      </a:r>
                      <a:endParaRPr lang="en-US"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dirty="0">
                          <a:solidFill>
                            <a:schemeClr val="tx1"/>
                          </a:solidFill>
                          <a:latin typeface="Segoe UI" panose="020B0502040204020203" pitchFamily="34" charset="0"/>
                          <a:cs typeface="Segoe UI" panose="020B0502040204020203" pitchFamily="34" charset="0"/>
                        </a:rPr>
                        <a:t>15,000 – 60,000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3-5 federation servers; 2 proxies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r>
                        <a:rPr lang="en-US" dirty="0">
                          <a:solidFill>
                            <a:schemeClr val="tx1"/>
                          </a:solidFill>
                          <a:latin typeface="Segoe UI" panose="020B0502040204020203" pitchFamily="34" charset="0"/>
                          <a:cs typeface="Segoe UI" panose="020B0502040204020203" pitchFamily="34" charset="0"/>
                        </a:rPr>
                        <a:t>More than 60,000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Segoe UI" panose="020B0502040204020203" pitchFamily="34" charset="0"/>
                          <a:cs typeface="Segoe UI" panose="020B0502040204020203" pitchFamily="34" charset="0"/>
                        </a:rPr>
                        <a:t>5+ federation servers, 3+ proxies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76207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877c9c0-2ee2-4b2b-8341-bd72e76749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Planning for AD FS requirements includes:</a:t>
            </a:r>
          </a:p>
          <a:p>
            <a:pPr lvl="1"/>
            <a:endParaRPr lang="en-US" dirty="0"/>
          </a:p>
          <a:p>
            <a:pPr marL="288925" lvl="1" indent="0">
              <a:buNone/>
            </a:pPr>
            <a:endParaRPr lang="en-US" dirty="0"/>
          </a:p>
          <a:p>
            <a:pPr marL="288925" lvl="1" indent="0">
              <a:buNone/>
            </a:pPr>
            <a:endParaRPr lang="en-US" dirty="0"/>
          </a:p>
          <a:p>
            <a:pPr lvl="1"/>
            <a:endParaRPr lang="en-US" dirty="0"/>
          </a:p>
          <a:p>
            <a:pPr lvl="1"/>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10931113"/>
              </p:ext>
            </p:extLst>
          </p:nvPr>
        </p:nvGraphicFramePr>
        <p:xfrm>
          <a:off x="458788" y="1854200"/>
          <a:ext cx="8119156" cy="3596640"/>
        </p:xfrm>
        <a:graphic>
          <a:graphicData uri="http://schemas.openxmlformats.org/drawingml/2006/table">
            <a:tbl>
              <a:tblPr firstRow="1" bandRow="1">
                <a:tableStyleId>{5C22544A-7EE6-4342-B048-85BDC9FD1C3A}</a:tableStyleId>
              </a:tblPr>
              <a:tblGrid>
                <a:gridCol w="3950652">
                  <a:extLst>
                    <a:ext uri="{9D8B030D-6E8A-4147-A177-3AD203B41FA5}">
                      <a16:colId xmlns="" xmlns:a16="http://schemas.microsoft.com/office/drawing/2014/main" val="20000"/>
                    </a:ext>
                  </a:extLst>
                </a:gridCol>
                <a:gridCol w="4168504">
                  <a:extLst>
                    <a:ext uri="{9D8B030D-6E8A-4147-A177-3AD203B41FA5}">
                      <a16:colId xmlns="" xmlns:a16="http://schemas.microsoft.com/office/drawing/2014/main" val="20001"/>
                    </a:ext>
                  </a:extLst>
                </a:gridCol>
              </a:tblGrid>
              <a:tr h="370840">
                <a:tc>
                  <a:txBody>
                    <a:bodyPr/>
                    <a:lstStyle/>
                    <a:p>
                      <a:pPr marL="342900" indent="-342900">
                        <a:buClr>
                          <a:srgbClr val="0070C0"/>
                        </a:buClr>
                        <a:buFont typeface="Arial" panose="020B0604020202020204" pitchFamily="34" charset="0"/>
                        <a:buChar char="•"/>
                      </a:pPr>
                      <a:r>
                        <a:rPr lang="en-US" sz="2400" b="0" dirty="0">
                          <a:solidFill>
                            <a:schemeClr val="tx1"/>
                          </a:solidFill>
                          <a:latin typeface="Segoe UI" panose="020B0502040204020203" pitchFamily="34" charset="0"/>
                          <a:cs typeface="Segoe UI" panose="020B0502040204020203" pitchFamily="34" charset="0"/>
                        </a:rPr>
                        <a:t>Certificates</a:t>
                      </a:r>
                    </a:p>
                  </a:txBody>
                  <a:tcPr/>
                </a:tc>
                <a:tc>
                  <a:txBody>
                    <a:bodyPr/>
                    <a:lstStyle/>
                    <a:p>
                      <a:pPr marL="342900" indent="-342900">
                        <a:buClr>
                          <a:srgbClr val="0070C0"/>
                        </a:buClr>
                        <a:buFont typeface="Arial" panose="020B0604020202020204" pitchFamily="34" charset="0"/>
                        <a:buChar char="•"/>
                      </a:pPr>
                      <a:r>
                        <a:rPr lang="en-US" sz="2400" b="0" dirty="0">
                          <a:solidFill>
                            <a:schemeClr val="tx1"/>
                          </a:solidFill>
                          <a:latin typeface="Segoe UI" panose="020B0502040204020203" pitchFamily="34" charset="0"/>
                          <a:cs typeface="Segoe UI" panose="020B0502040204020203" pitchFamily="34" charset="0"/>
                        </a:rPr>
                        <a:t>Networks</a:t>
                      </a:r>
                    </a:p>
                  </a:txBody>
                  <a:tcPr/>
                </a:tc>
                <a:extLst>
                  <a:ext uri="{0D108BD9-81ED-4DB2-BD59-A6C34878D82A}">
                    <a16:rowId xmlns="" xmlns:a16="http://schemas.microsoft.com/office/drawing/2014/main" val="10000"/>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Hardware</a:t>
                      </a:r>
                    </a:p>
                  </a:txBody>
                  <a:tcPr/>
                </a:tc>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Attributes</a:t>
                      </a:r>
                    </a:p>
                  </a:txBody>
                  <a:tcPr/>
                </a:tc>
                <a:extLst>
                  <a:ext uri="{0D108BD9-81ED-4DB2-BD59-A6C34878D82A}">
                    <a16:rowId xmlns="" xmlns:a16="http://schemas.microsoft.com/office/drawing/2014/main" val="10001"/>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Software</a:t>
                      </a:r>
                    </a:p>
                  </a:txBody>
                  <a:tcPr/>
                </a:tc>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Applications</a:t>
                      </a:r>
                    </a:p>
                  </a:txBody>
                  <a:tcPr/>
                </a:tc>
                <a:extLst>
                  <a:ext uri="{0D108BD9-81ED-4DB2-BD59-A6C34878D82A}">
                    <a16:rowId xmlns="" xmlns:a16="http://schemas.microsoft.com/office/drawing/2014/main" val="10002"/>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AD DS</a:t>
                      </a:r>
                    </a:p>
                  </a:txBody>
                  <a:tcPr/>
                </a:tc>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Authentication </a:t>
                      </a:r>
                    </a:p>
                  </a:txBody>
                  <a:tcPr/>
                </a:tc>
                <a:extLst>
                  <a:ext uri="{0D108BD9-81ED-4DB2-BD59-A6C34878D82A}">
                    <a16:rowId xmlns="" xmlns:a16="http://schemas.microsoft.com/office/drawing/2014/main" val="10003"/>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Configuration databases</a:t>
                      </a:r>
                    </a:p>
                  </a:txBody>
                  <a:tcPr/>
                </a:tc>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Workplace join</a:t>
                      </a:r>
                    </a:p>
                  </a:txBody>
                  <a:tcPr/>
                </a:tc>
                <a:extLst>
                  <a:ext uri="{0D108BD9-81ED-4DB2-BD59-A6C34878D82A}">
                    <a16:rowId xmlns="" xmlns:a16="http://schemas.microsoft.com/office/drawing/2014/main" val="10004"/>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Browsers</a:t>
                      </a:r>
                    </a:p>
                  </a:txBody>
                  <a:tcPr/>
                </a:tc>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Permissions</a:t>
                      </a:r>
                    </a:p>
                  </a:txBody>
                  <a:tcPr/>
                </a:tc>
                <a:extLst>
                  <a:ext uri="{0D108BD9-81ED-4DB2-BD59-A6C34878D82A}">
                    <a16:rowId xmlns="" xmlns:a16="http://schemas.microsoft.com/office/drawing/2014/main" val="10005"/>
                  </a:ext>
                </a:extLst>
              </a:tr>
              <a:tr h="370840">
                <a:tc>
                  <a:txBody>
                    <a:bodyPr/>
                    <a:lstStyle/>
                    <a:p>
                      <a:pPr marL="342900" indent="-342900">
                        <a:buClr>
                          <a:srgbClr val="0070C0"/>
                        </a:buClr>
                        <a:buFont typeface="Arial" panose="020B0604020202020204" pitchFamily="34" charset="0"/>
                        <a:buChar char="•"/>
                      </a:pPr>
                      <a:r>
                        <a:rPr lang="en-US" sz="2400" dirty="0">
                          <a:solidFill>
                            <a:schemeClr val="tx1"/>
                          </a:solidFill>
                          <a:latin typeface="Segoe UI" panose="020B0502040204020203" pitchFamily="34" charset="0"/>
                          <a:cs typeface="Segoe UI" panose="020B0502040204020203" pitchFamily="34" charset="0"/>
                        </a:rPr>
                        <a:t>Extranets</a:t>
                      </a:r>
                    </a:p>
                  </a:txBody>
                  <a:tcPr/>
                </a:tc>
                <a:tc>
                  <a:txBody>
                    <a:bodyPr/>
                    <a:lstStyle/>
                    <a:p>
                      <a:pPr marL="0" indent="0">
                        <a:buClr>
                          <a:srgbClr val="0070C0"/>
                        </a:buClr>
                        <a:buFont typeface="Arial" panose="020B0604020202020204" pitchFamily="34" charset="0"/>
                        <a:buNone/>
                      </a:pPr>
                      <a:endParaRPr lang="en-US" sz="2400"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6"/>
                  </a:ext>
                </a:extLst>
              </a:tr>
              <a:tr h="370840">
                <a:tc>
                  <a:txBody>
                    <a:bodyPr/>
                    <a:lstStyle/>
                    <a:p>
                      <a:endParaRPr lang="en-US" sz="2000" dirty="0">
                        <a:solidFill>
                          <a:schemeClr val="tx1"/>
                        </a:solidFill>
                      </a:endParaRPr>
                    </a:p>
                  </a:txBody>
                  <a:tcPr/>
                </a:tc>
                <a:tc>
                  <a:txBody>
                    <a:bodyPr/>
                    <a:lstStyle/>
                    <a:p>
                      <a:endParaRPr lang="en-US" sz="2000" dirty="0">
                        <a:solidFill>
                          <a:schemeClr val="tx1"/>
                        </a:solidFill>
                      </a:endParaRP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8893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d2e631a-7a63-47dd-8694-20ef6e9e02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SSO with Windows Azure virtual machines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Deployment scenarios for Office 365 federation components on Windows Azure virtual machines:</a:t>
            </a:r>
          </a:p>
          <a:p>
            <a:pPr lvl="1"/>
            <a:r>
              <a:rPr lang="en-US" sz="2800" dirty="0"/>
              <a:t>All Office 365 SSO integration components deployed on-premises</a:t>
            </a:r>
          </a:p>
          <a:p>
            <a:pPr lvl="1"/>
            <a:r>
              <a:rPr lang="en-US" sz="2800" dirty="0"/>
              <a:t>All Office 365 SSO integration components deployed in Azure</a:t>
            </a:r>
          </a:p>
          <a:p>
            <a:pPr lvl="1"/>
            <a:r>
              <a:rPr lang="en-US" sz="2800" dirty="0"/>
              <a:t>Some Office 365 SSO integration components deployed in Azure for disaster recovery</a:t>
            </a:r>
          </a:p>
        </p:txBody>
      </p:sp>
    </p:spTree>
    <p:extLst>
      <p:ext uri="{BB962C8B-B14F-4D97-AF65-F5344CB8AC3E}">
        <p14:creationId xmlns:p14="http://schemas.microsoft.com/office/powerpoint/2010/main" val="3633990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Deploying AD FS for identity federation with Office 365</a:t>
            </a:r>
          </a:p>
        </p:txBody>
      </p:sp>
      <p:sp>
        <p:nvSpPr>
          <p:cNvPr id="3" name="Text Placeholder 2"/>
          <p:cNvSpPr>
            <a:spLocks noGrp="1"/>
          </p:cNvSpPr>
          <p:nvPr>
            <p:ph type="body" idx="1"/>
          </p:nvPr>
        </p:nvSpPr>
        <p:spPr/>
        <p:txBody>
          <a:bodyPr/>
          <a:lstStyle/>
          <a:p>
            <a:r>
              <a:rPr lang="en-US"/>
              <a:t>Installing and configuring AD FS
Installing and configuring AD FS proxy
Installing and configuring Web Application Proxy for AD FS
Configuring AD FS by using Azure AD Connect
Configuring AD FS for federation with Office 365
Comparing federated identities and synchronized identities
Managing an AD FS deployment
Verifying SSO</a:t>
            </a:r>
          </a:p>
        </p:txBody>
      </p:sp>
    </p:spTree>
    <p:extLst>
      <p:ext uri="{BB962C8B-B14F-4D97-AF65-F5344CB8AC3E}">
        <p14:creationId xmlns:p14="http://schemas.microsoft.com/office/powerpoint/2010/main" val="424921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and configuring AD 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following items may need to be in prepared before installing AD FS:</a:t>
            </a:r>
          </a:p>
          <a:p>
            <a:pPr lvl="1"/>
            <a:r>
              <a:rPr lang="en-US" dirty="0"/>
              <a:t>SQL Server</a:t>
            </a:r>
          </a:p>
          <a:p>
            <a:pPr lvl="1"/>
            <a:r>
              <a:rPr lang="en-US" dirty="0"/>
              <a:t>Service account</a:t>
            </a:r>
          </a:p>
          <a:p>
            <a:pPr lvl="1"/>
            <a:r>
              <a:rPr lang="en-US" dirty="0"/>
              <a:t>Certificates</a:t>
            </a:r>
          </a:p>
          <a:p>
            <a:pPr lvl="1"/>
            <a:r>
              <a:rPr lang="en-US" dirty="0"/>
              <a:t>DNS</a:t>
            </a:r>
          </a:p>
          <a:p>
            <a:r>
              <a:rPr lang="en-US" dirty="0"/>
              <a:t>During deployment of AD FS, you will:</a:t>
            </a:r>
          </a:p>
          <a:p>
            <a:pPr marL="746125" lvl="1" indent="-457200">
              <a:buFont typeface="+mj-lt"/>
              <a:buAutoNum type="arabicPeriod"/>
            </a:pPr>
            <a:r>
              <a:rPr lang="en-US" dirty="0"/>
              <a:t>Install AD FS</a:t>
            </a:r>
          </a:p>
          <a:p>
            <a:pPr marL="746125" lvl="1" indent="-457200">
              <a:buFont typeface="+mj-lt"/>
              <a:buAutoNum type="arabicPeriod"/>
            </a:pPr>
            <a:r>
              <a:rPr lang="en-US" dirty="0"/>
              <a:t>Configure AD FS</a:t>
            </a:r>
          </a:p>
          <a:p>
            <a:pPr marL="746125" lvl="1" indent="-457200">
              <a:buFont typeface="+mj-lt"/>
              <a:buAutoNum type="arabicPeriod"/>
            </a:pPr>
            <a:r>
              <a:rPr lang="en-US" dirty="0"/>
              <a:t>Create the first federation server in a farm</a:t>
            </a:r>
          </a:p>
          <a:p>
            <a:pPr marL="746125" lvl="1" indent="-457200">
              <a:buFont typeface="+mj-lt"/>
              <a:buAutoNum type="arabicPeriod"/>
            </a:pPr>
            <a:r>
              <a:rPr lang="en-US" dirty="0"/>
              <a:t>Add a federation server to a farm</a:t>
            </a:r>
          </a:p>
          <a:p>
            <a:pPr marL="746125" lvl="1" indent="-457200">
              <a:buFont typeface="+mj-lt"/>
              <a:buAutoNum type="arabicPeriod"/>
            </a:pPr>
            <a:r>
              <a:rPr lang="en-US" dirty="0"/>
              <a:t>Update AD FS</a:t>
            </a:r>
          </a:p>
        </p:txBody>
      </p:sp>
    </p:spTree>
    <p:extLst>
      <p:ext uri="{BB962C8B-B14F-4D97-AF65-F5344CB8AC3E}">
        <p14:creationId xmlns:p14="http://schemas.microsoft.com/office/powerpoint/2010/main" val="6914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and configuring AD FS proxy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might need to prepare the following items before you install AD FS proxy:</a:t>
            </a:r>
          </a:p>
          <a:p>
            <a:pPr lvl="1"/>
            <a:r>
              <a:rPr lang="en-US" dirty="0"/>
              <a:t>Certificates</a:t>
            </a:r>
          </a:p>
          <a:p>
            <a:pPr lvl="1"/>
            <a:r>
              <a:rPr lang="en-US" dirty="0"/>
              <a:t>Load balancing</a:t>
            </a:r>
          </a:p>
          <a:p>
            <a:pPr lvl="1"/>
            <a:r>
              <a:rPr lang="en-US" dirty="0"/>
              <a:t>DNS</a:t>
            </a:r>
          </a:p>
          <a:p>
            <a:endParaRPr lang="en-US" dirty="0"/>
          </a:p>
          <a:p>
            <a:r>
              <a:rPr lang="en-US" dirty="0"/>
              <a:t>During deployment of AD FS proxy, you will:</a:t>
            </a:r>
          </a:p>
          <a:p>
            <a:pPr lvl="1"/>
            <a:r>
              <a:rPr lang="en-US" dirty="0"/>
              <a:t>Install AD FS proxy</a:t>
            </a:r>
          </a:p>
          <a:p>
            <a:pPr lvl="1"/>
            <a:r>
              <a:rPr lang="en-US" dirty="0"/>
              <a:t>Configure AD FS proxy</a:t>
            </a:r>
          </a:p>
          <a:p>
            <a:pPr lvl="1"/>
            <a:r>
              <a:rPr lang="en-US" dirty="0"/>
              <a:t>Update AD FS proxy</a:t>
            </a:r>
          </a:p>
        </p:txBody>
      </p:sp>
    </p:spTree>
    <p:extLst>
      <p:ext uri="{BB962C8B-B14F-4D97-AF65-F5344CB8AC3E}">
        <p14:creationId xmlns:p14="http://schemas.microsoft.com/office/powerpoint/2010/main" val="310429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and configuring Web Application Proxy for AD 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following items may need to be in prepared before installing Web Application Proxy:</a:t>
            </a:r>
          </a:p>
          <a:p>
            <a:pPr lvl="1"/>
            <a:r>
              <a:rPr lang="en-US" dirty="0"/>
              <a:t>Certificates</a:t>
            </a:r>
          </a:p>
          <a:p>
            <a:pPr lvl="1"/>
            <a:r>
              <a:rPr lang="en-US" dirty="0"/>
              <a:t>Load balancing</a:t>
            </a:r>
          </a:p>
          <a:p>
            <a:pPr lvl="1"/>
            <a:r>
              <a:rPr lang="en-US" dirty="0"/>
              <a:t>DNS</a:t>
            </a:r>
          </a:p>
          <a:p>
            <a:endParaRPr lang="en-US" dirty="0"/>
          </a:p>
          <a:p>
            <a:r>
              <a:rPr lang="en-US" dirty="0"/>
              <a:t>During deployment of Web Application Proxy, you will:</a:t>
            </a:r>
          </a:p>
          <a:p>
            <a:pPr lvl="1"/>
            <a:r>
              <a:rPr lang="en-US" dirty="0"/>
              <a:t>Install Web Application Proxy</a:t>
            </a:r>
          </a:p>
          <a:p>
            <a:pPr lvl="1"/>
            <a:r>
              <a:rPr lang="en-US" dirty="0"/>
              <a:t>Configure Web Application Proxy</a:t>
            </a:r>
          </a:p>
          <a:p>
            <a:pPr lvl="1"/>
            <a:r>
              <a:rPr lang="en-US" dirty="0"/>
              <a:t>Update Web Application Proxy</a:t>
            </a:r>
          </a:p>
        </p:txBody>
      </p:sp>
    </p:spTree>
    <p:extLst>
      <p:ext uri="{BB962C8B-B14F-4D97-AF65-F5344CB8AC3E}">
        <p14:creationId xmlns:p14="http://schemas.microsoft.com/office/powerpoint/2010/main" val="16309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Understanding identity federation
Planning an AD FS deployment
Deploying AD FS for identity federation with </a:t>
            </a:r>
            <a:br>
              <a:rPr lang="en-US" dirty="0"/>
            </a:br>
            <a:r>
              <a:rPr lang="en-US" dirty="0"/>
              <a:t>Office 365</a:t>
            </a:r>
          </a:p>
        </p:txBody>
      </p:sp>
    </p:spTree>
    <p:extLst>
      <p:ext uri="{BB962C8B-B14F-4D97-AF65-F5344CB8AC3E}">
        <p14:creationId xmlns:p14="http://schemas.microsoft.com/office/powerpoint/2010/main" val="339422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2ac650f-b8d2-4678-bfda-1f0322c5a9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AD FS by using Azure AD Connect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You can use Azure AD Connect to deploy AD FS in the following scenarios:</a:t>
            </a:r>
          </a:p>
          <a:p>
            <a:pPr lvl="1"/>
            <a:r>
              <a:rPr lang="en-US" sz="2800" dirty="0"/>
              <a:t>Create a new AD FS farm or use an existing AD FS farm</a:t>
            </a:r>
          </a:p>
          <a:p>
            <a:pPr lvl="1"/>
            <a:r>
              <a:rPr lang="en-US" sz="2800" dirty="0"/>
              <a:t>Deploy one or more AD FS federation servers</a:t>
            </a:r>
          </a:p>
          <a:p>
            <a:pPr lvl="1"/>
            <a:r>
              <a:rPr lang="en-US" sz="2800" dirty="0"/>
              <a:t>Deploy one or more WAP servers</a:t>
            </a:r>
          </a:p>
          <a:p>
            <a:pPr lvl="1"/>
            <a:r>
              <a:rPr lang="en-US" sz="2800" dirty="0"/>
              <a:t>Configure the AD FS service account</a:t>
            </a:r>
          </a:p>
          <a:p>
            <a:pPr lvl="1"/>
            <a:r>
              <a:rPr lang="en-US" sz="2800" dirty="0"/>
              <a:t>Configure the federated Azure AD domain</a:t>
            </a:r>
          </a:p>
          <a:p>
            <a:pPr lvl="1"/>
            <a:endParaRPr lang="en-US" dirty="0"/>
          </a:p>
          <a:p>
            <a:pPr lvl="1"/>
            <a:endParaRPr lang="en-US" dirty="0"/>
          </a:p>
        </p:txBody>
      </p:sp>
    </p:spTree>
    <p:extLst>
      <p:ext uri="{BB962C8B-B14F-4D97-AF65-F5344CB8AC3E}">
        <p14:creationId xmlns:p14="http://schemas.microsoft.com/office/powerpoint/2010/main" val="259532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2c1325f-70ae-4fc8-8aca-755331e4d4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AD FS for federation with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After deploying the AD FS servers, you need to:</a:t>
            </a:r>
          </a:p>
          <a:p>
            <a:pPr lvl="1"/>
            <a:r>
              <a:rPr lang="en-US" dirty="0"/>
              <a:t>Set up DNS records for the AD FS federation service name </a:t>
            </a:r>
          </a:p>
          <a:p>
            <a:pPr lvl="1"/>
            <a:r>
              <a:rPr lang="en-US" dirty="0"/>
              <a:t>Configure your load balancer if deploying more than one AD FS federation server or proxy</a:t>
            </a:r>
          </a:p>
          <a:p>
            <a:pPr lvl="1"/>
            <a:r>
              <a:rPr lang="en-US" dirty="0"/>
              <a:t>Ensure that the federation service name is added to the intranet zone in Internet Explorer for each client</a:t>
            </a:r>
          </a:p>
          <a:p>
            <a:r>
              <a:rPr lang="en-US" dirty="0"/>
              <a:t>Consider additional authentication mechanisms:</a:t>
            </a:r>
          </a:p>
          <a:p>
            <a:pPr lvl="1"/>
            <a:r>
              <a:rPr lang="en-US" dirty="0"/>
              <a:t>Enable device authentication with Device Registration Service</a:t>
            </a:r>
          </a:p>
          <a:p>
            <a:pPr lvl="1"/>
            <a:r>
              <a:rPr lang="en-US" dirty="0"/>
              <a:t>Mandate the user of more secure authentication methods</a:t>
            </a:r>
          </a:p>
          <a:p>
            <a:pPr lvl="1"/>
            <a:r>
              <a:rPr lang="en-US" dirty="0"/>
              <a:t>Set MFA requirements</a:t>
            </a:r>
          </a:p>
          <a:p>
            <a:endParaRPr lang="en-US" dirty="0"/>
          </a:p>
        </p:txBody>
      </p:sp>
    </p:spTree>
    <p:extLst>
      <p:ext uri="{BB962C8B-B14F-4D97-AF65-F5344CB8AC3E}">
        <p14:creationId xmlns:p14="http://schemas.microsoft.com/office/powerpoint/2010/main" val="74994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5d815a1-261d-4dc9-ac52-d10a892b55e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a:t>Comparing federated identities and synchronized identities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When configuring AD FS for federation with Office 365, you will need to:</a:t>
            </a:r>
          </a:p>
          <a:p>
            <a:pPr lvl="1"/>
            <a:r>
              <a:rPr lang="en-US" dirty="0"/>
              <a:t>Install Azure AD Module for Windows PowerShell</a:t>
            </a:r>
          </a:p>
          <a:p>
            <a:pPr lvl="1"/>
            <a:r>
              <a:rPr lang="en-US" dirty="0"/>
              <a:t>Deploy a federated trust between Azure AD and AD FS</a:t>
            </a:r>
          </a:p>
          <a:p>
            <a:pPr marL="0" indent="0">
              <a:buNone/>
            </a:pPr>
            <a:endParaRPr lang="en-US" dirty="0"/>
          </a:p>
          <a:p>
            <a:r>
              <a:rPr lang="en-US" dirty="0"/>
              <a:t>When deploying a federated trust between Azure AD and AD FS, you will:</a:t>
            </a:r>
          </a:p>
          <a:p>
            <a:pPr lvl="1"/>
            <a:r>
              <a:rPr lang="en-US" dirty="0"/>
              <a:t>Add a new SSO domain using:</a:t>
            </a:r>
            <a:br>
              <a:rPr lang="en-US" dirty="0"/>
            </a:br>
            <a:r>
              <a:rPr lang="en-US" b="1" dirty="0"/>
              <a:t>New-</a:t>
            </a:r>
            <a:r>
              <a:rPr lang="en-US" b="1" dirty="0" err="1"/>
              <a:t>MsolFederatedDomain</a:t>
            </a:r>
            <a:r>
              <a:rPr lang="en-US" dirty="0"/>
              <a:t> </a:t>
            </a:r>
          </a:p>
          <a:p>
            <a:pPr lvl="1"/>
            <a:r>
              <a:rPr lang="en-US" dirty="0"/>
              <a:t>Convert an existing domain to an SSO domain using:</a:t>
            </a:r>
            <a:br>
              <a:rPr lang="en-US" dirty="0"/>
            </a:br>
            <a:r>
              <a:rPr lang="en-US" b="1" dirty="0"/>
              <a:t>Convert-</a:t>
            </a:r>
            <a:r>
              <a:rPr lang="en-US" b="1" dirty="0" err="1"/>
              <a:t>MsolDomainToFederated</a:t>
            </a:r>
            <a:endParaRPr lang="en-US" b="1" dirty="0"/>
          </a:p>
          <a:p>
            <a:pPr lvl="1"/>
            <a:endParaRPr lang="en-US" dirty="0"/>
          </a:p>
        </p:txBody>
      </p:sp>
    </p:spTree>
    <p:extLst>
      <p:ext uri="{BB962C8B-B14F-4D97-AF65-F5344CB8AC3E}">
        <p14:creationId xmlns:p14="http://schemas.microsoft.com/office/powerpoint/2010/main" val="111764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1c5d9ae-21af-4571-a634-39dd47115a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an AD FS deployment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After installation, you may need to perform periodic AD FS management tasks, including:</a:t>
            </a:r>
          </a:p>
          <a:p>
            <a:pPr lvl="1"/>
            <a:r>
              <a:rPr lang="en-US" dirty="0"/>
              <a:t>Managing the certificate life cycle</a:t>
            </a:r>
          </a:p>
          <a:p>
            <a:pPr lvl="2"/>
            <a:r>
              <a:rPr lang="en-US" dirty="0"/>
              <a:t>AD FS supports automatic certificate rollover which renews AD FS certificates once a year</a:t>
            </a:r>
          </a:p>
          <a:p>
            <a:pPr lvl="1"/>
            <a:r>
              <a:rPr lang="en-US" dirty="0"/>
              <a:t>Using the </a:t>
            </a:r>
            <a:r>
              <a:rPr lang="en-US" b="1" dirty="0"/>
              <a:t>Get-</a:t>
            </a:r>
            <a:r>
              <a:rPr lang="en-US" b="1" dirty="0" err="1"/>
              <a:t>ADFSCertificate</a:t>
            </a:r>
            <a:r>
              <a:rPr lang="en-US" b="1" dirty="0"/>
              <a:t> </a:t>
            </a:r>
            <a:r>
              <a:rPr lang="en-US" dirty="0"/>
              <a:t>cmdlet to view certificate expiration dates</a:t>
            </a:r>
          </a:p>
          <a:p>
            <a:pPr lvl="1"/>
            <a:r>
              <a:rPr lang="en-US" dirty="0"/>
              <a:t>Using the </a:t>
            </a:r>
            <a:r>
              <a:rPr lang="en-US" b="1" dirty="0"/>
              <a:t>Update-</a:t>
            </a:r>
            <a:r>
              <a:rPr lang="en-US" b="1" dirty="0" err="1"/>
              <a:t>MsolFederatedDomain</a:t>
            </a:r>
            <a:r>
              <a:rPr lang="en-US" dirty="0"/>
              <a:t> cmdlet</a:t>
            </a:r>
            <a:r>
              <a:rPr lang="en-US" b="1" dirty="0"/>
              <a:t> </a:t>
            </a:r>
            <a:r>
              <a:rPr lang="en-US" dirty="0"/>
              <a:t>to manage certificate rollover when the AD FS token-signing certificate renews on an annual basis</a:t>
            </a:r>
          </a:p>
          <a:p>
            <a:pPr lvl="1"/>
            <a:r>
              <a:rPr lang="en-US" dirty="0"/>
              <a:t>Using the </a:t>
            </a:r>
            <a:r>
              <a:rPr lang="en-US" b="1" dirty="0"/>
              <a:t>Set-</a:t>
            </a:r>
            <a:r>
              <a:rPr lang="en-US" b="1" dirty="0" err="1"/>
              <a:t>AdfsSyncProperties</a:t>
            </a:r>
            <a:r>
              <a:rPr lang="en-US" b="1" dirty="0"/>
              <a:t> </a:t>
            </a:r>
            <a:r>
              <a:rPr lang="en-US" dirty="0"/>
              <a:t>cmdlet to change the primary/secondary AD FS federation server</a:t>
            </a:r>
          </a:p>
        </p:txBody>
      </p:sp>
    </p:spTree>
    <p:extLst>
      <p:ext uri="{BB962C8B-B14F-4D97-AF65-F5344CB8AC3E}">
        <p14:creationId xmlns:p14="http://schemas.microsoft.com/office/powerpoint/2010/main" val="2825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a68dfbb-6bda-4b33-a6c4-389bd3b641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Verifying SSO</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After deploying SSO, you should complete the following tasks to validate the SSO functionality, and diagnose issues:</a:t>
            </a:r>
          </a:p>
          <a:p>
            <a:pPr lvl="1"/>
            <a:r>
              <a:rPr lang="en-US" sz="2800" dirty="0"/>
              <a:t>Deploy to pilot users first</a:t>
            </a:r>
          </a:p>
          <a:p>
            <a:pPr lvl="1"/>
            <a:r>
              <a:rPr lang="en-US" sz="2800" dirty="0"/>
              <a:t>Verify with Microsoft Remote Connectivity Analyzer website</a:t>
            </a:r>
          </a:p>
          <a:p>
            <a:pPr lvl="1"/>
            <a:r>
              <a:rPr lang="en-US" sz="2800" dirty="0"/>
              <a:t>Verify with Microsoft Connectivity Analyzer tool</a:t>
            </a:r>
          </a:p>
          <a:p>
            <a:pPr lvl="1"/>
            <a:r>
              <a:rPr lang="en-US" sz="2800" dirty="0"/>
              <a:t>Verify federation service</a:t>
            </a:r>
          </a:p>
          <a:p>
            <a:pPr lvl="1"/>
            <a:endParaRPr lang="en-US" dirty="0"/>
          </a:p>
        </p:txBody>
      </p:sp>
    </p:spTree>
    <p:extLst>
      <p:ext uri="{BB962C8B-B14F-4D97-AF65-F5344CB8AC3E}">
        <p14:creationId xmlns:p14="http://schemas.microsoft.com/office/powerpoint/2010/main" val="575984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Planning and configuring identity federation</a:t>
            </a:r>
          </a:p>
        </p:txBody>
      </p:sp>
      <p:sp>
        <p:nvSpPr>
          <p:cNvPr id="3" name="Text Placeholder 2"/>
          <p:cNvSpPr>
            <a:spLocks noGrp="1"/>
          </p:cNvSpPr>
          <p:nvPr>
            <p:ph type="body" idx="1"/>
          </p:nvPr>
        </p:nvSpPr>
        <p:spPr/>
        <p:txBody>
          <a:bodyPr/>
          <a:lstStyle/>
          <a:p>
            <a:r>
              <a:rPr lang="en-US" dirty="0"/>
              <a:t>Exercise 1: Deploying Active Directory Federation Services (AD FS) and Web Application Proxy
Exercise 2: Configuring federation with Microsoft Office 365</a:t>
            </a:r>
          </a:p>
        </p:txBody>
      </p:sp>
      <p:sp>
        <p:nvSpPr>
          <p:cNvPr id="4" name="TextBox 3"/>
          <p:cNvSpPr txBox="1"/>
          <p:nvPr/>
        </p:nvSpPr>
        <p:spPr>
          <a:xfrm>
            <a:off x="458788" y="3146504"/>
            <a:ext cx="5994462" cy="3323987"/>
          </a:xfrm>
          <a:prstGeom prst="rect">
            <a:avLst/>
          </a:prstGeom>
          <a:noFill/>
        </p:spPr>
        <p:txBody>
          <a:bodyPr vert="horz" wrap="none" rtlCol="0">
            <a:spAutoFit/>
          </a:bodyPr>
          <a:lstStyle/>
          <a:p>
            <a:r>
              <a:rPr lang="en-US" sz="2800" dirty="0">
                <a:latin typeface="Segoe UI"/>
              </a:rPr>
              <a:t>Logon Information</a:t>
            </a:r>
          </a:p>
          <a:p>
            <a:r>
              <a:rPr lang="en-US" sz="2200" dirty="0">
                <a:latin typeface="Segoe UI"/>
              </a:rPr>
              <a:t>Virtual machines: 	</a:t>
            </a:r>
            <a:r>
              <a:rPr lang="en-US" sz="2200" b="1" dirty="0">
                <a:latin typeface="Segoe UI"/>
              </a:rPr>
              <a:t>20347A-LON-DC1</a:t>
            </a:r>
          </a:p>
          <a:p>
            <a:r>
              <a:rPr lang="en-US" sz="2200" b="1" dirty="0">
                <a:latin typeface="Segoe UI"/>
              </a:rPr>
              <a:t>			20347A-LON-DS1</a:t>
            </a:r>
          </a:p>
          <a:p>
            <a:r>
              <a:rPr lang="en-US" sz="2200" b="1" dirty="0">
                <a:latin typeface="Segoe UI"/>
              </a:rPr>
              <a:t>			20347A-LON-WAP1</a:t>
            </a:r>
            <a:endParaRPr lang="en-US" sz="2200" dirty="0">
              <a:latin typeface="Segoe UI"/>
            </a:endParaRPr>
          </a:p>
          <a:p>
            <a:r>
              <a:rPr lang="en-US" sz="2200" b="1" dirty="0">
                <a:latin typeface="Segoe UI"/>
              </a:rPr>
              <a:t>			20347A-LON-CL1</a:t>
            </a:r>
          </a:p>
          <a:p>
            <a:r>
              <a:rPr lang="en-US" sz="2200" dirty="0">
                <a:latin typeface="Segoe UI"/>
              </a:rPr>
              <a:t>User names: 		</a:t>
            </a:r>
            <a:r>
              <a:rPr lang="en-US" sz="2200" b="1" dirty="0" err="1">
                <a:latin typeface="Segoe UI"/>
              </a:rPr>
              <a:t>Adatum</a:t>
            </a:r>
            <a:r>
              <a:rPr lang="en-US" sz="2200" b="1" dirty="0">
                <a:latin typeface="Segoe UI"/>
              </a:rPr>
              <a:t>/Administrator</a:t>
            </a:r>
            <a:endParaRPr lang="en-US" sz="2200" dirty="0">
              <a:latin typeface="Segoe UI"/>
            </a:endParaRPr>
          </a:p>
          <a:p>
            <a:r>
              <a:rPr lang="en-US" sz="2200" dirty="0">
                <a:latin typeface="Segoe UI"/>
              </a:rPr>
              <a:t>			</a:t>
            </a:r>
            <a:r>
              <a:rPr lang="en-US" sz="2200" b="1" dirty="0" err="1">
                <a:latin typeface="Segoe UI"/>
              </a:rPr>
              <a:t>Adatum</a:t>
            </a:r>
            <a:r>
              <a:rPr lang="en-US" sz="2200" b="1" dirty="0">
                <a:latin typeface="Segoe UI"/>
              </a:rPr>
              <a:t>/Holly</a:t>
            </a:r>
            <a:endParaRPr lang="en-US" sz="2200" dirty="0">
              <a:latin typeface="Segoe UI"/>
            </a:endParaRPr>
          </a:p>
          <a:p>
            <a:r>
              <a:rPr lang="en-US" sz="2200" dirty="0">
                <a:latin typeface="Segoe UI"/>
              </a:rPr>
              <a:t>Password: 		</a:t>
            </a:r>
            <a:r>
              <a:rPr lang="en-US" sz="2200" b="1">
                <a:latin typeface="Segoe UI"/>
              </a:rPr>
              <a:t>Pa</a:t>
            </a:r>
            <a:r>
              <a:rPr lang="en-US" sz="2200" b="1" smtClean="0">
                <a:latin typeface="Segoe UI"/>
              </a:rPr>
              <a:t>$$w0rd</a:t>
            </a:r>
            <a:endParaRPr lang="en-US" sz="2200" dirty="0">
              <a:solidFill>
                <a:srgbClr val="000000"/>
              </a:solidFill>
              <a:latin typeface="Segoe UI"/>
            </a:endParaRPr>
          </a:p>
          <a:p>
            <a:endParaRPr lang="en-US"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75 minutes</a:t>
            </a:r>
          </a:p>
        </p:txBody>
      </p:sp>
    </p:spTree>
    <p:extLst>
      <p:ext uri="{BB962C8B-B14F-4D97-AF65-F5344CB8AC3E}">
        <p14:creationId xmlns:p14="http://schemas.microsoft.com/office/powerpoint/2010/main" val="943250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a:effectLst/>
                <a:latin typeface="Segoe UI"/>
                <a:ea typeface="Calibri"/>
                <a:cs typeface="Times New Roman"/>
              </a:rPr>
              <a:t>Directory synchronization is working well, and it has resolved the issue of managing user accounts in two locations. However, the security group at A. Datum is concerned that users will be able to log on directly to Office 365, which reduces their options for monitoring user logons. To ensure that all users will authenticate using the on-premises AD DS domain, you have decided to implement AD FS.</a:t>
            </a:r>
          </a:p>
        </p:txBody>
      </p:sp>
    </p:spTree>
    <p:extLst>
      <p:ext uri="{BB962C8B-B14F-4D97-AF65-F5344CB8AC3E}">
        <p14:creationId xmlns:p14="http://schemas.microsoft.com/office/powerpoint/2010/main" val="123798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Course Evaluation</a:t>
            </a:r>
            <a:endParaRPr lang="en-US" sz="1400" b="1" dirty="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Understanding identity federation</a:t>
            </a:r>
          </a:p>
        </p:txBody>
      </p:sp>
      <p:sp>
        <p:nvSpPr>
          <p:cNvPr id="3" name="Text Placeholder 2"/>
          <p:cNvSpPr>
            <a:spLocks noGrp="1"/>
          </p:cNvSpPr>
          <p:nvPr>
            <p:ph type="body" idx="1"/>
          </p:nvPr>
        </p:nvSpPr>
        <p:spPr/>
        <p:txBody>
          <a:bodyPr/>
          <a:lstStyle/>
          <a:p>
            <a:r>
              <a:rPr lang="en-US"/>
              <a:t>Claims-based authentication
Federated trusts
What is AD FS?
How AD FS provides SSO for Office 365</a:t>
            </a:r>
          </a:p>
        </p:txBody>
      </p:sp>
    </p:spTree>
    <p:extLst>
      <p:ext uri="{BB962C8B-B14F-4D97-AF65-F5344CB8AC3E}">
        <p14:creationId xmlns:p14="http://schemas.microsoft.com/office/powerpoint/2010/main" val="13859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121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Claims-based authentication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369" y="4837042"/>
            <a:ext cx="1775348" cy="1811335"/>
          </a:xfrm>
          <a:prstGeom prst="rect">
            <a:avLst/>
          </a:prstGeom>
        </p:spPr>
      </p:pic>
      <p:sp>
        <p:nvSpPr>
          <p:cNvPr id="5" name="Rounded Rectangle 4"/>
          <p:cNvSpPr/>
          <p:nvPr/>
        </p:nvSpPr>
        <p:spPr bwMode="auto">
          <a:xfrm>
            <a:off x="874642" y="1053548"/>
            <a:ext cx="2862470" cy="954156"/>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Issuer</a:t>
            </a:r>
          </a:p>
        </p:txBody>
      </p:sp>
      <p:sp>
        <p:nvSpPr>
          <p:cNvPr id="6" name="Rounded Rectangle 5"/>
          <p:cNvSpPr/>
          <p:nvPr/>
        </p:nvSpPr>
        <p:spPr bwMode="auto">
          <a:xfrm>
            <a:off x="5824330" y="5815293"/>
            <a:ext cx="2862470" cy="954156"/>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Application</a:t>
            </a:r>
          </a:p>
        </p:txBody>
      </p:sp>
      <p:cxnSp>
        <p:nvCxnSpPr>
          <p:cNvPr id="7" name="Straight Arrow Connector 6"/>
          <p:cNvCxnSpPr/>
          <p:nvPr/>
        </p:nvCxnSpPr>
        <p:spPr bwMode="auto">
          <a:xfrm flipV="1">
            <a:off x="1590261" y="2146852"/>
            <a:ext cx="0" cy="2663688"/>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2716695" y="2206486"/>
            <a:ext cx="0" cy="2630556"/>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a:off x="3067878" y="6202016"/>
            <a:ext cx="2716696" cy="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0" name="TextBox 13"/>
          <p:cNvSpPr txBox="1"/>
          <p:nvPr/>
        </p:nvSpPr>
        <p:spPr>
          <a:xfrm rot="16200000">
            <a:off x="485431" y="3421240"/>
            <a:ext cx="18428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1. Authenticate</a:t>
            </a:r>
          </a:p>
        </p:txBody>
      </p:sp>
      <p:sp>
        <p:nvSpPr>
          <p:cNvPr id="11" name="TextBox 14"/>
          <p:cNvSpPr txBox="1"/>
          <p:nvPr/>
        </p:nvSpPr>
        <p:spPr>
          <a:xfrm rot="16200000">
            <a:off x="1715333" y="3337098"/>
            <a:ext cx="166968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2. Issue token</a:t>
            </a:r>
          </a:p>
        </p:txBody>
      </p:sp>
      <p:sp>
        <p:nvSpPr>
          <p:cNvPr id="12" name="TextBox 15"/>
          <p:cNvSpPr txBox="1"/>
          <p:nvPr/>
        </p:nvSpPr>
        <p:spPr>
          <a:xfrm>
            <a:off x="3491990" y="5835171"/>
            <a:ext cx="166648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3. Send token</a:t>
            </a:r>
          </a:p>
        </p:txBody>
      </p:sp>
    </p:spTree>
    <p:extLst>
      <p:ext uri="{BB962C8B-B14F-4D97-AF65-F5344CB8AC3E}">
        <p14:creationId xmlns:p14="http://schemas.microsoft.com/office/powerpoint/2010/main" val="30332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Federated trusts</a:t>
            </a:r>
          </a:p>
        </p:txBody>
      </p:sp>
      <p:grpSp>
        <p:nvGrpSpPr>
          <p:cNvPr id="4" name="Group 3"/>
          <p:cNvGrpSpPr/>
          <p:nvPr/>
        </p:nvGrpSpPr>
        <p:grpSpPr>
          <a:xfrm>
            <a:off x="6100971" y="1093299"/>
            <a:ext cx="2782956" cy="2862469"/>
            <a:chOff x="5605668" y="1033670"/>
            <a:chExt cx="2782956" cy="2862469"/>
          </a:xfrm>
        </p:grpSpPr>
        <p:sp>
          <p:nvSpPr>
            <p:cNvPr id="5" name="Rounded Rectangle 4"/>
            <p:cNvSpPr/>
            <p:nvPr/>
          </p:nvSpPr>
          <p:spPr bwMode="auto">
            <a:xfrm>
              <a:off x="5605668" y="1033670"/>
              <a:ext cx="2782956" cy="286246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6" name="Rounded Rectangle 5"/>
            <p:cNvSpPr/>
            <p:nvPr/>
          </p:nvSpPr>
          <p:spPr bwMode="auto">
            <a:xfrm>
              <a:off x="6281528" y="1252330"/>
              <a:ext cx="1848678"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Segoe UI" panose="020B0502040204020203" pitchFamily="34" charset="0"/>
                  <a:cs typeface="Segoe UI" panose="020B0502040204020203" pitchFamily="34" charset="0"/>
                </a:rPr>
                <a:t>Contoso federation server</a:t>
              </a: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7" name="Rounded Rectangle 6"/>
            <p:cNvSpPr/>
            <p:nvPr/>
          </p:nvSpPr>
          <p:spPr bwMode="auto">
            <a:xfrm>
              <a:off x="6183793" y="2927648"/>
              <a:ext cx="2092184" cy="72305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Segoe UI" panose="020B0502040204020203" pitchFamily="34" charset="0"/>
                  <a:cs typeface="Segoe UI" panose="020B0502040204020203" pitchFamily="34" charset="0"/>
                </a:rPr>
                <a:t>Application</a:t>
              </a: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000" y="5388811"/>
            <a:ext cx="1440000" cy="1469189"/>
          </a:xfrm>
          <a:prstGeom prst="rect">
            <a:avLst/>
          </a:prstGeom>
        </p:spPr>
      </p:pic>
      <p:grpSp>
        <p:nvGrpSpPr>
          <p:cNvPr id="9" name="Group 8"/>
          <p:cNvGrpSpPr/>
          <p:nvPr/>
        </p:nvGrpSpPr>
        <p:grpSpPr>
          <a:xfrm>
            <a:off x="894523" y="934276"/>
            <a:ext cx="2782956" cy="2862469"/>
            <a:chOff x="-337930" y="2763082"/>
            <a:chExt cx="2782956" cy="2862469"/>
          </a:xfrm>
        </p:grpSpPr>
        <p:sp>
          <p:nvSpPr>
            <p:cNvPr id="10" name="Rounded Rectangle 9"/>
            <p:cNvSpPr/>
            <p:nvPr/>
          </p:nvSpPr>
          <p:spPr bwMode="auto">
            <a:xfrm>
              <a:off x="-337930" y="2763082"/>
              <a:ext cx="2782956" cy="286246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11" name="Rounded Rectangle 10"/>
            <p:cNvSpPr/>
            <p:nvPr/>
          </p:nvSpPr>
          <p:spPr bwMode="auto">
            <a:xfrm>
              <a:off x="-288495" y="3194656"/>
              <a:ext cx="2037781" cy="9144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 Datum federation server</a:t>
              </a:r>
              <a:endParaRPr kumimoji="0" 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grpSp>
      <p:cxnSp>
        <p:nvCxnSpPr>
          <p:cNvPr id="12" name="Straight Arrow Connector 11"/>
          <p:cNvCxnSpPr/>
          <p:nvPr/>
        </p:nvCxnSpPr>
        <p:spPr bwMode="auto">
          <a:xfrm flipH="1">
            <a:off x="3061252" y="1908305"/>
            <a:ext cx="3140765" cy="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dash"/>
            <a:round/>
            <a:headEnd type="none" w="med" len="med"/>
            <a:tailEnd type="arrow"/>
          </a:ln>
          <a:effectLst/>
        </p:spPr>
      </p:cxnSp>
      <p:cxnSp>
        <p:nvCxnSpPr>
          <p:cNvPr id="13" name="Straight Arrow Connector 12"/>
          <p:cNvCxnSpPr/>
          <p:nvPr/>
        </p:nvCxnSpPr>
        <p:spPr bwMode="auto">
          <a:xfrm>
            <a:off x="2499360" y="2280250"/>
            <a:ext cx="1754589" cy="3484441"/>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4" name="Straight Arrow Connector 13"/>
          <p:cNvCxnSpPr/>
          <p:nvPr/>
        </p:nvCxnSpPr>
        <p:spPr bwMode="auto">
          <a:xfrm flipH="1" flipV="1">
            <a:off x="2027584" y="2280251"/>
            <a:ext cx="2007704" cy="399862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V="1">
            <a:off x="5148470" y="3802216"/>
            <a:ext cx="1628361" cy="2717857"/>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V="1">
            <a:off x="4631634" y="1769159"/>
            <a:ext cx="2145197" cy="3679532"/>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a:off x="4998063" y="2226359"/>
            <a:ext cx="2007107" cy="3538332"/>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18" name="TextBox 36"/>
          <p:cNvSpPr txBox="1"/>
          <p:nvPr/>
        </p:nvSpPr>
        <p:spPr>
          <a:xfrm>
            <a:off x="4497788" y="1530620"/>
            <a:ext cx="7242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Trust</a:t>
            </a:r>
          </a:p>
        </p:txBody>
      </p:sp>
      <p:sp>
        <p:nvSpPr>
          <p:cNvPr id="19" name="TextBox 37"/>
          <p:cNvSpPr txBox="1"/>
          <p:nvPr/>
        </p:nvSpPr>
        <p:spPr>
          <a:xfrm rot="3822750">
            <a:off x="2498737" y="4518616"/>
            <a:ext cx="184287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1. Authenticate</a:t>
            </a:r>
          </a:p>
        </p:txBody>
      </p:sp>
      <p:sp>
        <p:nvSpPr>
          <p:cNvPr id="20" name="TextBox 38"/>
          <p:cNvSpPr txBox="1"/>
          <p:nvPr/>
        </p:nvSpPr>
        <p:spPr>
          <a:xfrm rot="3824907">
            <a:off x="2983612" y="4322225"/>
            <a:ext cx="166968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2. Issue token</a:t>
            </a:r>
          </a:p>
        </p:txBody>
      </p:sp>
      <p:sp>
        <p:nvSpPr>
          <p:cNvPr id="21" name="TextBox 39"/>
          <p:cNvSpPr txBox="1"/>
          <p:nvPr/>
        </p:nvSpPr>
        <p:spPr>
          <a:xfrm rot="17986563">
            <a:off x="4584206" y="3617550"/>
            <a:ext cx="166648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3. Send token</a:t>
            </a:r>
          </a:p>
        </p:txBody>
      </p:sp>
      <p:sp>
        <p:nvSpPr>
          <p:cNvPr id="22" name="TextBox 40"/>
          <p:cNvSpPr txBox="1"/>
          <p:nvPr/>
        </p:nvSpPr>
        <p:spPr>
          <a:xfrm rot="17896196">
            <a:off x="4912977" y="3979833"/>
            <a:ext cx="166968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4. Issue token</a:t>
            </a:r>
          </a:p>
        </p:txBody>
      </p:sp>
      <p:sp>
        <p:nvSpPr>
          <p:cNvPr id="23" name="TextBox 41"/>
          <p:cNvSpPr txBox="1"/>
          <p:nvPr/>
        </p:nvSpPr>
        <p:spPr>
          <a:xfrm rot="18111270">
            <a:off x="5116258" y="4639183"/>
            <a:ext cx="166648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5. Send token</a:t>
            </a:r>
          </a:p>
        </p:txBody>
      </p:sp>
    </p:spTree>
    <p:extLst>
      <p:ext uri="{BB962C8B-B14F-4D97-AF65-F5344CB8AC3E}">
        <p14:creationId xmlns:p14="http://schemas.microsoft.com/office/powerpoint/2010/main" val="310518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FS?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service provider is a relying party and is a partner in federation that creates security tokens for users</a:t>
            </a:r>
          </a:p>
          <a:p>
            <a:r>
              <a:rPr lang="en-US" dirty="0" err="1"/>
              <a:t>IdP</a:t>
            </a:r>
            <a:r>
              <a:rPr lang="en-US" dirty="0"/>
              <a:t> is a claims provider and is partner in a federation that consumes security tokens to provide access to applications</a:t>
            </a:r>
          </a:p>
          <a:p>
            <a:r>
              <a:rPr lang="en-US" dirty="0"/>
              <a:t>The primary AD FS authentication methods are:</a:t>
            </a:r>
          </a:p>
          <a:p>
            <a:pPr lvl="1"/>
            <a:r>
              <a:rPr lang="en-US" dirty="0"/>
              <a:t>Forms authentication</a:t>
            </a:r>
          </a:p>
          <a:p>
            <a:pPr lvl="1"/>
            <a:r>
              <a:rPr lang="en-US" dirty="0"/>
              <a:t>Windows Integrated authentication</a:t>
            </a:r>
          </a:p>
          <a:p>
            <a:r>
              <a:rPr lang="en-US" dirty="0"/>
              <a:t>Attribute stores are the directories or databases used to store user accounts and associated attribute values</a:t>
            </a:r>
          </a:p>
        </p:txBody>
      </p:sp>
    </p:spTree>
    <p:extLst>
      <p:ext uri="{BB962C8B-B14F-4D97-AF65-F5344CB8AC3E}">
        <p14:creationId xmlns:p14="http://schemas.microsoft.com/office/powerpoint/2010/main" val="3026662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eb55804-cee2-4585-b72f-7e07651a60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AD FS provides SSO for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Windows Azure AD currently supports the following STS infrastructure to provide Single Sign-On (SSO) in Office 365:</a:t>
            </a:r>
          </a:p>
          <a:p>
            <a:pPr lvl="1"/>
            <a:r>
              <a:rPr lang="en-US" dirty="0"/>
              <a:t>AD FS</a:t>
            </a:r>
          </a:p>
          <a:p>
            <a:pPr lvl="1"/>
            <a:r>
              <a:rPr lang="en-US" dirty="0"/>
              <a:t>Shibboleth IdP</a:t>
            </a:r>
          </a:p>
          <a:p>
            <a:pPr lvl="1"/>
            <a:r>
              <a:rPr lang="en-US" dirty="0"/>
              <a:t>SAML 2.0 IdP</a:t>
            </a:r>
          </a:p>
          <a:p>
            <a:pPr lvl="1"/>
            <a:r>
              <a:rPr lang="en-US" dirty="0"/>
              <a:t>Other third party </a:t>
            </a:r>
            <a:r>
              <a:rPr lang="en-US" dirty="0" err="1"/>
              <a:t>IdPs</a:t>
            </a:r>
            <a:endParaRPr lang="en-US" dirty="0"/>
          </a:p>
          <a:p>
            <a:r>
              <a:rPr lang="en-US" dirty="0"/>
              <a:t>Password synchronization provides a SSO experience</a:t>
            </a:r>
          </a:p>
          <a:p>
            <a:r>
              <a:rPr lang="en-US" dirty="0"/>
              <a:t>AD FS provides a SSO experience</a:t>
            </a:r>
          </a:p>
          <a:p>
            <a:endParaRPr lang="en-US" dirty="0"/>
          </a:p>
        </p:txBody>
      </p:sp>
    </p:spTree>
    <p:extLst>
      <p:ext uri="{BB962C8B-B14F-4D97-AF65-F5344CB8AC3E}">
        <p14:creationId xmlns:p14="http://schemas.microsoft.com/office/powerpoint/2010/main" val="19762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Planning an AD FS deployment</a:t>
            </a:r>
          </a:p>
        </p:txBody>
      </p:sp>
      <p:sp>
        <p:nvSpPr>
          <p:cNvPr id="3" name="Text Placeholder 2"/>
          <p:cNvSpPr>
            <a:spLocks noGrp="1"/>
          </p:cNvSpPr>
          <p:nvPr>
            <p:ph type="body" idx="1"/>
          </p:nvPr>
        </p:nvSpPr>
        <p:spPr/>
        <p:txBody>
          <a:bodyPr/>
          <a:lstStyle/>
          <a:p>
            <a:r>
              <a:rPr lang="en-US"/>
              <a:t>AD FS server roles
Planning an AD FS deployment for Office 365
Planning a highly available AD FS deployment
Capacity planning
AD FS requirements
Configuring SSO with Windows Azure virtual machines</a:t>
            </a:r>
          </a:p>
        </p:txBody>
      </p:sp>
    </p:spTree>
    <p:extLst>
      <p:ext uri="{BB962C8B-B14F-4D97-AF65-F5344CB8AC3E}">
        <p14:creationId xmlns:p14="http://schemas.microsoft.com/office/powerpoint/2010/main" val="421975334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1730</Words>
  <Application>Microsoft Office PowerPoint</Application>
  <PresentationFormat>On-screen Show (4:3)</PresentationFormat>
  <Paragraphs>330</Paragraphs>
  <Slides>27</Slides>
  <Notes>27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Segoe UI</vt:lpstr>
      <vt:lpstr>Times New Roman</vt:lpstr>
      <vt:lpstr>Verdana</vt:lpstr>
      <vt:lpstr>Wingdings</vt:lpstr>
      <vt:lpstr>Arial</vt:lpstr>
      <vt:lpstr>굴림</vt:lpstr>
      <vt:lpstr>Calibri</vt:lpstr>
      <vt:lpstr>Symbol</vt:lpstr>
      <vt:lpstr>NG_MOC_Core_ModuleNew2</vt:lpstr>
      <vt:lpstr>Module 13</vt:lpstr>
      <vt:lpstr>Module Overview</vt:lpstr>
      <vt:lpstr>Lesson 1: Understanding identity federation</vt:lpstr>
      <vt:lpstr>PowerPoint Presentation</vt:lpstr>
      <vt:lpstr>Claims-based authentication</vt:lpstr>
      <vt:lpstr>Federated trusts</vt:lpstr>
      <vt:lpstr>What is AD FS?</vt:lpstr>
      <vt:lpstr>How AD FS provides SSO for Office 365</vt:lpstr>
      <vt:lpstr>Lesson 2: Planning an AD FS deployment</vt:lpstr>
      <vt:lpstr>AD FS server roles</vt:lpstr>
      <vt:lpstr>Planning an AD FS deployment for Office 365</vt:lpstr>
      <vt:lpstr>Planning a highly available AD FS deployment</vt:lpstr>
      <vt:lpstr>Capacity planning</vt:lpstr>
      <vt:lpstr>AD FS requirements</vt:lpstr>
      <vt:lpstr>Configuring SSO with Windows Azure virtual machines</vt:lpstr>
      <vt:lpstr>Lesson 3: Deploying AD FS for identity federation with Office 365</vt:lpstr>
      <vt:lpstr>Installing and configuring AD FS</vt:lpstr>
      <vt:lpstr>Installing and configuring AD FS proxy</vt:lpstr>
      <vt:lpstr>Installing and configuring Web Application Proxy for AD FS</vt:lpstr>
      <vt:lpstr>Configuring AD FS by using Azure AD Connect</vt:lpstr>
      <vt:lpstr>Configuring AD FS for federation with Office 365</vt:lpstr>
      <vt:lpstr>Comparing federated identities and synchronized identities</vt:lpstr>
      <vt:lpstr>Managing an AD FS deployment</vt:lpstr>
      <vt:lpstr>Verifying SSO</vt:lpstr>
      <vt:lpstr>Lab: Planning and configuring identity federation</vt:lpstr>
      <vt:lpstr>Lab Scenario</vt:lpstr>
      <vt:lpstr>Course 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2016-04-19T02:38:52Z</dcterms:created>
  <dcterms:modified xsi:type="dcterms:W3CDTF">2016-04-22T07:04:45Z</dcterms:modified>
</cp:coreProperties>
</file>