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76" r:id="rId4"/>
    <p:sldId id="265" r:id="rId5"/>
    <p:sldId id="277" r:id="rId6"/>
    <p:sldId id="286" r:id="rId7"/>
    <p:sldId id="287" r:id="rId8"/>
    <p:sldId id="258" r:id="rId9"/>
  </p:sldIdLst>
  <p:sldSz cx="9906000" cy="6858000" type="A4"/>
  <p:notesSz cx="6797675" cy="9926638"/>
  <p:defaultTextStyle>
    <a:lvl1pPr>
      <a:defRPr>
        <a:latin typeface="+mn-lt"/>
        <a:ea typeface="+mn-ea"/>
        <a:cs typeface="+mn-cs"/>
        <a:sym typeface="Helvetica"/>
      </a:defRPr>
    </a:lvl1pPr>
    <a:lvl2pPr indent="457200">
      <a:defRPr>
        <a:latin typeface="+mn-lt"/>
        <a:ea typeface="+mn-ea"/>
        <a:cs typeface="+mn-cs"/>
        <a:sym typeface="Helvetica"/>
      </a:defRPr>
    </a:lvl2pPr>
    <a:lvl3pPr indent="914400">
      <a:defRPr>
        <a:latin typeface="+mn-lt"/>
        <a:ea typeface="+mn-ea"/>
        <a:cs typeface="+mn-cs"/>
        <a:sym typeface="Helvetica"/>
      </a:defRPr>
    </a:lvl3pPr>
    <a:lvl4pPr indent="1371600">
      <a:defRPr>
        <a:latin typeface="+mn-lt"/>
        <a:ea typeface="+mn-ea"/>
        <a:cs typeface="+mn-cs"/>
        <a:sym typeface="Helvetica"/>
      </a:defRPr>
    </a:lvl4pPr>
    <a:lvl5pPr indent="1828800">
      <a:defRPr>
        <a:latin typeface="+mn-lt"/>
        <a:ea typeface="+mn-ea"/>
        <a:cs typeface="+mn-cs"/>
        <a:sym typeface="Helvetica"/>
      </a:defRPr>
    </a:lvl5pPr>
    <a:lvl6pPr indent="2286000">
      <a:defRPr>
        <a:latin typeface="+mn-lt"/>
        <a:ea typeface="+mn-ea"/>
        <a:cs typeface="+mn-cs"/>
        <a:sym typeface="Helvetica"/>
      </a:defRPr>
    </a:lvl6pPr>
    <a:lvl7pPr indent="2743200">
      <a:defRPr>
        <a:latin typeface="+mn-lt"/>
        <a:ea typeface="+mn-ea"/>
        <a:cs typeface="+mn-cs"/>
        <a:sym typeface="Helvetica"/>
      </a:defRPr>
    </a:lvl7pPr>
    <a:lvl8pPr indent="3200400">
      <a:defRPr>
        <a:latin typeface="+mn-lt"/>
        <a:ea typeface="+mn-ea"/>
        <a:cs typeface="+mn-cs"/>
        <a:sym typeface="Helvetica"/>
      </a:defRPr>
    </a:lvl8pPr>
    <a:lvl9pPr indent="3657600">
      <a:defRPr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130" autoAdjust="0"/>
  </p:normalViewPr>
  <p:slideViewPr>
    <p:cSldViewPr snapToGrid="0">
      <p:cViewPr varScale="1">
        <p:scale>
          <a:sx n="83" d="100"/>
          <a:sy n="83" d="100"/>
        </p:scale>
        <p:origin x="-252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C92E1-594B-4A56-9CAD-F0040833859F}" type="datetimeFigureOut">
              <a:rPr lang="ru-RU" smtClean="0"/>
              <a:pPr/>
              <a:t>14.06.2018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DC64A-0E83-41D8-93CA-AB83CF5F7B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790824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1913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6725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5838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9186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7728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008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9358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9205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6915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/>
        </p:nvPicPr>
        <p:blipFill>
          <a:blip r:embed="rId2" cstate="print"/>
          <a:srcRect l="68795"/>
          <a:stretch>
            <a:fillRect/>
          </a:stretch>
        </p:blipFill>
        <p:spPr>
          <a:xfrm>
            <a:off x="6200638" y="0"/>
            <a:ext cx="380129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3" cstate="print"/>
          <a:srcRect l="3726" r="16151"/>
          <a:stretch>
            <a:fillRect/>
          </a:stretch>
        </p:blipFill>
        <p:spPr>
          <a:xfrm rot="10800000" flipH="1">
            <a:off x="-4567" y="-51473"/>
            <a:ext cx="9915134" cy="6960946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197695" y="6416957"/>
            <a:ext cx="666039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00" spc="-36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spc="0"/>
            </a:pPr>
            <a:r>
              <a:rPr sz="900" spc="-36"/>
              <a:t>powered by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3394" y="6491233"/>
            <a:ext cx="817630" cy="107990"/>
            <a:chOff x="0" y="0"/>
            <a:chExt cx="817628" cy="107988"/>
          </a:xfrm>
        </p:grpSpPr>
        <p:sp>
          <p:nvSpPr>
            <p:cNvPr id="4" name="Shape 4"/>
            <p:cNvSpPr/>
            <p:nvPr/>
          </p:nvSpPr>
          <p:spPr>
            <a:xfrm>
              <a:off x="0" y="7713"/>
              <a:ext cx="817629" cy="9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75" y="148"/>
                  </a:moveTo>
                  <a:lnTo>
                    <a:pt x="6456" y="9176"/>
                  </a:lnTo>
                  <a:lnTo>
                    <a:pt x="5834" y="148"/>
                  </a:lnTo>
                  <a:lnTo>
                    <a:pt x="5275" y="148"/>
                  </a:lnTo>
                  <a:lnTo>
                    <a:pt x="5275" y="21452"/>
                  </a:lnTo>
                  <a:lnTo>
                    <a:pt x="5785" y="21452"/>
                  </a:lnTo>
                  <a:lnTo>
                    <a:pt x="5785" y="7651"/>
                  </a:lnTo>
                  <a:lnTo>
                    <a:pt x="6377" y="15769"/>
                  </a:lnTo>
                  <a:lnTo>
                    <a:pt x="6521" y="15769"/>
                  </a:lnTo>
                  <a:lnTo>
                    <a:pt x="7121" y="7553"/>
                  </a:lnTo>
                  <a:lnTo>
                    <a:pt x="7121" y="21452"/>
                  </a:lnTo>
                  <a:lnTo>
                    <a:pt x="7636" y="21452"/>
                  </a:lnTo>
                  <a:lnTo>
                    <a:pt x="7636" y="148"/>
                  </a:lnTo>
                  <a:lnTo>
                    <a:pt x="7075" y="148"/>
                  </a:lnTo>
                  <a:close/>
                  <a:moveTo>
                    <a:pt x="1543" y="21452"/>
                  </a:moveTo>
                  <a:lnTo>
                    <a:pt x="2064" y="21452"/>
                  </a:lnTo>
                  <a:lnTo>
                    <a:pt x="1527" y="10111"/>
                  </a:lnTo>
                  <a:lnTo>
                    <a:pt x="1996" y="148"/>
                  </a:lnTo>
                  <a:lnTo>
                    <a:pt x="1478" y="148"/>
                  </a:lnTo>
                  <a:lnTo>
                    <a:pt x="1099" y="8143"/>
                  </a:lnTo>
                  <a:lnTo>
                    <a:pt x="521" y="8143"/>
                  </a:lnTo>
                  <a:lnTo>
                    <a:pt x="521" y="148"/>
                  </a:lnTo>
                  <a:lnTo>
                    <a:pt x="0" y="148"/>
                  </a:lnTo>
                  <a:lnTo>
                    <a:pt x="0" y="21452"/>
                  </a:lnTo>
                  <a:lnTo>
                    <a:pt x="521" y="21452"/>
                  </a:lnTo>
                  <a:lnTo>
                    <a:pt x="521" y="12227"/>
                  </a:lnTo>
                  <a:lnTo>
                    <a:pt x="1107" y="12227"/>
                  </a:lnTo>
                  <a:lnTo>
                    <a:pt x="1543" y="21452"/>
                  </a:lnTo>
                  <a:close/>
                  <a:moveTo>
                    <a:pt x="18176" y="148"/>
                  </a:moveTo>
                  <a:lnTo>
                    <a:pt x="18732" y="148"/>
                  </a:lnTo>
                  <a:lnTo>
                    <a:pt x="19168" y="14589"/>
                  </a:lnTo>
                  <a:lnTo>
                    <a:pt x="19673" y="98"/>
                  </a:lnTo>
                  <a:lnTo>
                    <a:pt x="20117" y="98"/>
                  </a:lnTo>
                  <a:lnTo>
                    <a:pt x="20621" y="14589"/>
                  </a:lnTo>
                  <a:lnTo>
                    <a:pt x="21057" y="148"/>
                  </a:lnTo>
                  <a:lnTo>
                    <a:pt x="21600" y="148"/>
                  </a:lnTo>
                  <a:lnTo>
                    <a:pt x="20848" y="21600"/>
                  </a:lnTo>
                  <a:lnTo>
                    <a:pt x="20395" y="21600"/>
                  </a:lnTo>
                  <a:lnTo>
                    <a:pt x="19888" y="7676"/>
                  </a:lnTo>
                  <a:lnTo>
                    <a:pt x="19381" y="21600"/>
                  </a:lnTo>
                  <a:lnTo>
                    <a:pt x="18928" y="21600"/>
                  </a:lnTo>
                  <a:lnTo>
                    <a:pt x="18176" y="148"/>
                  </a:lnTo>
                  <a:close/>
                  <a:moveTo>
                    <a:pt x="13339" y="148"/>
                  </a:moveTo>
                  <a:lnTo>
                    <a:pt x="13860" y="148"/>
                  </a:lnTo>
                  <a:lnTo>
                    <a:pt x="13860" y="17196"/>
                  </a:lnTo>
                  <a:lnTo>
                    <a:pt x="15035" y="17196"/>
                  </a:lnTo>
                  <a:lnTo>
                    <a:pt x="15035" y="21452"/>
                  </a:lnTo>
                  <a:lnTo>
                    <a:pt x="13339" y="21452"/>
                  </a:lnTo>
                  <a:lnTo>
                    <a:pt x="13339" y="148"/>
                  </a:lnTo>
                  <a:close/>
                  <a:moveTo>
                    <a:pt x="10995" y="148"/>
                  </a:moveTo>
                  <a:lnTo>
                    <a:pt x="12792" y="148"/>
                  </a:lnTo>
                  <a:lnTo>
                    <a:pt x="12792" y="4428"/>
                  </a:lnTo>
                  <a:lnTo>
                    <a:pt x="11513" y="4428"/>
                  </a:lnTo>
                  <a:lnTo>
                    <a:pt x="11513" y="8955"/>
                  </a:lnTo>
                  <a:lnTo>
                    <a:pt x="12563" y="8955"/>
                  </a:lnTo>
                  <a:lnTo>
                    <a:pt x="12563" y="13211"/>
                  </a:lnTo>
                  <a:lnTo>
                    <a:pt x="11513" y="13211"/>
                  </a:lnTo>
                  <a:lnTo>
                    <a:pt x="11513" y="21452"/>
                  </a:lnTo>
                  <a:lnTo>
                    <a:pt x="10995" y="21452"/>
                  </a:lnTo>
                  <a:lnTo>
                    <a:pt x="10995" y="148"/>
                  </a:lnTo>
                  <a:close/>
                  <a:moveTo>
                    <a:pt x="9629" y="12547"/>
                  </a:moveTo>
                  <a:lnTo>
                    <a:pt x="9316" y="5634"/>
                  </a:lnTo>
                  <a:lnTo>
                    <a:pt x="9002" y="12547"/>
                  </a:lnTo>
                  <a:lnTo>
                    <a:pt x="9629" y="12547"/>
                  </a:lnTo>
                  <a:close/>
                  <a:moveTo>
                    <a:pt x="9081" y="0"/>
                  </a:moveTo>
                  <a:lnTo>
                    <a:pt x="9561" y="0"/>
                  </a:lnTo>
                  <a:lnTo>
                    <a:pt x="10572" y="21452"/>
                  </a:lnTo>
                  <a:lnTo>
                    <a:pt x="10030" y="21452"/>
                  </a:lnTo>
                  <a:lnTo>
                    <a:pt x="9814" y="16680"/>
                  </a:lnTo>
                  <a:lnTo>
                    <a:pt x="8817" y="16680"/>
                  </a:lnTo>
                  <a:lnTo>
                    <a:pt x="8599" y="21452"/>
                  </a:lnTo>
                  <a:lnTo>
                    <a:pt x="8070" y="21452"/>
                  </a:lnTo>
                  <a:lnTo>
                    <a:pt x="9081" y="0"/>
                  </a:lnTo>
                  <a:close/>
                  <a:moveTo>
                    <a:pt x="3896" y="12547"/>
                  </a:moveTo>
                  <a:lnTo>
                    <a:pt x="3582" y="5634"/>
                  </a:lnTo>
                  <a:lnTo>
                    <a:pt x="3269" y="12547"/>
                  </a:lnTo>
                  <a:lnTo>
                    <a:pt x="3896" y="12547"/>
                  </a:lnTo>
                  <a:close/>
                  <a:moveTo>
                    <a:pt x="3351" y="0"/>
                  </a:moveTo>
                  <a:lnTo>
                    <a:pt x="3830" y="0"/>
                  </a:lnTo>
                  <a:lnTo>
                    <a:pt x="4842" y="21452"/>
                  </a:lnTo>
                  <a:lnTo>
                    <a:pt x="4299" y="21452"/>
                  </a:lnTo>
                  <a:lnTo>
                    <a:pt x="4081" y="16680"/>
                  </a:lnTo>
                  <a:lnTo>
                    <a:pt x="3083" y="16680"/>
                  </a:lnTo>
                  <a:lnTo>
                    <a:pt x="2868" y="21452"/>
                  </a:lnTo>
                  <a:lnTo>
                    <a:pt x="2339" y="21452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" name="Shape 5"/>
            <p:cNvSpPr/>
            <p:nvPr/>
          </p:nvSpPr>
          <p:spPr>
            <a:xfrm>
              <a:off x="573973" y="0"/>
              <a:ext cx="109804" cy="107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12" y="10107"/>
                  </a:moveTo>
                  <a:cubicBezTo>
                    <a:pt x="10212" y="9960"/>
                    <a:pt x="10071" y="9896"/>
                    <a:pt x="9949" y="9896"/>
                  </a:cubicBezTo>
                  <a:cubicBezTo>
                    <a:pt x="9888" y="9896"/>
                    <a:pt x="9807" y="9918"/>
                    <a:pt x="9767" y="9960"/>
                  </a:cubicBezTo>
                  <a:cubicBezTo>
                    <a:pt x="8997" y="10443"/>
                    <a:pt x="8085" y="10611"/>
                    <a:pt x="7214" y="10401"/>
                  </a:cubicBezTo>
                  <a:cubicBezTo>
                    <a:pt x="6910" y="10338"/>
                    <a:pt x="6707" y="10023"/>
                    <a:pt x="6788" y="9707"/>
                  </a:cubicBezTo>
                  <a:cubicBezTo>
                    <a:pt x="6849" y="9392"/>
                    <a:pt x="7173" y="9182"/>
                    <a:pt x="7457" y="9245"/>
                  </a:cubicBezTo>
                  <a:cubicBezTo>
                    <a:pt x="8044" y="9392"/>
                    <a:pt x="8652" y="9287"/>
                    <a:pt x="9159" y="8951"/>
                  </a:cubicBezTo>
                  <a:cubicBezTo>
                    <a:pt x="9848" y="8489"/>
                    <a:pt x="10212" y="7921"/>
                    <a:pt x="10212" y="7270"/>
                  </a:cubicBezTo>
                  <a:cubicBezTo>
                    <a:pt x="10212" y="6409"/>
                    <a:pt x="10192" y="3614"/>
                    <a:pt x="10192" y="3614"/>
                  </a:cubicBezTo>
                  <a:cubicBezTo>
                    <a:pt x="10192" y="1618"/>
                    <a:pt x="8632" y="0"/>
                    <a:pt x="6687" y="0"/>
                  </a:cubicBezTo>
                  <a:cubicBezTo>
                    <a:pt x="4336" y="0"/>
                    <a:pt x="3202" y="1492"/>
                    <a:pt x="3141" y="2879"/>
                  </a:cubicBezTo>
                  <a:cubicBezTo>
                    <a:pt x="3100" y="4034"/>
                    <a:pt x="3465" y="4833"/>
                    <a:pt x="4235" y="5337"/>
                  </a:cubicBezTo>
                  <a:cubicBezTo>
                    <a:pt x="4721" y="5673"/>
                    <a:pt x="5329" y="5778"/>
                    <a:pt x="5917" y="5631"/>
                  </a:cubicBezTo>
                  <a:cubicBezTo>
                    <a:pt x="6221" y="5568"/>
                    <a:pt x="6525" y="5778"/>
                    <a:pt x="6585" y="6093"/>
                  </a:cubicBezTo>
                  <a:cubicBezTo>
                    <a:pt x="6626" y="6240"/>
                    <a:pt x="6606" y="6409"/>
                    <a:pt x="6525" y="6535"/>
                  </a:cubicBezTo>
                  <a:cubicBezTo>
                    <a:pt x="6444" y="6661"/>
                    <a:pt x="6302" y="6766"/>
                    <a:pt x="6160" y="6787"/>
                  </a:cubicBezTo>
                  <a:cubicBezTo>
                    <a:pt x="5289" y="6997"/>
                    <a:pt x="4377" y="6829"/>
                    <a:pt x="3607" y="6346"/>
                  </a:cubicBezTo>
                  <a:cubicBezTo>
                    <a:pt x="3505" y="6261"/>
                    <a:pt x="3384" y="6177"/>
                    <a:pt x="3242" y="6072"/>
                  </a:cubicBezTo>
                  <a:cubicBezTo>
                    <a:pt x="2817" y="5736"/>
                    <a:pt x="2209" y="5274"/>
                    <a:pt x="1702" y="5274"/>
                  </a:cubicBezTo>
                  <a:cubicBezTo>
                    <a:pt x="1479" y="5274"/>
                    <a:pt x="1317" y="5337"/>
                    <a:pt x="1155" y="5505"/>
                  </a:cubicBezTo>
                  <a:cubicBezTo>
                    <a:pt x="405" y="6219"/>
                    <a:pt x="0" y="7165"/>
                    <a:pt x="0" y="8195"/>
                  </a:cubicBezTo>
                  <a:cubicBezTo>
                    <a:pt x="0" y="9350"/>
                    <a:pt x="263" y="9960"/>
                    <a:pt x="790" y="9960"/>
                  </a:cubicBezTo>
                  <a:cubicBezTo>
                    <a:pt x="912" y="9960"/>
                    <a:pt x="1054" y="9918"/>
                    <a:pt x="1216" y="9854"/>
                  </a:cubicBezTo>
                  <a:cubicBezTo>
                    <a:pt x="1641" y="9686"/>
                    <a:pt x="2087" y="9602"/>
                    <a:pt x="2513" y="9602"/>
                  </a:cubicBezTo>
                  <a:cubicBezTo>
                    <a:pt x="2675" y="9602"/>
                    <a:pt x="2817" y="9665"/>
                    <a:pt x="2938" y="9791"/>
                  </a:cubicBezTo>
                  <a:cubicBezTo>
                    <a:pt x="3039" y="9896"/>
                    <a:pt x="3100" y="10044"/>
                    <a:pt x="3100" y="10212"/>
                  </a:cubicBezTo>
                  <a:cubicBezTo>
                    <a:pt x="3100" y="10527"/>
                    <a:pt x="2837" y="10800"/>
                    <a:pt x="2533" y="10800"/>
                  </a:cubicBezTo>
                  <a:lnTo>
                    <a:pt x="2513" y="10800"/>
                  </a:lnTo>
                  <a:cubicBezTo>
                    <a:pt x="1135" y="10800"/>
                    <a:pt x="41" y="11956"/>
                    <a:pt x="20" y="13342"/>
                  </a:cubicBezTo>
                  <a:cubicBezTo>
                    <a:pt x="20" y="13384"/>
                    <a:pt x="20" y="13426"/>
                    <a:pt x="20" y="13447"/>
                  </a:cubicBezTo>
                  <a:cubicBezTo>
                    <a:pt x="61" y="15128"/>
                    <a:pt x="1236" y="16557"/>
                    <a:pt x="2837" y="16893"/>
                  </a:cubicBezTo>
                  <a:cubicBezTo>
                    <a:pt x="3060" y="16368"/>
                    <a:pt x="3404" y="15864"/>
                    <a:pt x="3789" y="15507"/>
                  </a:cubicBezTo>
                  <a:cubicBezTo>
                    <a:pt x="4235" y="15107"/>
                    <a:pt x="4032" y="14624"/>
                    <a:pt x="3971" y="14477"/>
                  </a:cubicBezTo>
                  <a:cubicBezTo>
                    <a:pt x="3890" y="14330"/>
                    <a:pt x="3830" y="14225"/>
                    <a:pt x="3728" y="14120"/>
                  </a:cubicBezTo>
                  <a:cubicBezTo>
                    <a:pt x="3526" y="13889"/>
                    <a:pt x="3546" y="13511"/>
                    <a:pt x="3789" y="13279"/>
                  </a:cubicBezTo>
                  <a:cubicBezTo>
                    <a:pt x="4012" y="13090"/>
                    <a:pt x="4377" y="13111"/>
                    <a:pt x="4579" y="13342"/>
                  </a:cubicBezTo>
                  <a:cubicBezTo>
                    <a:pt x="4863" y="13658"/>
                    <a:pt x="5066" y="14015"/>
                    <a:pt x="5167" y="14414"/>
                  </a:cubicBezTo>
                  <a:cubicBezTo>
                    <a:pt x="5228" y="14603"/>
                    <a:pt x="5289" y="14603"/>
                    <a:pt x="5329" y="14603"/>
                  </a:cubicBezTo>
                  <a:cubicBezTo>
                    <a:pt x="5370" y="14603"/>
                    <a:pt x="5410" y="14582"/>
                    <a:pt x="5491" y="14561"/>
                  </a:cubicBezTo>
                  <a:cubicBezTo>
                    <a:pt x="5836" y="14456"/>
                    <a:pt x="6241" y="14435"/>
                    <a:pt x="6687" y="14456"/>
                  </a:cubicBezTo>
                  <a:cubicBezTo>
                    <a:pt x="6829" y="14456"/>
                    <a:pt x="6970" y="14540"/>
                    <a:pt x="7072" y="14645"/>
                  </a:cubicBezTo>
                  <a:cubicBezTo>
                    <a:pt x="7173" y="14771"/>
                    <a:pt x="7234" y="14918"/>
                    <a:pt x="7214" y="15086"/>
                  </a:cubicBezTo>
                  <a:cubicBezTo>
                    <a:pt x="7193" y="15402"/>
                    <a:pt x="6950" y="15633"/>
                    <a:pt x="6646" y="15633"/>
                  </a:cubicBezTo>
                  <a:lnTo>
                    <a:pt x="6606" y="15633"/>
                  </a:lnTo>
                  <a:cubicBezTo>
                    <a:pt x="6545" y="15633"/>
                    <a:pt x="6484" y="15633"/>
                    <a:pt x="6444" y="15633"/>
                  </a:cubicBezTo>
                  <a:cubicBezTo>
                    <a:pt x="5755" y="15633"/>
                    <a:pt x="5086" y="15885"/>
                    <a:pt x="4579" y="16368"/>
                  </a:cubicBezTo>
                  <a:cubicBezTo>
                    <a:pt x="4032" y="16872"/>
                    <a:pt x="3688" y="17566"/>
                    <a:pt x="3647" y="18364"/>
                  </a:cubicBezTo>
                  <a:cubicBezTo>
                    <a:pt x="3586" y="19268"/>
                    <a:pt x="3830" y="20045"/>
                    <a:pt x="4356" y="20633"/>
                  </a:cubicBezTo>
                  <a:cubicBezTo>
                    <a:pt x="4924" y="21264"/>
                    <a:pt x="5775" y="21600"/>
                    <a:pt x="6747" y="21600"/>
                  </a:cubicBezTo>
                  <a:cubicBezTo>
                    <a:pt x="7680" y="21600"/>
                    <a:pt x="8551" y="21222"/>
                    <a:pt x="9220" y="20549"/>
                  </a:cubicBezTo>
                  <a:cubicBezTo>
                    <a:pt x="9888" y="19856"/>
                    <a:pt x="10233" y="18953"/>
                    <a:pt x="10233" y="17965"/>
                  </a:cubicBezTo>
                  <a:cubicBezTo>
                    <a:pt x="10233" y="17965"/>
                    <a:pt x="10212" y="10443"/>
                    <a:pt x="10212" y="10107"/>
                  </a:cubicBezTo>
                  <a:close/>
                  <a:moveTo>
                    <a:pt x="17993" y="15275"/>
                  </a:moveTo>
                  <a:cubicBezTo>
                    <a:pt x="17244" y="14771"/>
                    <a:pt x="16311" y="14603"/>
                    <a:pt x="15440" y="14813"/>
                  </a:cubicBezTo>
                  <a:cubicBezTo>
                    <a:pt x="15136" y="14876"/>
                    <a:pt x="14934" y="15212"/>
                    <a:pt x="15015" y="15528"/>
                  </a:cubicBezTo>
                  <a:cubicBezTo>
                    <a:pt x="15075" y="15801"/>
                    <a:pt x="15298" y="15990"/>
                    <a:pt x="15562" y="15990"/>
                  </a:cubicBezTo>
                  <a:cubicBezTo>
                    <a:pt x="15602" y="15990"/>
                    <a:pt x="15663" y="15969"/>
                    <a:pt x="15704" y="15969"/>
                  </a:cubicBezTo>
                  <a:cubicBezTo>
                    <a:pt x="16271" y="15843"/>
                    <a:pt x="16879" y="15948"/>
                    <a:pt x="17385" y="16263"/>
                  </a:cubicBezTo>
                  <a:cubicBezTo>
                    <a:pt x="18155" y="16767"/>
                    <a:pt x="18500" y="17587"/>
                    <a:pt x="18459" y="18742"/>
                  </a:cubicBezTo>
                  <a:cubicBezTo>
                    <a:pt x="18398" y="20129"/>
                    <a:pt x="17284" y="21600"/>
                    <a:pt x="14913" y="21600"/>
                  </a:cubicBezTo>
                  <a:cubicBezTo>
                    <a:pt x="12988" y="21600"/>
                    <a:pt x="11408" y="19982"/>
                    <a:pt x="11408" y="17986"/>
                  </a:cubicBezTo>
                  <a:cubicBezTo>
                    <a:pt x="11408" y="17986"/>
                    <a:pt x="11388" y="15212"/>
                    <a:pt x="11388" y="14351"/>
                  </a:cubicBezTo>
                  <a:cubicBezTo>
                    <a:pt x="11388" y="13679"/>
                    <a:pt x="11752" y="13111"/>
                    <a:pt x="12462" y="12649"/>
                  </a:cubicBezTo>
                  <a:cubicBezTo>
                    <a:pt x="12806" y="12418"/>
                    <a:pt x="13232" y="12292"/>
                    <a:pt x="13657" y="12292"/>
                  </a:cubicBezTo>
                  <a:cubicBezTo>
                    <a:pt x="13819" y="12292"/>
                    <a:pt x="13981" y="12313"/>
                    <a:pt x="14143" y="12355"/>
                  </a:cubicBezTo>
                  <a:cubicBezTo>
                    <a:pt x="14447" y="12418"/>
                    <a:pt x="14751" y="12229"/>
                    <a:pt x="14832" y="11914"/>
                  </a:cubicBezTo>
                  <a:cubicBezTo>
                    <a:pt x="14893" y="11598"/>
                    <a:pt x="14711" y="11262"/>
                    <a:pt x="14386" y="11199"/>
                  </a:cubicBezTo>
                  <a:cubicBezTo>
                    <a:pt x="13515" y="10989"/>
                    <a:pt x="12603" y="11157"/>
                    <a:pt x="11854" y="11661"/>
                  </a:cubicBezTo>
                  <a:cubicBezTo>
                    <a:pt x="11732" y="11725"/>
                    <a:pt x="11550" y="11725"/>
                    <a:pt x="11469" y="11661"/>
                  </a:cubicBezTo>
                  <a:cubicBezTo>
                    <a:pt x="11408" y="11619"/>
                    <a:pt x="11388" y="11556"/>
                    <a:pt x="11388" y="11493"/>
                  </a:cubicBezTo>
                  <a:cubicBezTo>
                    <a:pt x="11388" y="11178"/>
                    <a:pt x="11367" y="3635"/>
                    <a:pt x="11367" y="3635"/>
                  </a:cubicBezTo>
                  <a:cubicBezTo>
                    <a:pt x="11367" y="2668"/>
                    <a:pt x="11732" y="1744"/>
                    <a:pt x="12380" y="1072"/>
                  </a:cubicBezTo>
                  <a:cubicBezTo>
                    <a:pt x="13049" y="378"/>
                    <a:pt x="13920" y="0"/>
                    <a:pt x="14853" y="0"/>
                  </a:cubicBezTo>
                  <a:cubicBezTo>
                    <a:pt x="15845" y="0"/>
                    <a:pt x="16696" y="357"/>
                    <a:pt x="17264" y="988"/>
                  </a:cubicBezTo>
                  <a:cubicBezTo>
                    <a:pt x="17770" y="1555"/>
                    <a:pt x="18034" y="2353"/>
                    <a:pt x="17973" y="3257"/>
                  </a:cubicBezTo>
                  <a:cubicBezTo>
                    <a:pt x="17912" y="4034"/>
                    <a:pt x="17588" y="4749"/>
                    <a:pt x="17021" y="5253"/>
                  </a:cubicBezTo>
                  <a:cubicBezTo>
                    <a:pt x="16514" y="5715"/>
                    <a:pt x="15845" y="5988"/>
                    <a:pt x="15177" y="5988"/>
                  </a:cubicBezTo>
                  <a:cubicBezTo>
                    <a:pt x="15116" y="5988"/>
                    <a:pt x="15055" y="5967"/>
                    <a:pt x="14994" y="5967"/>
                  </a:cubicBezTo>
                  <a:lnTo>
                    <a:pt x="14974" y="5967"/>
                  </a:lnTo>
                  <a:cubicBezTo>
                    <a:pt x="14670" y="5967"/>
                    <a:pt x="14407" y="6219"/>
                    <a:pt x="14386" y="6535"/>
                  </a:cubicBezTo>
                  <a:cubicBezTo>
                    <a:pt x="14366" y="6850"/>
                    <a:pt x="14609" y="7144"/>
                    <a:pt x="14934" y="7165"/>
                  </a:cubicBezTo>
                  <a:cubicBezTo>
                    <a:pt x="15015" y="7165"/>
                    <a:pt x="15096" y="7165"/>
                    <a:pt x="15177" y="7165"/>
                  </a:cubicBezTo>
                  <a:cubicBezTo>
                    <a:pt x="15521" y="7165"/>
                    <a:pt x="15825" y="7123"/>
                    <a:pt x="16109" y="7039"/>
                  </a:cubicBezTo>
                  <a:cubicBezTo>
                    <a:pt x="16190" y="7018"/>
                    <a:pt x="16230" y="7018"/>
                    <a:pt x="16271" y="7018"/>
                  </a:cubicBezTo>
                  <a:cubicBezTo>
                    <a:pt x="16332" y="7018"/>
                    <a:pt x="16372" y="7018"/>
                    <a:pt x="16433" y="7207"/>
                  </a:cubicBezTo>
                  <a:cubicBezTo>
                    <a:pt x="16555" y="7585"/>
                    <a:pt x="16737" y="7942"/>
                    <a:pt x="17021" y="8258"/>
                  </a:cubicBezTo>
                  <a:cubicBezTo>
                    <a:pt x="17223" y="8510"/>
                    <a:pt x="17608" y="8531"/>
                    <a:pt x="17831" y="8321"/>
                  </a:cubicBezTo>
                  <a:cubicBezTo>
                    <a:pt x="18054" y="8111"/>
                    <a:pt x="18074" y="7732"/>
                    <a:pt x="17872" y="7480"/>
                  </a:cubicBezTo>
                  <a:cubicBezTo>
                    <a:pt x="17791" y="7375"/>
                    <a:pt x="17710" y="7270"/>
                    <a:pt x="17649" y="7123"/>
                  </a:cubicBezTo>
                  <a:cubicBezTo>
                    <a:pt x="17568" y="6997"/>
                    <a:pt x="17365" y="6514"/>
                    <a:pt x="17831" y="6093"/>
                  </a:cubicBezTo>
                  <a:cubicBezTo>
                    <a:pt x="18196" y="5757"/>
                    <a:pt x="18561" y="5232"/>
                    <a:pt x="18783" y="4728"/>
                  </a:cubicBezTo>
                  <a:cubicBezTo>
                    <a:pt x="20364" y="5043"/>
                    <a:pt x="21539" y="6472"/>
                    <a:pt x="21580" y="8153"/>
                  </a:cubicBezTo>
                  <a:cubicBezTo>
                    <a:pt x="21580" y="8195"/>
                    <a:pt x="21580" y="8237"/>
                    <a:pt x="21580" y="8258"/>
                  </a:cubicBezTo>
                  <a:cubicBezTo>
                    <a:pt x="21580" y="9665"/>
                    <a:pt x="20465" y="10800"/>
                    <a:pt x="19108" y="10821"/>
                  </a:cubicBezTo>
                  <a:lnTo>
                    <a:pt x="19087" y="10821"/>
                  </a:lnTo>
                  <a:cubicBezTo>
                    <a:pt x="18763" y="10821"/>
                    <a:pt x="18500" y="11073"/>
                    <a:pt x="18500" y="11409"/>
                  </a:cubicBezTo>
                  <a:cubicBezTo>
                    <a:pt x="18500" y="11556"/>
                    <a:pt x="18561" y="11704"/>
                    <a:pt x="18682" y="11830"/>
                  </a:cubicBezTo>
                  <a:cubicBezTo>
                    <a:pt x="18783" y="11935"/>
                    <a:pt x="18925" y="11998"/>
                    <a:pt x="19087" y="11998"/>
                  </a:cubicBezTo>
                  <a:cubicBezTo>
                    <a:pt x="19533" y="11998"/>
                    <a:pt x="19959" y="11914"/>
                    <a:pt x="20405" y="11746"/>
                  </a:cubicBezTo>
                  <a:cubicBezTo>
                    <a:pt x="20546" y="11682"/>
                    <a:pt x="20688" y="11661"/>
                    <a:pt x="20810" y="11661"/>
                  </a:cubicBezTo>
                  <a:cubicBezTo>
                    <a:pt x="21337" y="11661"/>
                    <a:pt x="21600" y="12250"/>
                    <a:pt x="21600" y="13405"/>
                  </a:cubicBezTo>
                  <a:cubicBezTo>
                    <a:pt x="21600" y="14435"/>
                    <a:pt x="21195" y="15402"/>
                    <a:pt x="20445" y="16116"/>
                  </a:cubicBezTo>
                  <a:cubicBezTo>
                    <a:pt x="20303" y="16263"/>
                    <a:pt x="20121" y="16326"/>
                    <a:pt x="19918" y="16326"/>
                  </a:cubicBezTo>
                  <a:cubicBezTo>
                    <a:pt x="19391" y="16326"/>
                    <a:pt x="18804" y="15885"/>
                    <a:pt x="18358" y="15549"/>
                  </a:cubicBezTo>
                  <a:cubicBezTo>
                    <a:pt x="18236" y="15444"/>
                    <a:pt x="18095" y="15339"/>
                    <a:pt x="17993" y="15275"/>
                  </a:cubicBezTo>
                  <a:close/>
                </a:path>
              </a:pathLst>
            </a:custGeom>
            <a:solidFill>
              <a:srgbClr val="5AA8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9459952" y="6581923"/>
            <a:ext cx="39719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000" b="1"/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8" name="Shape 8"/>
          <p:cNvSpPr/>
          <p:nvPr/>
        </p:nvSpPr>
        <p:spPr>
          <a:xfrm>
            <a:off x="7559799" y="202613"/>
            <a:ext cx="1759973" cy="3200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500" b="1" spc="-59">
                <a:solidFill>
                  <a:srgbClr val="054D7E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500" b="1" spc="-59">
                <a:solidFill>
                  <a:srgbClr val="054D7E"/>
                </a:solidFill>
              </a:rPr>
              <a:t>Логотип компании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23051" y="120945"/>
            <a:ext cx="503310" cy="503309"/>
            <a:chOff x="0" y="19931"/>
            <a:chExt cx="503308" cy="503308"/>
          </a:xfrm>
        </p:grpSpPr>
        <p:sp>
          <p:nvSpPr>
            <p:cNvPr id="9" name="Shape 9"/>
            <p:cNvSpPr/>
            <p:nvPr/>
          </p:nvSpPr>
          <p:spPr>
            <a:xfrm>
              <a:off x="76166" y="76246"/>
              <a:ext cx="363560" cy="363560"/>
            </a:xfrm>
            <a:prstGeom prst="roundRect">
              <a:avLst>
                <a:gd name="adj" fmla="val 15000"/>
              </a:avLst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2700000">
              <a:off x="212423" y="-45077"/>
              <a:ext cx="78463" cy="6333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3F4F9"/>
                </a:gs>
                <a:gs pos="100000">
                  <a:srgbClr val="E1E2E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hf hdr="0" ftr="0" dt="0"/>
  <p:txStyles>
    <p:titleStyle>
      <a:lvl1pPr algn="ctr">
        <a:defRPr sz="4400">
          <a:latin typeface="+mn-lt"/>
          <a:ea typeface="+mn-ea"/>
          <a:cs typeface="+mn-cs"/>
          <a:sym typeface="Helvetica"/>
        </a:defRPr>
      </a:lvl1pPr>
      <a:lvl2pPr algn="ctr">
        <a:defRPr sz="4400">
          <a:latin typeface="+mn-lt"/>
          <a:ea typeface="+mn-ea"/>
          <a:cs typeface="+mn-cs"/>
          <a:sym typeface="Helvetica"/>
        </a:defRPr>
      </a:lvl2pPr>
      <a:lvl3pPr algn="ctr">
        <a:defRPr sz="4400">
          <a:latin typeface="+mn-lt"/>
          <a:ea typeface="+mn-ea"/>
          <a:cs typeface="+mn-cs"/>
          <a:sym typeface="Helvetica"/>
        </a:defRPr>
      </a:lvl3pPr>
      <a:lvl4pPr algn="ctr">
        <a:defRPr sz="4400">
          <a:latin typeface="+mn-lt"/>
          <a:ea typeface="+mn-ea"/>
          <a:cs typeface="+mn-cs"/>
          <a:sym typeface="Helvetica"/>
        </a:defRPr>
      </a:lvl4pPr>
      <a:lvl5pPr algn="ctr">
        <a:defRPr sz="4400">
          <a:latin typeface="+mn-lt"/>
          <a:ea typeface="+mn-ea"/>
          <a:cs typeface="+mn-cs"/>
          <a:sym typeface="Helvetica"/>
        </a:defRPr>
      </a:lvl5pPr>
      <a:lvl6pPr algn="ctr">
        <a:defRPr sz="4400">
          <a:latin typeface="+mn-lt"/>
          <a:ea typeface="+mn-ea"/>
          <a:cs typeface="+mn-cs"/>
          <a:sym typeface="Helvetica"/>
        </a:defRPr>
      </a:lvl6pPr>
      <a:lvl7pPr algn="ctr">
        <a:defRPr sz="4400">
          <a:latin typeface="+mn-lt"/>
          <a:ea typeface="+mn-ea"/>
          <a:cs typeface="+mn-cs"/>
          <a:sym typeface="Helvetica"/>
        </a:defRPr>
      </a:lvl7pPr>
      <a:lvl8pPr algn="ctr">
        <a:defRPr sz="4400">
          <a:latin typeface="+mn-lt"/>
          <a:ea typeface="+mn-ea"/>
          <a:cs typeface="+mn-cs"/>
          <a:sym typeface="Helvetica"/>
        </a:defRPr>
      </a:lvl8pPr>
      <a:lvl9pPr algn="ctr">
        <a:defRPr sz="4400">
          <a:latin typeface="+mn-lt"/>
          <a:ea typeface="+mn-ea"/>
          <a:cs typeface="+mn-cs"/>
          <a:sym typeface="Helvetica"/>
        </a:defRPr>
      </a:lvl9pPr>
    </p:titleStyle>
    <p:bodyStyle>
      <a:lvl1pPr>
        <a:spcBef>
          <a:spcPts val="400"/>
        </a:spcBef>
        <a:defRPr sz="2000" b="1">
          <a:latin typeface="+mn-lt"/>
          <a:ea typeface="+mn-ea"/>
          <a:cs typeface="+mn-cs"/>
          <a:sym typeface="Helvetica"/>
        </a:defRPr>
      </a:lvl1pPr>
      <a:lvl2pPr marL="661035" indent="-203835">
        <a:spcBef>
          <a:spcPts val="400"/>
        </a:spcBef>
        <a:buSzPct val="100000"/>
        <a:buChar char="–"/>
        <a:defRPr sz="2000" b="1">
          <a:latin typeface="+mn-lt"/>
          <a:ea typeface="+mn-ea"/>
          <a:cs typeface="+mn-cs"/>
          <a:sym typeface="Helvetica"/>
        </a:defRPr>
      </a:lvl2pPr>
      <a:lvl3pPr marL="1104900" indent="-1905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3pPr>
      <a:lvl4pPr marL="1600200" indent="-228600">
        <a:spcBef>
          <a:spcPts val="400"/>
        </a:spcBef>
        <a:buSzPct val="100000"/>
        <a:buChar char="–"/>
        <a:defRPr sz="2000" b="1">
          <a:latin typeface="+mn-lt"/>
          <a:ea typeface="+mn-ea"/>
          <a:cs typeface="+mn-cs"/>
          <a:sym typeface="Helvetica"/>
        </a:defRPr>
      </a:lvl4pPr>
      <a:lvl5pPr marL="2057400" indent="-228600">
        <a:spcBef>
          <a:spcPts val="400"/>
        </a:spcBef>
        <a:buSzPct val="100000"/>
        <a:buChar char="»"/>
        <a:defRPr sz="2000" b="1">
          <a:latin typeface="+mn-lt"/>
          <a:ea typeface="+mn-ea"/>
          <a:cs typeface="+mn-cs"/>
          <a:sym typeface="Helvetica"/>
        </a:defRPr>
      </a:lvl5pPr>
      <a:lvl6pPr marL="25146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6pPr>
      <a:lvl7pPr marL="29718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7pPr>
      <a:lvl8pPr marL="34290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8pPr>
      <a:lvl9pPr marL="38862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9pPr>
    </p:bodyStyle>
    <p:otherStyle>
      <a:lvl1pPr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4572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9144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13716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18288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22860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27432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32004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36576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br.ua/labor-market/ukrainian-labor-market/klichko-rasskazal-skolko-ljudej-priezzhaet-v-kiev-kazhdyj-den-iz-prihoroda-385422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br.ua/labor-market/ukrainian-labor-market/klichko-rasskazal-skolko-ljudej-priezzhaet-v-kiev-kazhdyj-den-iz-prihoroda-38542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48032" y="1445708"/>
            <a:ext cx="8122091" cy="6547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85000"/>
              </a:lnSpc>
              <a:defRPr sz="2300" b="1" spc="-91"/>
            </a:lvl1pPr>
          </a:lstStyle>
          <a:p>
            <a:pPr algn="ctr">
              <a:defRPr sz="1800" b="0" spc="0"/>
            </a:pPr>
            <a:r>
              <a:rPr lang="ru-RU" dirty="0" smtClean="0"/>
              <a:t>Проект: </a:t>
            </a:r>
            <a:r>
              <a:rPr lang="uk-UA" sz="2000" dirty="0" smtClean="0"/>
              <a:t>«</a:t>
            </a:r>
            <a:r>
              <a:rPr lang="en-US" sz="2000" dirty="0" err="1" smtClean="0"/>
              <a:t>LifeUp</a:t>
            </a:r>
            <a:r>
              <a:rPr lang="ru-RU" sz="2000" dirty="0" smtClean="0"/>
              <a:t>»</a:t>
            </a:r>
          </a:p>
          <a:p>
            <a:pPr>
              <a:defRPr sz="1800" b="0" spc="0"/>
            </a:pPr>
            <a:r>
              <a:rPr lang="ru-RU" sz="2300" b="1" spc="-91" dirty="0" smtClean="0"/>
              <a:t> </a:t>
            </a:r>
            <a:endParaRPr sz="2300" b="1" spc="-91" dirty="0"/>
          </a:p>
        </p:txBody>
      </p:sp>
      <p:sp>
        <p:nvSpPr>
          <p:cNvPr id="20" name="Shape 20"/>
          <p:cNvSpPr/>
          <p:nvPr/>
        </p:nvSpPr>
        <p:spPr>
          <a:xfrm>
            <a:off x="567916" y="5264483"/>
            <a:ext cx="92396" cy="288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lnSpc>
                <a:spcPct val="85000"/>
              </a:lnSpc>
            </a:pPr>
            <a:endParaRPr sz="1500" spc="-59" dirty="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4973419" y="6552865"/>
            <a:ext cx="636841" cy="1438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defRPr sz="1000" spc="-39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 spc="0"/>
            </a:pPr>
            <a:r>
              <a:rPr lang="ru-RU" sz="1100" dirty="0" smtClean="0"/>
              <a:t>Киев</a:t>
            </a:r>
            <a:r>
              <a:rPr sz="1000" spc="-39" dirty="0" smtClean="0"/>
              <a:t>, </a:t>
            </a:r>
            <a:r>
              <a:rPr lang="ru-RU" sz="1000" spc="-39" dirty="0" smtClean="0"/>
              <a:t>2018</a:t>
            </a:r>
            <a:endParaRPr sz="1000" spc="-39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3469" y="839993"/>
            <a:ext cx="4806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</a:rPr>
              <a:t>Возможности и примеры:</a:t>
            </a:r>
            <a:endParaRPr lang="ru-RU" sz="2800" b="1" dirty="0">
              <a:solidFill>
                <a:srgbClr val="000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22" y="2100502"/>
            <a:ext cx="2199776" cy="39126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551" y="2100502"/>
            <a:ext cx="2199776" cy="39126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3" y="2100502"/>
            <a:ext cx="2199776" cy="39126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80" y="2100502"/>
            <a:ext cx="2274773" cy="404606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19041" y="256902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https://lifeup.com.ua/</a:t>
            </a:r>
            <a:endParaRPr lang="ru-RU" sz="1100" b="1" dirty="0">
              <a:solidFill>
                <a:schemeClr val="accent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34" y="102509"/>
            <a:ext cx="1481820" cy="12607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0264" y="484555"/>
            <a:ext cx="90394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/>
            </a:pPr>
            <a:r>
              <a:rPr lang="ru-RU" b="1" dirty="0"/>
              <a:t>Бизнес-концепт: </a:t>
            </a:r>
            <a:r>
              <a:rPr lang="ru-RU" b="1" dirty="0" smtClean="0"/>
              <a:t>описание </a:t>
            </a:r>
            <a:r>
              <a:rPr lang="ru-RU" b="1" dirty="0"/>
              <a:t>проекта </a:t>
            </a:r>
            <a:endParaRPr lang="ru-RU" b="1" dirty="0" smtClean="0"/>
          </a:p>
          <a:p>
            <a:pPr lvl="0" algn="ctr">
              <a:defRPr sz="1800"/>
            </a:pPr>
            <a:endParaRPr lang="ru-RU" dirty="0"/>
          </a:p>
          <a:p>
            <a:pPr algn="just" rtl="0">
              <a:defRPr sz="1800"/>
            </a:pPr>
            <a:r>
              <a:rPr lang="ru-RU" dirty="0" smtClean="0"/>
              <a:t>	</a:t>
            </a:r>
            <a:r>
              <a:rPr lang="ru-RU" altLang="ru-RU" dirty="0"/>
              <a:t>«</a:t>
            </a:r>
            <a:r>
              <a:rPr lang="ru-RU" altLang="ru-RU" dirty="0" err="1" smtClean="0"/>
              <a:t>LifeU</a:t>
            </a:r>
            <a:r>
              <a:rPr lang="en-US" altLang="ru-RU" dirty="0" smtClean="0"/>
              <a:t>P</a:t>
            </a:r>
            <a:r>
              <a:rPr lang="ru-RU" altLang="ru-RU" dirty="0" smtClean="0"/>
              <a:t>» – новая </a:t>
            </a:r>
            <a:r>
              <a:rPr lang="ru-RU" altLang="ru-RU" dirty="0"/>
              <a:t>социально-туристическая сеть, помогающая людям в решении транспортного </a:t>
            </a:r>
            <a:r>
              <a:rPr lang="ru-RU" altLang="ru-RU" dirty="0" smtClean="0"/>
              <a:t>вопроса</a:t>
            </a:r>
            <a:r>
              <a:rPr lang="en-US" altLang="ru-RU" dirty="0" smtClean="0"/>
              <a:t>,</a:t>
            </a:r>
            <a:r>
              <a:rPr lang="ru-RU" altLang="ru-RU" dirty="0" smtClean="0"/>
              <a:t> </a:t>
            </a:r>
            <a:r>
              <a:rPr lang="ru-RU" altLang="ru-RU" dirty="0"/>
              <a:t>аренды жилья и организации свободного времени.</a:t>
            </a:r>
          </a:p>
          <a:p>
            <a:pPr lvl="0" algn="just">
              <a:defRPr sz="1800"/>
            </a:pPr>
            <a:endParaRPr lang="ru-RU" dirty="0" smtClean="0"/>
          </a:p>
          <a:p>
            <a:pPr algn="just"/>
            <a:r>
              <a:rPr lang="ru-RU" dirty="0" smtClean="0"/>
              <a:t>	В </a:t>
            </a:r>
            <a:r>
              <a:rPr lang="ru-RU" dirty="0"/>
              <a:t>основу идеи проекта заложена модель «</a:t>
            </a:r>
            <a:r>
              <a:rPr lang="en-US" dirty="0"/>
              <a:t>sharing economy</a:t>
            </a:r>
            <a:r>
              <a:rPr lang="ru-RU" dirty="0"/>
              <a:t>», при которой сообщества людей с максимальной эффективностью используют имеющиеся в сообществе материальные и иные ресурсы.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	Предпосылками </a:t>
            </a:r>
            <a:r>
              <a:rPr lang="ru-RU" dirty="0"/>
              <a:t>для реализации нашего проекта служит популярность различных вариантов совместного использования автомобилей: такси, аренда и </a:t>
            </a:r>
            <a:r>
              <a:rPr lang="en-US" dirty="0" err="1"/>
              <a:t>carsharing</a:t>
            </a:r>
            <a:r>
              <a:rPr lang="ru-RU" dirty="0"/>
              <a:t>. Наша модель является промежуточной между такси и </a:t>
            </a:r>
            <a:r>
              <a:rPr lang="en-US" dirty="0" err="1"/>
              <a:t>carsharing</a:t>
            </a:r>
            <a:r>
              <a:rPr lang="ru-RU" dirty="0"/>
              <a:t>, сочетая многие преимущества этих вариантов и не обладая их сложностями и недостатками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	Монетизация </a:t>
            </a:r>
            <a:r>
              <a:rPr lang="ru-RU" dirty="0"/>
              <a:t>проекта планируется, в основном, за счет доходов от рекламы на мобильном приложении и сайте, а </a:t>
            </a:r>
            <a:r>
              <a:rPr lang="ru-RU" dirty="0" smtClean="0"/>
              <a:t>в последующем </a:t>
            </a:r>
            <a:r>
              <a:rPr lang="ru-RU" dirty="0"/>
              <a:t>за счет платных услуг.</a:t>
            </a:r>
          </a:p>
          <a:p>
            <a:pPr algn="just"/>
            <a:r>
              <a:rPr lang="ru-RU" dirty="0" smtClean="0"/>
              <a:t>	</a:t>
            </a:r>
          </a:p>
          <a:p>
            <a:pPr marL="285750" lvl="0" indent="-285750">
              <a:buFontTx/>
              <a:buChar char="-"/>
              <a:defRPr sz="1800"/>
            </a:pP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836" y="463521"/>
            <a:ext cx="8930777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/>
            </a:pPr>
            <a:r>
              <a:rPr lang="ru-RU" b="1" dirty="0"/>
              <a:t>Решаемая проблема:</a:t>
            </a:r>
          </a:p>
          <a:p>
            <a:endParaRPr lang="ru-RU" sz="1000" dirty="0" smtClean="0"/>
          </a:p>
          <a:p>
            <a:pPr algn="just"/>
            <a:r>
              <a:rPr lang="ru-RU" dirty="0" smtClean="0"/>
              <a:t>	Ежедневно сотни тысяч людей (только в Киеве до 300 тыс. чел.) совершают поездки на работу и обратно, пользуясь общественным транспортом со всеми его «преимуществами»: не прогнозируемостью, низким комфортом, несогласованностью маршрутов разных перевозчиков.</a:t>
            </a:r>
          </a:p>
          <a:p>
            <a:pPr algn="just"/>
            <a:r>
              <a:rPr lang="ru-RU" sz="1200" i="1" dirty="0" smtClean="0"/>
              <a:t>Ссылка на источник данных</a:t>
            </a:r>
            <a:r>
              <a:rPr lang="ru-RU" sz="1200" dirty="0" smtClean="0"/>
              <a:t>: </a:t>
            </a:r>
            <a:r>
              <a:rPr lang="ru-RU" sz="1200" u="sng" dirty="0">
                <a:hlinkClick r:id="rId3"/>
              </a:rPr>
              <a:t>https://ubr.ua/labor-market/ukrainian-labor-market/klichko-rasskazal-skolko-ljudej-priezzhaet-v-kiev-kazhdyj-den-iz-prihoroda-3854227</a:t>
            </a:r>
            <a:endParaRPr lang="ru-RU" sz="1200" dirty="0" smtClean="0"/>
          </a:p>
          <a:p>
            <a:pPr algn="just"/>
            <a:r>
              <a:rPr lang="ru-RU" dirty="0" smtClean="0"/>
              <a:t>	</a:t>
            </a:r>
            <a:r>
              <a:rPr lang="ru-RU" spc="-40" dirty="0" smtClean="0"/>
              <a:t>В то же время, множество автовладельцев совершают поездки в тех же направлениях, тратя избыточные средства на поездки (с учетом </a:t>
            </a:r>
            <a:r>
              <a:rPr lang="ru-RU" spc="-40" dirty="0" err="1" smtClean="0"/>
              <a:t>незаполненности</a:t>
            </a:r>
            <a:r>
              <a:rPr lang="ru-RU" spc="-40" dirty="0" smtClean="0"/>
              <a:t> авто). </a:t>
            </a:r>
          </a:p>
          <a:p>
            <a:pPr algn="just"/>
            <a:r>
              <a:rPr lang="ru-RU" dirty="0" smtClean="0"/>
              <a:t>	</a:t>
            </a:r>
            <a:r>
              <a:rPr lang="ru-RU" altLang="ru-RU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Наша 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платформа помогает </a:t>
            </a:r>
            <a:r>
              <a:rPr lang="ru-RU" altLang="ru-RU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этим 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двум категориям найти друг друга ко взаимной выгоде</a:t>
            </a:r>
            <a:r>
              <a:rPr lang="ru-RU" altLang="ru-RU" sz="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dirty="0" smtClean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попутчик сможет получить комфорт передвижения в авто за стоимость, сопоставимую с общественным транспортом,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автовладелец существенно экономит на совершении совершенно стандартных для себя маршрутов.</a:t>
            </a:r>
          </a:p>
          <a:p>
            <a:r>
              <a:rPr lang="ru-RU" dirty="0" smtClean="0"/>
              <a:t>	</a:t>
            </a:r>
          </a:p>
          <a:p>
            <a:pPr algn="just"/>
            <a:r>
              <a:rPr lang="ru-RU" dirty="0" smtClean="0"/>
              <a:t>	Кроме того, в </a:t>
            </a:r>
            <a:r>
              <a:rPr lang="en-US" dirty="0" err="1" smtClean="0"/>
              <a:t>LifeUp</a:t>
            </a:r>
            <a:r>
              <a:rPr lang="en-US" dirty="0" smtClean="0"/>
              <a:t> </a:t>
            </a:r>
            <a:r>
              <a:rPr lang="ru-RU" dirty="0" smtClean="0"/>
              <a:t>встроен ряд сопутствующих сервисов, которые часто востребованы у тех, кто в пути: поиск краткосрочной аренды недвижимости, поиск интересных (уникальных) маршрутов и достопримечательностей, помощь местных экспертов и еще десятки других.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/>
          <p:cNvSpPr/>
          <p:nvPr/>
        </p:nvSpPr>
        <p:spPr>
          <a:xfrm>
            <a:off x="569323" y="394692"/>
            <a:ext cx="88968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</a:p>
          <a:p>
            <a:pPr algn="ctr"/>
            <a:r>
              <a:rPr lang="ru-RU" dirty="0"/>
              <a:t>Ожидаемый внешний вид персонального кабинета пользователя на </a:t>
            </a:r>
            <a:r>
              <a:rPr lang="ru-RU" dirty="0" smtClean="0"/>
              <a:t>сайте, </a:t>
            </a:r>
          </a:p>
          <a:p>
            <a:pPr algn="ctr"/>
            <a:r>
              <a:rPr lang="ru-RU" dirty="0" smtClean="0"/>
              <a:t>после </a:t>
            </a:r>
            <a:r>
              <a:rPr lang="ru-RU" dirty="0"/>
              <a:t>реализации первого этапа: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lvl="0">
              <a:defRPr sz="1800"/>
            </a:pPr>
            <a:endParaRPr lang="ru-RU" dirty="0" smtClean="0"/>
          </a:p>
          <a:p>
            <a:pPr lvl="0">
              <a:defRPr sz="1800"/>
            </a:pPr>
            <a:endParaRPr lang="ru-RU" dirty="0"/>
          </a:p>
          <a:p>
            <a:pPr lvl="0">
              <a:defRPr sz="1800"/>
            </a:pPr>
            <a:endParaRPr lang="ru-RU" dirty="0" smtClean="0"/>
          </a:p>
          <a:p>
            <a:pPr lvl="0">
              <a:defRPr sz="1800"/>
            </a:pPr>
            <a:endParaRPr lang="ru-RU" dirty="0"/>
          </a:p>
          <a:p>
            <a:r>
              <a:rPr lang="ru-RU" b="1" dirty="0" smtClean="0"/>
              <a:t> 	</a:t>
            </a:r>
            <a:endParaRPr lang="ru-RU" dirty="0" smtClean="0"/>
          </a:p>
          <a:p>
            <a:pPr lvl="0">
              <a:defRPr sz="1800"/>
            </a:pPr>
            <a:endParaRPr lang="ru-RU" dirty="0"/>
          </a:p>
          <a:p>
            <a:pPr lvl="0">
              <a:defRPr sz="1800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96" y="1432052"/>
            <a:ext cx="8139348" cy="50938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3474" y="234804"/>
            <a:ext cx="8777696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 smtClean="0"/>
          </a:p>
          <a:p>
            <a:pPr algn="ctr"/>
            <a:r>
              <a:rPr lang="ru-RU" b="1" dirty="0" smtClean="0"/>
              <a:t>Планы и ожидания</a:t>
            </a:r>
            <a:endParaRPr lang="ru-RU" b="1" dirty="0"/>
          </a:p>
          <a:p>
            <a:pPr algn="ctr"/>
            <a:endParaRPr lang="ru-RU" dirty="0" smtClean="0"/>
          </a:p>
          <a:p>
            <a:pPr algn="just"/>
            <a:r>
              <a:rPr lang="ru-RU" dirty="0" smtClean="0"/>
              <a:t>	В </a:t>
            </a:r>
            <a:r>
              <a:rPr lang="ru-RU" dirty="0"/>
              <a:t>процессе реализации первого этапа нашего проекта мы планируем достичь таких показателей в течение текущего, 2018 года:</a:t>
            </a:r>
          </a:p>
          <a:p>
            <a:endParaRPr lang="ru-RU" dirty="0"/>
          </a:p>
          <a:p>
            <a:pPr lvl="0"/>
            <a:r>
              <a:rPr lang="ru-RU" dirty="0" smtClean="0"/>
              <a:t>	Кол-во </a:t>
            </a:r>
            <a:r>
              <a:rPr lang="ru-RU" dirty="0"/>
              <a:t>установок приложения на мобильные </a:t>
            </a:r>
            <a:r>
              <a:rPr lang="ru-RU" dirty="0" smtClean="0"/>
              <a:t>смартфоны: </a:t>
            </a:r>
            <a:r>
              <a:rPr lang="en-US" u="sng" dirty="0" smtClean="0"/>
              <a:t>1</a:t>
            </a:r>
            <a:r>
              <a:rPr lang="ru-RU" u="sng" dirty="0" smtClean="0"/>
              <a:t>50 000+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ru-RU" dirty="0" smtClean="0"/>
              <a:t>	Кол-во активных* </a:t>
            </a:r>
            <a:r>
              <a:rPr lang="ru-RU" dirty="0"/>
              <a:t>пользователей: </a:t>
            </a:r>
            <a:r>
              <a:rPr lang="en-US" u="sng" dirty="0" smtClean="0"/>
              <a:t>60</a:t>
            </a:r>
            <a:r>
              <a:rPr lang="ru-RU" u="sng" dirty="0" smtClean="0"/>
              <a:t> 000</a:t>
            </a:r>
            <a:r>
              <a:rPr lang="en-US" u="sng" dirty="0" smtClean="0"/>
              <a:t>+</a:t>
            </a:r>
            <a:r>
              <a:rPr lang="en-US" dirty="0" smtClean="0"/>
              <a:t> </a:t>
            </a:r>
            <a:endParaRPr lang="ru-RU" dirty="0" smtClean="0"/>
          </a:p>
          <a:p>
            <a:pPr lvl="0" algn="ctr"/>
            <a:r>
              <a:rPr lang="ru-RU" sz="1400" dirty="0" smtClean="0"/>
              <a:t>* - активными </a:t>
            </a:r>
            <a:r>
              <a:rPr lang="ru-RU" sz="1400" dirty="0"/>
              <a:t>считаются пользователи, использующие приложение не реже 15 раз в </a:t>
            </a:r>
            <a:r>
              <a:rPr lang="ru-RU" sz="1400" dirty="0" smtClean="0"/>
              <a:t>месяц.</a:t>
            </a:r>
            <a:endParaRPr lang="ru-RU" sz="1400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just"/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74" y="3226267"/>
            <a:ext cx="2714271" cy="276813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7976" y="3338719"/>
            <a:ext cx="57590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Для </a:t>
            </a:r>
            <a:r>
              <a:rPr lang="ru-RU" dirty="0"/>
              <a:t>дальнейшего динамичного развития проект нуждается в профессиональных инвесторах, понимающих перспективы рынка облачных технологий и готовых не только вкладывать финансы, но и принимать участие в его развитии. </a:t>
            </a:r>
            <a:r>
              <a:rPr lang="ru-RU" dirty="0" smtClean="0"/>
              <a:t>Наибольшую отдачу получат </a:t>
            </a:r>
            <a:r>
              <a:rPr lang="ru-RU" dirty="0"/>
              <a:t>те участники, которые примут участие с первых шагов проекта.  </a:t>
            </a:r>
          </a:p>
          <a:p>
            <a:pPr algn="just"/>
            <a:r>
              <a:rPr lang="ru-RU" dirty="0"/>
              <a:t>	</a:t>
            </a:r>
            <a:endParaRPr lang="ru-RU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106" y="182880"/>
            <a:ext cx="9865894" cy="630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Описание существующей проблемы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Современный человек достаточно мобилен, живет, работает и отдыхает в местах, значительно удаленных друг от друга. Для передвижения между локациями используется личный автомобиль, общественные виды транспорта либо смешанные варианты. Все 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варианты </a:t>
            </a: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имеют свои достоинства и недостатки: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общественный транспорт (к которому в широком смысле можно отнести: автобусы, маршрутные такси, поезда, самолеты и суда) 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– стоимость перемещения от сравнительно невысокой в городах до высокой между городами;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личный транспорт: удобен и быстр для перемещения на небольшие и средние расстояния, но более </a:t>
            </a:r>
            <a:r>
              <a:rPr lang="ru-RU" sz="1100" kern="15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затратен</a:t>
            </a: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чем общественный транспорт и требует хранения, обслуживания, затраты времени и 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средств;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временная аренда транспортных средств: практически не развита в Украине, достаточно дорогостояща (в единицу времени) по сравнению с другими вариантами, имеет ограничения (кредитная и страховая история, залог, оформление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);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</a:t>
            </a:r>
            <a:r>
              <a:rPr lang="en-US" sz="1100" kern="15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carsharing</a:t>
            </a: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 территории Украины пока представлен несколькими региональными компаниями в крупных городах, только как формат краткосрочной 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аренды</a:t>
            </a:r>
            <a:r>
              <a:rPr lang="en-US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автомобиля профильной компании, </a:t>
            </a: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услуга 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недёшева и не получила широкого распространения, воспользоваться может только водитель. Совместное использование частных автомобилей в городах/пригородах не организовано и происходит хаотично («с руки от бордюра» или по устной договорённости с соседом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);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такси (для автомобильного и грузового транспорта): наиболее популярная и известная система использования не личного автомобиля, используется на коротких дистанциях, стоимость превышает вариант использования собственного авто, качество сервиса 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варьируется;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смешанная модель (вариант, при котором используются личные автомобили для транспортировки попутчиков за вознаграждение): сочетает в себе как преимущества, так и недостатки других вариантов, в Украине пока реализован на средних и длинных дистанциях (междугородных) сервисом </a:t>
            </a:r>
            <a:r>
              <a:rPr lang="ru-RU" sz="1100" kern="15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Бла</a:t>
            </a: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ru-RU" sz="1100" kern="15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Бла</a:t>
            </a: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-Кар.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 то же время существует пока неорганизованный рынок «попуток» на пригородных направлениях (например 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близлежащих </a:t>
            </a: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населенных пунктов Киева – 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от </a:t>
            </a:r>
            <a:r>
              <a:rPr lang="ru-RU" sz="1100" kern="15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Броваров</a:t>
            </a: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Борисполя, Ирпеня, Вышгорода, Василькова, </a:t>
            </a:r>
            <a:r>
              <a:rPr lang="ru-RU" sz="11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Фастова) </a:t>
            </a: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 на многочисленных междугородних направлениях, где люди путем «голосования» находят транспорт, двигающийся в их направлении и достигают пункт назначения за приемлемую стоимость (обычно сопоставимую с общественным транспортом). Именно на эту нишу будет нацелен наш сервис на первом этапе. По имеющимся оценкам, кол-во людей, практически ежедневно приезжающих в Киев на работу из пригородов и возвращающихся обратно, составляет от 300 до 550 тысяч человек. (</a:t>
            </a: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https://ubr.ua/labor-market/ukrainian-labor-market/klichko-rasskazal-skolko-ljudej-priezzhaet-v-kiev-kazhdyj-den-iz-prihoroda-3854227</a:t>
            </a: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).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ru-RU" sz="11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sz="11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Эти люди практически ЕЖЕДНЕВНО решают «транспортную задачу» с помощью первого попавшегося попутного средства. При этом сложности испытывают все: и люди, использующие свой автотранспорт, и те, кто добирается в Киев с помощью других вариантов. Похожая ситуация наблюдается и в других областных центрах Украины. Предположительно, мы сможем предложить этим людям решение, которое оптимизирует решение их задач.</a:t>
            </a:r>
            <a:endParaRPr lang="ru-RU" sz="1100" kern="15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71652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"/>
            <a:ext cx="9906000" cy="590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Предлагаемое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решение</a:t>
            </a:r>
            <a:endParaRPr lang="ru-RU" sz="10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ru-RU" sz="1000" kern="15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Для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решения транспортной и иных задач, возникающих при перемещениях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людей</a:t>
            </a:r>
            <a:r>
              <a:rPr lang="ru-RU" sz="1000" kern="15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создаётся социально-туристическая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сеть </a:t>
            </a:r>
            <a:r>
              <a:rPr lang="ru-RU" sz="1000" kern="15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LifeUP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– социальная сеть нового типа, объединяющая людей по принципу похожих интересов и взаимопомощи. В основу бизнес-модели заложен принцип «</a:t>
            </a:r>
            <a:r>
              <a:rPr lang="ru-RU" sz="1000" kern="15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Sharing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000" kern="15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economy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», при котором люди без посреднических и централизованных организаций обмениваются материальными и нематериальными благами.</a:t>
            </a:r>
            <a:endParaRPr lang="ru-RU" sz="10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4958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ru-RU" sz="1000" kern="15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spcBef>
                <a:spcPts val="500"/>
              </a:spcBef>
              <a:spcAft>
                <a:spcPts val="0"/>
              </a:spcAft>
            </a:pP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 основе этого проекта будет площадка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для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тех, кто:</a:t>
            </a:r>
            <a:endParaRPr lang="ru-RU" sz="1000" kern="15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планирует поездку;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находится в процессе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путешествия;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выбрал</a:t>
            </a:r>
            <a:r>
              <a:rPr lang="ru-RU" sz="1000" kern="15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образ жизни – странствовать по миру;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любит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природу и ищет красочные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места;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готовится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 путешествию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пытается спланировать его и посмотреть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что его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ждет на маршруте;</a:t>
            </a:r>
            <a:endParaRPr lang="ru-RU" sz="1000" kern="150" dirty="0" smtClean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хочет получить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отзывы о пройденных маршрутах;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желает оценить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предложения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от транспортных компаний, отелей,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агентств;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хочет найти единомышленников  для проведения совместного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отдыха;</a:t>
            </a:r>
            <a:endParaRPr lang="ru-RU" sz="1000" kern="150" dirty="0" smtClean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хочет организовать своё свободное время в процессе путешествий;</a:t>
            </a:r>
            <a:endParaRPr lang="ru-RU" sz="1000" kern="150" dirty="0" smtClean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не против пообщаться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 живыми людьми, которые уже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были  там где не был ты, и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через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что они прошли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хотел бы находиться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среди людей,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которые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легко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путешествуют, и стать в дальнейшем таким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же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думает, что движение/путешествие дарит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людям осознание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причастности к огромному прекрасному миру;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просто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хочет показать себя (продемонстрировать, какой он шикарный путешественник).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457200" algn="just">
              <a:spcBef>
                <a:spcPts val="500"/>
              </a:spcBef>
              <a:spcAft>
                <a:spcPts val="0"/>
              </a:spcAft>
            </a:pP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ru-RU" sz="1000" kern="15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500"/>
              </a:spcBef>
              <a:spcAft>
                <a:spcPts val="0"/>
              </a:spcAft>
            </a:pP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Не забыт и те, кто «ищет и ловит» путешественников:</a:t>
            </a:r>
            <a:endParaRPr lang="ru-RU" sz="1000" kern="15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перевозчики;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отели,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хостелы, гостиницы, бары, рестораны, магазины с сувенирами,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агентства;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организации,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предоставляющие различные сервисы для туристов (дайвинг, экскурсии и мероприятия, концерты,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фестивали и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т.д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.);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просто люди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сдающие свое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жилье;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люди которые </a:t>
            </a:r>
            <a:r>
              <a:rPr lang="ru-RU" sz="1000" kern="1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хотят познакомится с </a:t>
            </a: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иностранцами;</a:t>
            </a:r>
            <a:endParaRPr lang="ru-RU" sz="1000" kern="150" dirty="0">
              <a:solidFill>
                <a:srgbClr val="000000"/>
              </a:solidFill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"/>
            </a:pPr>
            <a:r>
              <a:rPr lang="ru-RU" sz="1000" kern="15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организаторы встреч, совместного отдыха, мероприятий, экскурсий.</a:t>
            </a:r>
            <a:endParaRPr lang="ru-RU" sz="1000" kern="150" dirty="0">
              <a:solidFill>
                <a:srgbClr val="000000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52636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45998" y="2492852"/>
            <a:ext cx="3008142" cy="24929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lang="ru-RU" b="1" dirty="0" smtClean="0">
                <a:solidFill>
                  <a:srgbClr val="FFFFFF"/>
                </a:solidFill>
              </a:rPr>
              <a:t>Цели проекта: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5998" y="359652"/>
            <a:ext cx="8969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Предпосылки успешности  проекта </a:t>
            </a:r>
            <a:r>
              <a:rPr lang="ru-RU" b="1" dirty="0" smtClean="0"/>
              <a:t>«</a:t>
            </a:r>
            <a:r>
              <a:rPr lang="en-US" b="1" dirty="0" err="1" smtClean="0"/>
              <a:t>LifeUp</a:t>
            </a:r>
            <a:r>
              <a:rPr lang="ru-RU" b="1" dirty="0" smtClean="0"/>
              <a:t>»</a:t>
            </a:r>
            <a:r>
              <a:rPr lang="en-US" b="1" dirty="0" smtClean="0"/>
              <a:t> </a:t>
            </a:r>
            <a:r>
              <a:rPr lang="ru-RU" b="1" dirty="0"/>
              <a:t>:</a:t>
            </a:r>
          </a:p>
          <a:p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 smtClean="0"/>
              <a:t>В Украине </a:t>
            </a:r>
            <a:r>
              <a:rPr lang="ru-RU" dirty="0" smtClean="0"/>
              <a:t>не существует аналогичного сервиса, направленного на ту же целевую нишу. В то же время, существуют косвенные конкуренты, часть рынка которых можно отвоевывать (</a:t>
            </a:r>
            <a:r>
              <a:rPr lang="en-US" dirty="0" err="1" smtClean="0"/>
              <a:t>Bla</a:t>
            </a:r>
            <a:r>
              <a:rPr lang="en-US" dirty="0" smtClean="0"/>
              <a:t>-</a:t>
            </a:r>
            <a:r>
              <a:rPr lang="en-US" dirty="0" err="1" smtClean="0"/>
              <a:t>Bla</a:t>
            </a:r>
            <a:r>
              <a:rPr lang="en-US" dirty="0" smtClean="0"/>
              <a:t>-Car</a:t>
            </a:r>
            <a:r>
              <a:rPr lang="ru-RU" dirty="0" smtClean="0"/>
              <a:t>, такси, </a:t>
            </a:r>
            <a:r>
              <a:rPr lang="ru-RU" dirty="0" smtClean="0"/>
              <a:t>пригородный и междугородный </a:t>
            </a:r>
            <a:r>
              <a:rPr lang="ru-RU" dirty="0" smtClean="0"/>
              <a:t>транспорт</a:t>
            </a:r>
            <a:r>
              <a:rPr lang="ru-RU" dirty="0" smtClean="0"/>
              <a:t>).</a:t>
            </a:r>
            <a:endParaRPr lang="ru-RU" dirty="0" smtClean="0"/>
          </a:p>
          <a:p>
            <a:pPr marL="342900" indent="-342900" algn="just">
              <a:buAutoNum type="arabicPeriod" startAt="2"/>
            </a:pPr>
            <a:r>
              <a:rPr lang="ru-RU" dirty="0" smtClean="0"/>
              <a:t>В сложной экономической ситуации, которая сложилась в Украине, общей тенденцией является стремление людей к экономии средств даже на привычных действиях   (стимул для владельцев автотранспорта)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17443" y="6119820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https://lifeup.com.ua/</a:t>
            </a:r>
            <a:endParaRPr lang="ru-RU" sz="11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112</Words>
  <Application>Microsoft Office PowerPoint</Application>
  <PresentationFormat>Лист A4 (210x297 мм)</PresentationFormat>
  <Paragraphs>109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Default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SamLab.ws</cp:lastModifiedBy>
  <cp:revision>143</cp:revision>
  <cp:lastPrinted>2016-08-18T10:06:00Z</cp:lastPrinted>
  <dcterms:created xsi:type="dcterms:W3CDTF">2016-08-02T20:31:00Z</dcterms:created>
  <dcterms:modified xsi:type="dcterms:W3CDTF">2018-06-14T15:27:04Z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