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1" r:id="rId2"/>
  </p:sldMasterIdLst>
  <p:notesMasterIdLst>
    <p:notesMasterId r:id="rId13"/>
  </p:notesMasterIdLst>
  <p:sldIdLst>
    <p:sldId id="274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15" r:id="rId12"/>
  </p:sldIdLst>
  <p:sldSz cx="12192000" cy="6858000"/>
  <p:notesSz cx="7010400" cy="9296400"/>
  <p:embeddedFontLst>
    <p:embeddedFont>
      <p:font typeface="Cambria Math" panose="02040503050406030204" pitchFamily="18" charset="0"/>
      <p:regular r:id="rId14"/>
    </p:embeddedFont>
    <p:embeddedFont>
      <p:font typeface="Roboto Light" panose="020B0604020202020204" charset="0"/>
      <p:regular r:id="rId15"/>
      <p: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  <p:embeddedFont>
      <p:font typeface="Montserrat" panose="020B0604020202020204" charset="-52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Raleway" panose="020B0003030101060003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952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2" roundtripDataSignature="AMtx7mi/1R+VGQj6rR1j+EvdKwKzU9yZ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3C90DC"/>
    <a:srgbClr val="49B0E3"/>
    <a:srgbClr val="25AEDF"/>
    <a:srgbClr val="023A84"/>
    <a:srgbClr val="0067B1"/>
    <a:srgbClr val="EA0029"/>
    <a:srgbClr val="001A72"/>
    <a:srgbClr val="00D09A"/>
    <a:srgbClr val="6D8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CA1F69-63E4-4748-A82F-6462BE253F79}">
  <a:tblStyle styleId="{A5CA1F69-63E4-4748-A82F-6462BE253F7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3998F9-9C8F-48FB-A58E-ADEB5E960DB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453C36B-DBC5-4B84-8AB3-5A083790369A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42" autoAdjust="0"/>
    <p:restoredTop sz="96645" autoAdjust="0"/>
  </p:normalViewPr>
  <p:slideViewPr>
    <p:cSldViewPr snapToGrid="0">
      <p:cViewPr varScale="1">
        <p:scale>
          <a:sx n="93" d="100"/>
          <a:sy n="93" d="100"/>
        </p:scale>
        <p:origin x="240" y="72"/>
      </p:cViewPr>
      <p:guideLst>
        <p:guide orient="horz" pos="2160"/>
        <p:guide pos="29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52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7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776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Title Slide">
  <p:cSld name="24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>
            <a:spLocks noGrp="1"/>
          </p:cNvSpPr>
          <p:nvPr>
            <p:ph type="pic" idx="2"/>
          </p:nvPr>
        </p:nvSpPr>
        <p:spPr>
          <a:xfrm>
            <a:off x="0" y="0"/>
            <a:ext cx="6052457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>
            <a:spLocks noGrp="1"/>
          </p:cNvSpPr>
          <p:nvPr>
            <p:ph type="pic" idx="2"/>
          </p:nvPr>
        </p:nvSpPr>
        <p:spPr>
          <a:xfrm>
            <a:off x="0" y="2237232"/>
            <a:ext cx="12192000" cy="2694432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5_Blank">
  <p:cSld name="55_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>
            <a:spLocks noGrp="1"/>
          </p:cNvSpPr>
          <p:nvPr>
            <p:ph type="pic" idx="2"/>
          </p:nvPr>
        </p:nvSpPr>
        <p:spPr>
          <a:xfrm>
            <a:off x="8572500" y="0"/>
            <a:ext cx="36195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Full Image">
  <p:cSld name="17_Full Imag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>
            <a:spLocks noGrp="1"/>
          </p:cNvSpPr>
          <p:nvPr>
            <p:ph type="pic" idx="2"/>
          </p:nvPr>
        </p:nvSpPr>
        <p:spPr>
          <a:xfrm>
            <a:off x="-1" y="0"/>
            <a:ext cx="8245958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4_Blank">
  <p:cSld name="54_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>
            <a:spLocks noGrp="1"/>
          </p:cNvSpPr>
          <p:nvPr>
            <p:ph type="pic" idx="2"/>
          </p:nvPr>
        </p:nvSpPr>
        <p:spPr>
          <a:xfrm>
            <a:off x="914400" y="938717"/>
            <a:ext cx="3696512" cy="4978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  <a:effectLst>
            <a:outerShdw blurRad="457200" dist="558800" dir="5400000" sx="92000" sy="92000" algn="t" rotWithShape="0">
              <a:srgbClr val="000000">
                <a:alpha val="30588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3_Blank">
  <p:cSld name="53_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>
            <a:spLocks noGrp="1"/>
          </p:cNvSpPr>
          <p:nvPr>
            <p:ph type="pic" idx="2"/>
          </p:nvPr>
        </p:nvSpPr>
        <p:spPr>
          <a:xfrm>
            <a:off x="1468533" y="1821937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3" name="Google Shape;43;p26"/>
          <p:cNvSpPr>
            <a:spLocks noGrp="1"/>
          </p:cNvSpPr>
          <p:nvPr>
            <p:ph type="pic" idx="3"/>
          </p:nvPr>
        </p:nvSpPr>
        <p:spPr>
          <a:xfrm>
            <a:off x="1468533" y="3778135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4" name="Google Shape;44;p26"/>
          <p:cNvSpPr>
            <a:spLocks noGrp="1"/>
          </p:cNvSpPr>
          <p:nvPr>
            <p:ph type="pic" idx="4"/>
          </p:nvPr>
        </p:nvSpPr>
        <p:spPr>
          <a:xfrm>
            <a:off x="9809067" y="2758563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5" name="Google Shape;45;p26"/>
          <p:cNvSpPr>
            <a:spLocks noGrp="1"/>
          </p:cNvSpPr>
          <p:nvPr>
            <p:ph type="pic" idx="5"/>
          </p:nvPr>
        </p:nvSpPr>
        <p:spPr>
          <a:xfrm>
            <a:off x="9809067" y="4664472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2_Blank">
  <p:cSld name="52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>
            <a:spLocks noGrp="1"/>
          </p:cNvSpPr>
          <p:nvPr>
            <p:ph type="pic" idx="2"/>
          </p:nvPr>
        </p:nvSpPr>
        <p:spPr>
          <a:xfrm>
            <a:off x="0" y="2603500"/>
            <a:ext cx="12192000" cy="38227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1_Blank">
  <p:cSld name="51_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>
            <a:spLocks noGrp="1"/>
          </p:cNvSpPr>
          <p:nvPr>
            <p:ph type="pic" idx="2"/>
          </p:nvPr>
        </p:nvSpPr>
        <p:spPr>
          <a:xfrm>
            <a:off x="6426557" y="2833353"/>
            <a:ext cx="4945487" cy="3464416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0_Blank">
  <p:cSld name="50_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>
            <a:spLocks noGrp="1"/>
          </p:cNvSpPr>
          <p:nvPr>
            <p:ph type="pic" idx="2"/>
          </p:nvPr>
        </p:nvSpPr>
        <p:spPr>
          <a:xfrm>
            <a:off x="0" y="0"/>
            <a:ext cx="8288338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itle Slide">
  <p:cSld name="10_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>
            <a:spLocks noGrp="1"/>
          </p:cNvSpPr>
          <p:nvPr>
            <p:ph type="pic" idx="2"/>
          </p:nvPr>
        </p:nvSpPr>
        <p:spPr>
          <a:xfrm>
            <a:off x="5026542" y="889000"/>
            <a:ext cx="7025758" cy="5465768"/>
          </a:xfrm>
          <a:prstGeom prst="rect">
            <a:avLst/>
          </a:prstGeom>
          <a:solidFill>
            <a:srgbClr val="E1E9EA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Title Slide">
  <p:cSld name="25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Title Slide">
  <p:cSld name="30_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1"/>
          <p:cNvSpPr>
            <a:spLocks noGrp="1"/>
          </p:cNvSpPr>
          <p:nvPr>
            <p:ph type="pic" idx="2"/>
          </p:nvPr>
        </p:nvSpPr>
        <p:spPr>
          <a:xfrm>
            <a:off x="0" y="781844"/>
            <a:ext cx="12192000" cy="5294312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Title Slide">
  <p:cSld name="26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67"/>
              <a:buFont typeface="Roboto"/>
              <a:buNone/>
              <a:defRPr sz="426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Blank">
  <p:cSld name="21_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4"/>
          <p:cNvSpPr>
            <a:spLocks noGrp="1"/>
          </p:cNvSpPr>
          <p:nvPr>
            <p:ph type="pic" idx="2"/>
          </p:nvPr>
        </p:nvSpPr>
        <p:spPr>
          <a:xfrm>
            <a:off x="8752114" y="0"/>
            <a:ext cx="3439886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Slide">
  <p:cSld name="9_Title Slid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5"/>
          <p:cNvSpPr>
            <a:spLocks noGrp="1"/>
          </p:cNvSpPr>
          <p:nvPr>
            <p:ph type="pic" idx="2"/>
          </p:nvPr>
        </p:nvSpPr>
        <p:spPr>
          <a:xfrm>
            <a:off x="588169" y="580345"/>
            <a:ext cx="11015662" cy="339725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">
  <p:cSld name="8_Title Slid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6"/>
          <p:cNvSpPr>
            <a:spLocks noGrp="1"/>
          </p:cNvSpPr>
          <p:nvPr>
            <p:ph type="pic" idx="2"/>
          </p:nvPr>
        </p:nvSpPr>
        <p:spPr>
          <a:xfrm>
            <a:off x="7489371" y="0"/>
            <a:ext cx="4702629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>
  <p:cSld name="7_Title Slid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7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8"/>
          <p:cNvSpPr>
            <a:spLocks noGrp="1"/>
          </p:cNvSpPr>
          <p:nvPr>
            <p:ph type="pic" idx="2"/>
          </p:nvPr>
        </p:nvSpPr>
        <p:spPr>
          <a:xfrm>
            <a:off x="7329487" y="0"/>
            <a:ext cx="4862513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Slide">
  <p:cSld name="5_Title Slid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9"/>
          <p:cNvSpPr>
            <a:spLocks noGrp="1"/>
          </p:cNvSpPr>
          <p:nvPr>
            <p:ph type="pic" idx="2"/>
          </p:nvPr>
        </p:nvSpPr>
        <p:spPr>
          <a:xfrm>
            <a:off x="6609761" y="1303502"/>
            <a:ext cx="4621907" cy="4250996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0"/>
          <p:cNvSpPr>
            <a:spLocks noGrp="1"/>
          </p:cNvSpPr>
          <p:nvPr>
            <p:ph type="pic" idx="2"/>
          </p:nvPr>
        </p:nvSpPr>
        <p:spPr>
          <a:xfrm>
            <a:off x="1320800" y="812800"/>
            <a:ext cx="3759200" cy="5232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  <a:effectLst>
            <a:outerShdw blurRad="469900" dist="279400" sx="96000" sy="96000" algn="l" rotWithShape="0">
              <a:srgbClr val="000000">
                <a:alpha val="26666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Blank">
  <p:cSld name="21_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>
            <a:spLocks noGrp="1"/>
          </p:cNvSpPr>
          <p:nvPr>
            <p:ph type="pic" idx="2"/>
          </p:nvPr>
        </p:nvSpPr>
        <p:spPr>
          <a:xfrm>
            <a:off x="8752114" y="0"/>
            <a:ext cx="3439886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1"/>
          <p:cNvSpPr>
            <a:spLocks noGrp="1"/>
          </p:cNvSpPr>
          <p:nvPr>
            <p:ph type="pic" idx="2"/>
          </p:nvPr>
        </p:nvSpPr>
        <p:spPr>
          <a:xfrm>
            <a:off x="0" y="0"/>
            <a:ext cx="6052457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2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9" name="Google Shape;89;p42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42"/>
          <p:cNvSpPr>
            <a:spLocks noGrp="1"/>
          </p:cNvSpPr>
          <p:nvPr>
            <p:ph type="pic" idx="2"/>
          </p:nvPr>
        </p:nvSpPr>
        <p:spPr>
          <a:xfrm>
            <a:off x="0" y="2237232"/>
            <a:ext cx="12192000" cy="2694432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5_Blank">
  <p:cSld name="55_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3"/>
          <p:cNvSpPr>
            <a:spLocks noGrp="1"/>
          </p:cNvSpPr>
          <p:nvPr>
            <p:ph type="pic" idx="2"/>
          </p:nvPr>
        </p:nvSpPr>
        <p:spPr>
          <a:xfrm>
            <a:off x="8572500" y="0"/>
            <a:ext cx="36195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Full Image">
  <p:cSld name="17_Full Imag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4"/>
          <p:cNvSpPr>
            <a:spLocks noGrp="1"/>
          </p:cNvSpPr>
          <p:nvPr>
            <p:ph type="pic" idx="2"/>
          </p:nvPr>
        </p:nvSpPr>
        <p:spPr>
          <a:xfrm>
            <a:off x="-1" y="0"/>
            <a:ext cx="8245958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4_Blank">
  <p:cSld name="54_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5"/>
          <p:cNvSpPr>
            <a:spLocks noGrp="1"/>
          </p:cNvSpPr>
          <p:nvPr>
            <p:ph type="pic" idx="2"/>
          </p:nvPr>
        </p:nvSpPr>
        <p:spPr>
          <a:xfrm>
            <a:off x="914400" y="938717"/>
            <a:ext cx="3696512" cy="4978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  <a:effectLst>
            <a:outerShdw blurRad="457200" dist="558800" dir="5400000" sx="92000" sy="92000" algn="t" rotWithShape="0">
              <a:srgbClr val="000000">
                <a:alpha val="30588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3_Blank">
  <p:cSld name="53_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6"/>
          <p:cNvSpPr>
            <a:spLocks noGrp="1"/>
          </p:cNvSpPr>
          <p:nvPr>
            <p:ph type="pic" idx="2"/>
          </p:nvPr>
        </p:nvSpPr>
        <p:spPr>
          <a:xfrm>
            <a:off x="1468533" y="1821937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9" name="Google Shape;99;p46"/>
          <p:cNvSpPr>
            <a:spLocks noGrp="1"/>
          </p:cNvSpPr>
          <p:nvPr>
            <p:ph type="pic" idx="3"/>
          </p:nvPr>
        </p:nvSpPr>
        <p:spPr>
          <a:xfrm>
            <a:off x="1468533" y="3778135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0" name="Google Shape;100;p46"/>
          <p:cNvSpPr>
            <a:spLocks noGrp="1"/>
          </p:cNvSpPr>
          <p:nvPr>
            <p:ph type="pic" idx="4"/>
          </p:nvPr>
        </p:nvSpPr>
        <p:spPr>
          <a:xfrm>
            <a:off x="9809067" y="2758563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1" name="Google Shape;101;p46"/>
          <p:cNvSpPr>
            <a:spLocks noGrp="1"/>
          </p:cNvSpPr>
          <p:nvPr>
            <p:ph type="pic" idx="5"/>
          </p:nvPr>
        </p:nvSpPr>
        <p:spPr>
          <a:xfrm>
            <a:off x="9809067" y="4664472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2" name="Google Shape;102;p46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3" name="Google Shape;103;p46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2_Blank">
  <p:cSld name="52_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7"/>
          <p:cNvSpPr>
            <a:spLocks noGrp="1"/>
          </p:cNvSpPr>
          <p:nvPr>
            <p:ph type="pic" idx="2"/>
          </p:nvPr>
        </p:nvSpPr>
        <p:spPr>
          <a:xfrm>
            <a:off x="0" y="2603500"/>
            <a:ext cx="12192000" cy="38227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1_Blank">
  <p:cSld name="51_Blank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8"/>
          <p:cNvSpPr>
            <a:spLocks noGrp="1"/>
          </p:cNvSpPr>
          <p:nvPr>
            <p:ph type="pic" idx="2"/>
          </p:nvPr>
        </p:nvSpPr>
        <p:spPr>
          <a:xfrm>
            <a:off x="6426557" y="2833353"/>
            <a:ext cx="4945487" cy="3464416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0_Blank">
  <p:cSld name="50_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9"/>
          <p:cNvSpPr>
            <a:spLocks noGrp="1"/>
          </p:cNvSpPr>
          <p:nvPr>
            <p:ph type="pic" idx="2"/>
          </p:nvPr>
        </p:nvSpPr>
        <p:spPr>
          <a:xfrm>
            <a:off x="0" y="0"/>
            <a:ext cx="8288338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itle Slide">
  <p:cSld name="10_Title Slid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0"/>
          <p:cNvSpPr>
            <a:spLocks noGrp="1"/>
          </p:cNvSpPr>
          <p:nvPr>
            <p:ph type="pic" idx="2"/>
          </p:nvPr>
        </p:nvSpPr>
        <p:spPr>
          <a:xfrm>
            <a:off x="5026542" y="889000"/>
            <a:ext cx="7025758" cy="5465768"/>
          </a:xfrm>
          <a:prstGeom prst="rect">
            <a:avLst/>
          </a:prstGeom>
          <a:solidFill>
            <a:srgbClr val="E1E9EA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Slide">
  <p:cSld name="9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>
            <a:spLocks noGrp="1"/>
          </p:cNvSpPr>
          <p:nvPr>
            <p:ph type="pic" idx="2"/>
          </p:nvPr>
        </p:nvSpPr>
        <p:spPr>
          <a:xfrm>
            <a:off x="588169" y="580345"/>
            <a:ext cx="11015662" cy="339725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Title Slide">
  <p:cSld name="30_Title Slid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1"/>
          <p:cNvSpPr>
            <a:spLocks noGrp="1"/>
          </p:cNvSpPr>
          <p:nvPr>
            <p:ph type="pic" idx="2"/>
          </p:nvPr>
        </p:nvSpPr>
        <p:spPr>
          <a:xfrm>
            <a:off x="0" y="781844"/>
            <a:ext cx="12192000" cy="5294312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Title Slide">
  <p:cSld name="26_Title Slid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8" name="Google Shape;118;p53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9" name="Google Shape;119;p53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67"/>
              <a:buFont typeface="Roboto"/>
              <a:buNone/>
              <a:defRPr sz="426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Title Slide">
  <p:cSld name="24_Title Slid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4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2" name="Google Shape;122;p54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_Title Slide">
  <p:cSld name="27_Title Slid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7574d5ef3_5_26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98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Title Slide">
  <p:cSld name="28_Title Slid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7574d5ef3_5_53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">
  <p:cSld name="8_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>
            <a:spLocks noGrp="1"/>
          </p:cNvSpPr>
          <p:nvPr>
            <p:ph type="pic" idx="2"/>
          </p:nvPr>
        </p:nvSpPr>
        <p:spPr>
          <a:xfrm>
            <a:off x="7489371" y="0"/>
            <a:ext cx="4702629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>
  <p:cSld name="7_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>
            <a:spLocks noGrp="1"/>
          </p:cNvSpPr>
          <p:nvPr>
            <p:ph type="pic" idx="2"/>
          </p:nvPr>
        </p:nvSpPr>
        <p:spPr>
          <a:xfrm>
            <a:off x="7329487" y="0"/>
            <a:ext cx="4862513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Slide">
  <p:cSld name="5_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>
            <a:spLocks noGrp="1"/>
          </p:cNvSpPr>
          <p:nvPr>
            <p:ph type="pic" idx="2"/>
          </p:nvPr>
        </p:nvSpPr>
        <p:spPr>
          <a:xfrm>
            <a:off x="6609761" y="1303502"/>
            <a:ext cx="4621907" cy="4250996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>
            <a:spLocks noGrp="1"/>
          </p:cNvSpPr>
          <p:nvPr>
            <p:ph type="pic" idx="2"/>
          </p:nvPr>
        </p:nvSpPr>
        <p:spPr>
          <a:xfrm>
            <a:off x="1320800" y="812800"/>
            <a:ext cx="3759200" cy="5232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  <a:effectLst>
            <a:outerShdw blurRad="469900" dist="279400" sx="96000" sy="96000" algn="l" rotWithShape="0">
              <a:srgbClr val="000000">
                <a:alpha val="26666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54;gb6f6fa0e72_1_0"/>
          <p:cNvSpPr/>
          <p:nvPr/>
        </p:nvSpPr>
        <p:spPr>
          <a:xfrm rot="5400000">
            <a:off x="5101277" y="-232719"/>
            <a:ext cx="1989439" cy="12192001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7C157FE-C021-45B8-A0ED-7E8CD90FE7A9}"/>
              </a:ext>
            </a:extLst>
          </p:cNvPr>
          <p:cNvSpPr/>
          <p:nvPr/>
        </p:nvSpPr>
        <p:spPr>
          <a:xfrm>
            <a:off x="671127" y="5447783"/>
            <a:ext cx="52648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dirty="0" smtClean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Студент Яцевич Ксения</a:t>
            </a:r>
            <a:br>
              <a:rPr lang="ru-RU" sz="2400" dirty="0" smtClean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</a:br>
            <a:r>
              <a:rPr lang="ru-RU" sz="2400" dirty="0" smtClean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Б9121-09.03.03 </a:t>
            </a:r>
            <a:r>
              <a:rPr lang="ru-RU" sz="2400" dirty="0" err="1" smtClean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пикд</a:t>
            </a:r>
            <a:endParaRPr lang="ru-RU" sz="2400" dirty="0">
              <a:solidFill>
                <a:schemeClr val="bg1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71127" y="1351388"/>
            <a:ext cx="809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Алгоритм сжатия цветков</a:t>
            </a:r>
            <a:endParaRPr lang="ru-RU" sz="48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067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183;p17">
            <a:extLst>
              <a:ext uri="{FF2B5EF4-FFF2-40B4-BE49-F238E27FC236}">
                <a16:creationId xmlns:a16="http://schemas.microsoft.com/office/drawing/2014/main" id="{41490EAB-5150-4794-AC04-C2E6F6A70238}"/>
              </a:ext>
            </a:extLst>
          </p:cNvPr>
          <p:cNvSpPr/>
          <p:nvPr/>
        </p:nvSpPr>
        <p:spPr>
          <a:xfrm>
            <a:off x="1797" y="2383193"/>
            <a:ext cx="2199265" cy="548466"/>
          </a:xfrm>
          <a:custGeom>
            <a:avLst/>
            <a:gdLst>
              <a:gd name="connsiteX0" fmla="*/ 0 w 1645921"/>
              <a:gd name="connsiteY0" fmla="*/ 0 h 391481"/>
              <a:gd name="connsiteX1" fmla="*/ 1450181 w 1645921"/>
              <a:gd name="connsiteY1" fmla="*/ 0 h 391481"/>
              <a:gd name="connsiteX2" fmla="*/ 1645921 w 1645921"/>
              <a:gd name="connsiteY2" fmla="*/ 195741 h 391481"/>
              <a:gd name="connsiteX3" fmla="*/ 1450181 w 1645921"/>
              <a:gd name="connsiteY3" fmla="*/ 391481 h 391481"/>
              <a:gd name="connsiteX4" fmla="*/ 0 w 1645921"/>
              <a:gd name="connsiteY4" fmla="*/ 391481 h 391481"/>
              <a:gd name="connsiteX5" fmla="*/ 195741 w 1645921"/>
              <a:gd name="connsiteY5" fmla="*/ 195741 h 391481"/>
              <a:gd name="connsiteX6" fmla="*/ 0 w 1645921"/>
              <a:gd name="connsiteY6" fmla="*/ 0 h 391481"/>
              <a:gd name="connsiteX0" fmla="*/ 17619 w 1663540"/>
              <a:gd name="connsiteY0" fmla="*/ 0 h 391481"/>
              <a:gd name="connsiteX1" fmla="*/ 1467800 w 1663540"/>
              <a:gd name="connsiteY1" fmla="*/ 0 h 391481"/>
              <a:gd name="connsiteX2" fmla="*/ 1663540 w 1663540"/>
              <a:gd name="connsiteY2" fmla="*/ 195741 h 391481"/>
              <a:gd name="connsiteX3" fmla="*/ 1467800 w 1663540"/>
              <a:gd name="connsiteY3" fmla="*/ 391481 h 391481"/>
              <a:gd name="connsiteX4" fmla="*/ 17619 w 1663540"/>
              <a:gd name="connsiteY4" fmla="*/ 391481 h 391481"/>
              <a:gd name="connsiteX5" fmla="*/ 0 w 1663540"/>
              <a:gd name="connsiteY5" fmla="*/ 195741 h 391481"/>
              <a:gd name="connsiteX6" fmla="*/ 17619 w 1663540"/>
              <a:gd name="connsiteY6" fmla="*/ 0 h 391481"/>
              <a:gd name="connsiteX0" fmla="*/ 0 w 1645921"/>
              <a:gd name="connsiteY0" fmla="*/ 0 h 391481"/>
              <a:gd name="connsiteX1" fmla="*/ 1450181 w 1645921"/>
              <a:gd name="connsiteY1" fmla="*/ 0 h 391481"/>
              <a:gd name="connsiteX2" fmla="*/ 1645921 w 1645921"/>
              <a:gd name="connsiteY2" fmla="*/ 195741 h 391481"/>
              <a:gd name="connsiteX3" fmla="*/ 1450181 w 1645921"/>
              <a:gd name="connsiteY3" fmla="*/ 391481 h 391481"/>
              <a:gd name="connsiteX4" fmla="*/ 0 w 1645921"/>
              <a:gd name="connsiteY4" fmla="*/ 391481 h 391481"/>
              <a:gd name="connsiteX5" fmla="*/ 71281 w 1645921"/>
              <a:gd name="connsiteY5" fmla="*/ 192566 h 391481"/>
              <a:gd name="connsiteX6" fmla="*/ 0 w 1645921"/>
              <a:gd name="connsiteY6" fmla="*/ 0 h 391481"/>
              <a:gd name="connsiteX0" fmla="*/ 1744 w 1647665"/>
              <a:gd name="connsiteY0" fmla="*/ 0 h 391481"/>
              <a:gd name="connsiteX1" fmla="*/ 1451925 w 1647665"/>
              <a:gd name="connsiteY1" fmla="*/ 0 h 391481"/>
              <a:gd name="connsiteX2" fmla="*/ 1647665 w 1647665"/>
              <a:gd name="connsiteY2" fmla="*/ 195741 h 391481"/>
              <a:gd name="connsiteX3" fmla="*/ 1451925 w 1647665"/>
              <a:gd name="connsiteY3" fmla="*/ 391481 h 391481"/>
              <a:gd name="connsiteX4" fmla="*/ 1744 w 1647665"/>
              <a:gd name="connsiteY4" fmla="*/ 391481 h 391481"/>
              <a:gd name="connsiteX5" fmla="*/ 0 w 1647665"/>
              <a:gd name="connsiteY5" fmla="*/ 189391 h 391481"/>
              <a:gd name="connsiteX6" fmla="*/ 1744 w 1647665"/>
              <a:gd name="connsiteY6" fmla="*/ 0 h 391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7665" h="391481">
                <a:moveTo>
                  <a:pt x="1744" y="0"/>
                </a:moveTo>
                <a:lnTo>
                  <a:pt x="1451925" y="0"/>
                </a:lnTo>
                <a:lnTo>
                  <a:pt x="1647665" y="195741"/>
                </a:lnTo>
                <a:lnTo>
                  <a:pt x="1451925" y="391481"/>
                </a:lnTo>
                <a:lnTo>
                  <a:pt x="1744" y="391481"/>
                </a:lnTo>
                <a:cubicBezTo>
                  <a:pt x="1163" y="324118"/>
                  <a:pt x="581" y="256754"/>
                  <a:pt x="0" y="189391"/>
                </a:cubicBezTo>
                <a:cubicBezTo>
                  <a:pt x="581" y="126261"/>
                  <a:pt x="1163" y="63130"/>
                  <a:pt x="1744" y="0"/>
                </a:cubicBezTo>
                <a:close/>
              </a:path>
            </a:pathLst>
          </a:custGeom>
          <a:solidFill>
            <a:srgbClr val="699B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2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Исходный граф</a:t>
            </a:r>
            <a:endParaRPr lang="ru-RU" sz="12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189;p17">
            <a:extLst>
              <a:ext uri="{FF2B5EF4-FFF2-40B4-BE49-F238E27FC236}">
                <a16:creationId xmlns:a16="http://schemas.microsoft.com/office/drawing/2014/main" id="{DBCB4C86-74B2-4404-AB28-075B6BC508AA}"/>
              </a:ext>
            </a:extLst>
          </p:cNvPr>
          <p:cNvSpPr/>
          <p:nvPr/>
        </p:nvSpPr>
        <p:spPr>
          <a:xfrm>
            <a:off x="2088391" y="2390110"/>
            <a:ext cx="1989767" cy="548465"/>
          </a:xfrm>
          <a:prstGeom prst="chevron">
            <a:avLst>
              <a:gd name="adj" fmla="val 50000"/>
            </a:avLst>
          </a:prstGeom>
          <a:solidFill>
            <a:srgbClr val="DDEBF7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Сжатие первого цветка</a:t>
            </a:r>
            <a:endParaRPr sz="1200" dirty="0"/>
          </a:p>
        </p:txBody>
      </p:sp>
      <p:sp>
        <p:nvSpPr>
          <p:cNvPr id="97" name="Google Shape;190;p17">
            <a:extLst>
              <a:ext uri="{FF2B5EF4-FFF2-40B4-BE49-F238E27FC236}">
                <a16:creationId xmlns:a16="http://schemas.microsoft.com/office/drawing/2014/main" id="{1025D6D4-ECDF-4C88-8170-4452C10A2D19}"/>
              </a:ext>
            </a:extLst>
          </p:cNvPr>
          <p:cNvSpPr/>
          <p:nvPr/>
        </p:nvSpPr>
        <p:spPr>
          <a:xfrm>
            <a:off x="3920005" y="2390109"/>
            <a:ext cx="2100219" cy="548465"/>
          </a:xfrm>
          <a:prstGeom prst="chevron">
            <a:avLst>
              <a:gd name="adj" fmla="val 50000"/>
            </a:avLst>
          </a:prstGeom>
          <a:solidFill>
            <a:srgbClr val="DDEBF7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Сжатие </a:t>
            </a:r>
            <a:r>
              <a:rPr lang="ru-RU" sz="12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второго </a:t>
            </a:r>
            <a:r>
              <a:rPr lang="ru-RU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цветка</a:t>
            </a:r>
            <a:endParaRPr lang="ru-RU" sz="1200" dirty="0"/>
          </a:p>
        </p:txBody>
      </p:sp>
      <p:sp>
        <p:nvSpPr>
          <p:cNvPr id="98" name="Google Shape;191;p17">
            <a:extLst>
              <a:ext uri="{FF2B5EF4-FFF2-40B4-BE49-F238E27FC236}">
                <a16:creationId xmlns:a16="http://schemas.microsoft.com/office/drawing/2014/main" id="{56E9A9FC-A831-48E5-B09C-C77026814369}"/>
              </a:ext>
            </a:extLst>
          </p:cNvPr>
          <p:cNvSpPr/>
          <p:nvPr/>
        </p:nvSpPr>
        <p:spPr>
          <a:xfrm>
            <a:off x="5859631" y="2390109"/>
            <a:ext cx="2133532" cy="548465"/>
          </a:xfrm>
          <a:prstGeom prst="chevron">
            <a:avLst>
              <a:gd name="adj" fmla="val 50000"/>
            </a:avLst>
          </a:prstGeom>
          <a:solidFill>
            <a:srgbClr val="D8E6F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Сжатие </a:t>
            </a:r>
            <a:r>
              <a:rPr lang="ru-RU" sz="12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третьего </a:t>
            </a:r>
            <a:r>
              <a:rPr lang="ru-RU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цветка</a:t>
            </a:r>
            <a:endParaRPr lang="ru-RU" sz="1200" dirty="0"/>
          </a:p>
        </p:txBody>
      </p:sp>
      <p:sp>
        <p:nvSpPr>
          <p:cNvPr id="99" name="Google Shape;192;p17">
            <a:extLst>
              <a:ext uri="{FF2B5EF4-FFF2-40B4-BE49-F238E27FC236}">
                <a16:creationId xmlns:a16="http://schemas.microsoft.com/office/drawing/2014/main" id="{58D61E29-2B7B-4999-8039-41B7A1245DF9}"/>
              </a:ext>
            </a:extLst>
          </p:cNvPr>
          <p:cNvSpPr/>
          <p:nvPr/>
        </p:nvSpPr>
        <p:spPr>
          <a:xfrm>
            <a:off x="7913179" y="2383193"/>
            <a:ext cx="2321673" cy="548465"/>
          </a:xfrm>
          <a:prstGeom prst="chevron">
            <a:avLst>
              <a:gd name="adj" fmla="val 50000"/>
            </a:avLst>
          </a:prstGeom>
          <a:solidFill>
            <a:srgbClr val="DBE7E9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>
                <a:solidFill>
                  <a:schemeClr val="dk1"/>
                </a:solidFill>
                <a:latin typeface="Montserrat"/>
                <a:sym typeface="Montserrat"/>
              </a:rPr>
              <a:t>Инверсия дополняющего пути</a:t>
            </a:r>
            <a:endParaRPr lang="ru-RU" sz="1200" dirty="0"/>
          </a:p>
        </p:txBody>
      </p:sp>
      <p:sp>
        <p:nvSpPr>
          <p:cNvPr id="114" name="Google Shape;184;p17">
            <a:extLst>
              <a:ext uri="{FF2B5EF4-FFF2-40B4-BE49-F238E27FC236}">
                <a16:creationId xmlns:a16="http://schemas.microsoft.com/office/drawing/2014/main" id="{0F8FDDA1-4ACA-48C9-8419-BF35331404AC}"/>
              </a:ext>
            </a:extLst>
          </p:cNvPr>
          <p:cNvSpPr/>
          <p:nvPr/>
        </p:nvSpPr>
        <p:spPr>
          <a:xfrm>
            <a:off x="10058400" y="2390109"/>
            <a:ext cx="2120796" cy="548465"/>
          </a:xfrm>
          <a:custGeom>
            <a:avLst/>
            <a:gdLst>
              <a:gd name="connsiteX0" fmla="*/ 0 w 1545918"/>
              <a:gd name="connsiteY0" fmla="*/ 0 h 410904"/>
              <a:gd name="connsiteX1" fmla="*/ 1340466 w 1545918"/>
              <a:gd name="connsiteY1" fmla="*/ 0 h 410904"/>
              <a:gd name="connsiteX2" fmla="*/ 1545918 w 1545918"/>
              <a:gd name="connsiteY2" fmla="*/ 205452 h 410904"/>
              <a:gd name="connsiteX3" fmla="*/ 1340466 w 1545918"/>
              <a:gd name="connsiteY3" fmla="*/ 410904 h 410904"/>
              <a:gd name="connsiteX4" fmla="*/ 0 w 1545918"/>
              <a:gd name="connsiteY4" fmla="*/ 410904 h 410904"/>
              <a:gd name="connsiteX5" fmla="*/ 205452 w 1545918"/>
              <a:gd name="connsiteY5" fmla="*/ 205452 h 410904"/>
              <a:gd name="connsiteX6" fmla="*/ 0 w 1545918"/>
              <a:gd name="connsiteY6" fmla="*/ 0 h 410904"/>
              <a:gd name="connsiteX0" fmla="*/ 0 w 1340466"/>
              <a:gd name="connsiteY0" fmla="*/ 0 h 410904"/>
              <a:gd name="connsiteX1" fmla="*/ 1340466 w 1340466"/>
              <a:gd name="connsiteY1" fmla="*/ 0 h 410904"/>
              <a:gd name="connsiteX2" fmla="*/ 1146524 w 1340466"/>
              <a:gd name="connsiteY2" fmla="*/ 205452 h 410904"/>
              <a:gd name="connsiteX3" fmla="*/ 1340466 w 1340466"/>
              <a:gd name="connsiteY3" fmla="*/ 410904 h 410904"/>
              <a:gd name="connsiteX4" fmla="*/ 0 w 1340466"/>
              <a:gd name="connsiteY4" fmla="*/ 410904 h 410904"/>
              <a:gd name="connsiteX5" fmla="*/ 205452 w 1340466"/>
              <a:gd name="connsiteY5" fmla="*/ 205452 h 410904"/>
              <a:gd name="connsiteX6" fmla="*/ 0 w 1340466"/>
              <a:gd name="connsiteY6" fmla="*/ 0 h 410904"/>
              <a:gd name="connsiteX0" fmla="*/ 0 w 1340466"/>
              <a:gd name="connsiteY0" fmla="*/ 0 h 410904"/>
              <a:gd name="connsiteX1" fmla="*/ 1340466 w 1340466"/>
              <a:gd name="connsiteY1" fmla="*/ 0 h 410904"/>
              <a:gd name="connsiteX2" fmla="*/ 1178274 w 1340466"/>
              <a:gd name="connsiteY2" fmla="*/ 208627 h 410904"/>
              <a:gd name="connsiteX3" fmla="*/ 1340466 w 1340466"/>
              <a:gd name="connsiteY3" fmla="*/ 410904 h 410904"/>
              <a:gd name="connsiteX4" fmla="*/ 0 w 1340466"/>
              <a:gd name="connsiteY4" fmla="*/ 410904 h 410904"/>
              <a:gd name="connsiteX5" fmla="*/ 205452 w 1340466"/>
              <a:gd name="connsiteY5" fmla="*/ 205452 h 410904"/>
              <a:gd name="connsiteX6" fmla="*/ 0 w 1340466"/>
              <a:gd name="connsiteY6" fmla="*/ 0 h 410904"/>
              <a:gd name="connsiteX0" fmla="*/ 0 w 1340466"/>
              <a:gd name="connsiteY0" fmla="*/ 0 h 410904"/>
              <a:gd name="connsiteX1" fmla="*/ 1181716 w 1340466"/>
              <a:gd name="connsiteY1" fmla="*/ 3175 h 410904"/>
              <a:gd name="connsiteX2" fmla="*/ 1178274 w 1340466"/>
              <a:gd name="connsiteY2" fmla="*/ 208627 h 410904"/>
              <a:gd name="connsiteX3" fmla="*/ 1340466 w 1340466"/>
              <a:gd name="connsiteY3" fmla="*/ 410904 h 410904"/>
              <a:gd name="connsiteX4" fmla="*/ 0 w 1340466"/>
              <a:gd name="connsiteY4" fmla="*/ 410904 h 410904"/>
              <a:gd name="connsiteX5" fmla="*/ 205452 w 1340466"/>
              <a:gd name="connsiteY5" fmla="*/ 205452 h 410904"/>
              <a:gd name="connsiteX6" fmla="*/ 0 w 1340466"/>
              <a:gd name="connsiteY6" fmla="*/ 0 h 410904"/>
              <a:gd name="connsiteX0" fmla="*/ 0 w 1184891"/>
              <a:gd name="connsiteY0" fmla="*/ 0 h 410904"/>
              <a:gd name="connsiteX1" fmla="*/ 1181716 w 1184891"/>
              <a:gd name="connsiteY1" fmla="*/ 3175 h 410904"/>
              <a:gd name="connsiteX2" fmla="*/ 1178274 w 1184891"/>
              <a:gd name="connsiteY2" fmla="*/ 208627 h 410904"/>
              <a:gd name="connsiteX3" fmla="*/ 1184891 w 1184891"/>
              <a:gd name="connsiteY3" fmla="*/ 410904 h 410904"/>
              <a:gd name="connsiteX4" fmla="*/ 0 w 1184891"/>
              <a:gd name="connsiteY4" fmla="*/ 410904 h 410904"/>
              <a:gd name="connsiteX5" fmla="*/ 205452 w 1184891"/>
              <a:gd name="connsiteY5" fmla="*/ 205452 h 410904"/>
              <a:gd name="connsiteX6" fmla="*/ 0 w 1184891"/>
              <a:gd name="connsiteY6" fmla="*/ 0 h 410904"/>
              <a:gd name="connsiteX0" fmla="*/ 0 w 1264010"/>
              <a:gd name="connsiteY0" fmla="*/ 0 h 410904"/>
              <a:gd name="connsiteX1" fmla="*/ 1181716 w 1264010"/>
              <a:gd name="connsiteY1" fmla="*/ 3175 h 410904"/>
              <a:gd name="connsiteX2" fmla="*/ 1263999 w 1264010"/>
              <a:gd name="connsiteY2" fmla="*/ 208627 h 410904"/>
              <a:gd name="connsiteX3" fmla="*/ 1184891 w 1264010"/>
              <a:gd name="connsiteY3" fmla="*/ 410904 h 410904"/>
              <a:gd name="connsiteX4" fmla="*/ 0 w 1264010"/>
              <a:gd name="connsiteY4" fmla="*/ 410904 h 410904"/>
              <a:gd name="connsiteX5" fmla="*/ 205452 w 1264010"/>
              <a:gd name="connsiteY5" fmla="*/ 205452 h 410904"/>
              <a:gd name="connsiteX6" fmla="*/ 0 w 1264010"/>
              <a:gd name="connsiteY6" fmla="*/ 0 h 410904"/>
              <a:gd name="connsiteX0" fmla="*/ 0 w 1184891"/>
              <a:gd name="connsiteY0" fmla="*/ 0 h 410904"/>
              <a:gd name="connsiteX1" fmla="*/ 1181716 w 1184891"/>
              <a:gd name="connsiteY1" fmla="*/ 3175 h 410904"/>
              <a:gd name="connsiteX2" fmla="*/ 1184624 w 1184891"/>
              <a:gd name="connsiteY2" fmla="*/ 208627 h 410904"/>
              <a:gd name="connsiteX3" fmla="*/ 1184891 w 1184891"/>
              <a:gd name="connsiteY3" fmla="*/ 410904 h 410904"/>
              <a:gd name="connsiteX4" fmla="*/ 0 w 1184891"/>
              <a:gd name="connsiteY4" fmla="*/ 410904 h 410904"/>
              <a:gd name="connsiteX5" fmla="*/ 205452 w 1184891"/>
              <a:gd name="connsiteY5" fmla="*/ 205452 h 410904"/>
              <a:gd name="connsiteX6" fmla="*/ 0 w 1184891"/>
              <a:gd name="connsiteY6" fmla="*/ 0 h 410904"/>
              <a:gd name="connsiteX0" fmla="*/ 0 w 1184891"/>
              <a:gd name="connsiteY0" fmla="*/ 0 h 410904"/>
              <a:gd name="connsiteX1" fmla="*/ 1181716 w 1184891"/>
              <a:gd name="connsiteY1" fmla="*/ 3175 h 410904"/>
              <a:gd name="connsiteX2" fmla="*/ 1184624 w 1184891"/>
              <a:gd name="connsiteY2" fmla="*/ 208627 h 410904"/>
              <a:gd name="connsiteX3" fmla="*/ 1184891 w 1184891"/>
              <a:gd name="connsiteY3" fmla="*/ 410904 h 410904"/>
              <a:gd name="connsiteX4" fmla="*/ 0 w 1184891"/>
              <a:gd name="connsiteY4" fmla="*/ 410904 h 410904"/>
              <a:gd name="connsiteX5" fmla="*/ 205452 w 1184891"/>
              <a:gd name="connsiteY5" fmla="*/ 205452 h 410904"/>
              <a:gd name="connsiteX6" fmla="*/ 0 w 1184891"/>
              <a:gd name="connsiteY6" fmla="*/ 0 h 410904"/>
              <a:gd name="connsiteX0" fmla="*/ 0 w 1210291"/>
              <a:gd name="connsiteY0" fmla="*/ 0 h 410904"/>
              <a:gd name="connsiteX1" fmla="*/ 1210291 w 1210291"/>
              <a:gd name="connsiteY1" fmla="*/ 3175 h 410904"/>
              <a:gd name="connsiteX2" fmla="*/ 1184624 w 1210291"/>
              <a:gd name="connsiteY2" fmla="*/ 208627 h 410904"/>
              <a:gd name="connsiteX3" fmla="*/ 1184891 w 1210291"/>
              <a:gd name="connsiteY3" fmla="*/ 410904 h 410904"/>
              <a:gd name="connsiteX4" fmla="*/ 0 w 1210291"/>
              <a:gd name="connsiteY4" fmla="*/ 410904 h 410904"/>
              <a:gd name="connsiteX5" fmla="*/ 205452 w 1210291"/>
              <a:gd name="connsiteY5" fmla="*/ 205452 h 410904"/>
              <a:gd name="connsiteX6" fmla="*/ 0 w 1210291"/>
              <a:gd name="connsiteY6" fmla="*/ 0 h 410904"/>
              <a:gd name="connsiteX0" fmla="*/ 0 w 1184891"/>
              <a:gd name="connsiteY0" fmla="*/ 0 h 410904"/>
              <a:gd name="connsiteX1" fmla="*/ 1181716 w 1184891"/>
              <a:gd name="connsiteY1" fmla="*/ 3175 h 410904"/>
              <a:gd name="connsiteX2" fmla="*/ 1184624 w 1184891"/>
              <a:gd name="connsiteY2" fmla="*/ 208627 h 410904"/>
              <a:gd name="connsiteX3" fmla="*/ 1184891 w 1184891"/>
              <a:gd name="connsiteY3" fmla="*/ 410904 h 410904"/>
              <a:gd name="connsiteX4" fmla="*/ 0 w 1184891"/>
              <a:gd name="connsiteY4" fmla="*/ 410904 h 410904"/>
              <a:gd name="connsiteX5" fmla="*/ 205452 w 1184891"/>
              <a:gd name="connsiteY5" fmla="*/ 205452 h 410904"/>
              <a:gd name="connsiteX6" fmla="*/ 0 w 1184891"/>
              <a:gd name="connsiteY6" fmla="*/ 0 h 410904"/>
              <a:gd name="connsiteX0" fmla="*/ 0 w 1184904"/>
              <a:gd name="connsiteY0" fmla="*/ 0 h 410904"/>
              <a:gd name="connsiteX1" fmla="*/ 1184098 w 1184904"/>
              <a:gd name="connsiteY1" fmla="*/ 793 h 410904"/>
              <a:gd name="connsiteX2" fmla="*/ 1184624 w 1184904"/>
              <a:gd name="connsiteY2" fmla="*/ 208627 h 410904"/>
              <a:gd name="connsiteX3" fmla="*/ 1184891 w 1184904"/>
              <a:gd name="connsiteY3" fmla="*/ 410904 h 410904"/>
              <a:gd name="connsiteX4" fmla="*/ 0 w 1184904"/>
              <a:gd name="connsiteY4" fmla="*/ 410904 h 410904"/>
              <a:gd name="connsiteX5" fmla="*/ 205452 w 1184904"/>
              <a:gd name="connsiteY5" fmla="*/ 205452 h 410904"/>
              <a:gd name="connsiteX6" fmla="*/ 0 w 1184904"/>
              <a:gd name="connsiteY6" fmla="*/ 0 h 410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4904" h="410904">
                <a:moveTo>
                  <a:pt x="0" y="0"/>
                </a:moveTo>
                <a:lnTo>
                  <a:pt x="1184098" y="793"/>
                </a:lnTo>
                <a:cubicBezTo>
                  <a:pt x="1182951" y="69277"/>
                  <a:pt x="1185771" y="140143"/>
                  <a:pt x="1184624" y="208627"/>
                </a:cubicBezTo>
                <a:lnTo>
                  <a:pt x="1184891" y="410904"/>
                </a:lnTo>
                <a:lnTo>
                  <a:pt x="0" y="410904"/>
                </a:lnTo>
                <a:lnTo>
                  <a:pt x="205452" y="205452"/>
                </a:lnTo>
                <a:lnTo>
                  <a:pt x="0" y="0"/>
                </a:lnTo>
                <a:close/>
              </a:path>
            </a:pathLst>
          </a:custGeom>
          <a:solidFill>
            <a:srgbClr val="7CACA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9388" lvl="0" indent="3175" algn="ctr" defTabSz="982663">
              <a:buSzPts val="1400"/>
              <a:tabLst>
                <a:tab pos="92075" algn="l"/>
              </a:tabLst>
            </a:pPr>
            <a:r>
              <a:rPr lang="ru-RU" sz="12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Восстановление графа</a:t>
            </a:r>
            <a:endParaRPr lang="ru-RU" sz="12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" name="Google Shape;154;gb6f6fa0e72_1_0"/>
          <p:cNvSpPr/>
          <p:nvPr/>
        </p:nvSpPr>
        <p:spPr>
          <a:xfrm rot="5400000">
            <a:off x="5387545" y="-5387546"/>
            <a:ext cx="1416908" cy="12192001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292955"/>
            <a:ext cx="809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b="1" dirty="0" smtClean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Описание алгоритма</a:t>
            </a:r>
            <a:endParaRPr lang="ru-RU" sz="4800" b="1" dirty="0">
              <a:solidFill>
                <a:schemeClr val="bg1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1583583"/>
            <a:ext cx="11124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Пример работы алгоритма</a:t>
            </a:r>
            <a:endParaRPr lang="ru-RU" sz="32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45" name="Google Shape;95;p15">
            <a:extLst>
              <a:ext uri="{FF2B5EF4-FFF2-40B4-BE49-F238E27FC236}">
                <a16:creationId xmlns:a16="http://schemas.microsoft.com/office/drawing/2014/main" id="{66A93B06-885B-49FF-849C-EB422071ECE9}"/>
              </a:ext>
            </a:extLst>
          </p:cNvPr>
          <p:cNvSpPr/>
          <p:nvPr/>
        </p:nvSpPr>
        <p:spPr>
          <a:xfrm>
            <a:off x="0" y="1338436"/>
            <a:ext cx="11616920" cy="29822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47" name="Нашивка 101">
            <a:extLst>
              <a:ext uri="{FF2B5EF4-FFF2-40B4-BE49-F238E27FC236}">
                <a16:creationId xmlns:a16="http://schemas.microsoft.com/office/drawing/2014/main" id="{DC0C3D9A-0658-4F7A-8528-CDB626CC2D95}"/>
              </a:ext>
            </a:extLst>
          </p:cNvPr>
          <p:cNvSpPr/>
          <p:nvPr/>
        </p:nvSpPr>
        <p:spPr>
          <a:xfrm>
            <a:off x="3530651" y="4067379"/>
            <a:ext cx="547507" cy="1337657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6" t="6998" r="11944" b="10538"/>
          <a:stretch/>
        </p:blipFill>
        <p:spPr>
          <a:xfrm>
            <a:off x="0" y="3568007"/>
            <a:ext cx="3524707" cy="267023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7" t="28721" r="10960" b="21117"/>
          <a:stretch/>
        </p:blipFill>
        <p:spPr>
          <a:xfrm>
            <a:off x="4078158" y="3948125"/>
            <a:ext cx="3491345" cy="1920241"/>
          </a:xfrm>
          <a:prstGeom prst="rect">
            <a:avLst/>
          </a:prstGeom>
        </p:spPr>
      </p:pic>
      <p:sp>
        <p:nvSpPr>
          <p:cNvPr id="50" name="Нашивка 101">
            <a:extLst>
              <a:ext uri="{FF2B5EF4-FFF2-40B4-BE49-F238E27FC236}">
                <a16:creationId xmlns:a16="http://schemas.microsoft.com/office/drawing/2014/main" id="{DC0C3D9A-0658-4F7A-8528-CDB626CC2D95}"/>
              </a:ext>
            </a:extLst>
          </p:cNvPr>
          <p:cNvSpPr/>
          <p:nvPr/>
        </p:nvSpPr>
        <p:spPr>
          <a:xfrm>
            <a:off x="7719409" y="4067378"/>
            <a:ext cx="547507" cy="1337657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6" t="8302" r="13875" b="12937"/>
          <a:stretch/>
        </p:blipFill>
        <p:spPr>
          <a:xfrm>
            <a:off x="8492633" y="3688080"/>
            <a:ext cx="3484438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1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4;gb6f6fa0e72_1_0"/>
          <p:cNvSpPr/>
          <p:nvPr/>
        </p:nvSpPr>
        <p:spPr>
          <a:xfrm rot="5400000">
            <a:off x="5387545" y="-5387546"/>
            <a:ext cx="1416908" cy="12192001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292955"/>
            <a:ext cx="809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b="1" dirty="0" smtClean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Историческая справка</a:t>
            </a:r>
            <a:endParaRPr lang="ru-RU" sz="4800" b="1" dirty="0">
              <a:solidFill>
                <a:schemeClr val="bg1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2630279"/>
            <a:ext cx="638375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Алгоритм разработал Джек </a:t>
            </a:r>
            <a:r>
              <a:rPr lang="ru-RU" sz="1600" b="1" dirty="0" err="1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Эдмондс</a:t>
            </a:r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 в 1961 году и опубликовал в 1965 </a:t>
            </a:r>
            <a: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году.</a:t>
            </a:r>
            <a:b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</a:br>
            <a: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/>
            </a:r>
            <a:b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</a:br>
            <a:r>
              <a:rPr lang="ru-RU" sz="1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Основной </a:t>
            </a:r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причиной, почему алгоритм сжатия цветков важен, является то, что он дал первое доказательство возможности нахождения наибольшего </a:t>
            </a:r>
            <a:r>
              <a:rPr lang="ru-RU" sz="1600" b="1" dirty="0" err="1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паросочетания</a:t>
            </a:r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 за полиномиальное время. Другой причиной является то, что метод приводит к описанию многогранника линейного программирования для многогранника </a:t>
            </a:r>
            <a:r>
              <a:rPr lang="ru-RU" sz="1600" b="1" dirty="0" err="1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паросочетаний</a:t>
            </a:r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, что приводит к алгоритму </a:t>
            </a:r>
            <a:r>
              <a:rPr lang="ru-RU" sz="1600" b="1" dirty="0" err="1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паросочетания</a:t>
            </a:r>
            <a:r>
              <a:rPr lang="ru-RU" sz="1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 минимального веса.</a:t>
            </a:r>
          </a:p>
        </p:txBody>
      </p:sp>
      <p:pic>
        <p:nvPicPr>
          <p:cNvPr id="1028" name="Picture 4" descr="https://avatars.mds.yandex.net/i?id=7628bbc8b78b524e279488816e36d8cd_l-5483446-images-thumbs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243" y="1947812"/>
            <a:ext cx="2939610" cy="39194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146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4;gb6f6fa0e72_1_0"/>
          <p:cNvSpPr/>
          <p:nvPr/>
        </p:nvSpPr>
        <p:spPr>
          <a:xfrm rot="5400000">
            <a:off x="5387545" y="-5387546"/>
            <a:ext cx="1416908" cy="12192001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292955"/>
            <a:ext cx="809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b="1" dirty="0" smtClean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Постановка задачи</a:t>
            </a:r>
            <a:endParaRPr lang="ru-RU" sz="4800" b="1" dirty="0">
              <a:solidFill>
                <a:schemeClr val="bg1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2407920" y="3595479"/>
            <a:ext cx="8849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Разрешение проблемы нахождения максимального </a:t>
            </a:r>
            <a:r>
              <a:rPr lang="ru-RU" sz="2400" b="1" dirty="0" err="1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паросочетания</a:t>
            </a:r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 в графах с нечетными циклами</a:t>
            </a:r>
            <a:endParaRPr lang="ru-RU" sz="24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  <p:cxnSp>
        <p:nvCxnSpPr>
          <p:cNvPr id="7" name="Google Shape;619;gb7574d5ef3_0_515">
            <a:extLst>
              <a:ext uri="{FF2B5EF4-FFF2-40B4-BE49-F238E27FC236}">
                <a16:creationId xmlns:a16="http://schemas.microsoft.com/office/drawing/2014/main" id="{9A9864D7-FAB9-4716-BF0D-6D093BA27618}"/>
              </a:ext>
            </a:extLst>
          </p:cNvPr>
          <p:cNvCxnSpPr/>
          <p:nvPr/>
        </p:nvCxnSpPr>
        <p:spPr>
          <a:xfrm rot="5400000">
            <a:off x="438894" y="1997800"/>
            <a:ext cx="903014" cy="1588"/>
          </a:xfrm>
          <a:prstGeom prst="straightConnector1">
            <a:avLst/>
          </a:prstGeom>
          <a:noFill/>
          <a:ln w="12700" cap="flat" cmpd="sng">
            <a:solidFill>
              <a:schemeClr val="bg2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8" name="Нашивка 101">
            <a:extLst>
              <a:ext uri="{FF2B5EF4-FFF2-40B4-BE49-F238E27FC236}">
                <a16:creationId xmlns:a16="http://schemas.microsoft.com/office/drawing/2014/main" id="{DC0C3D9A-0658-4F7A-8528-CDB626CC2D95}"/>
              </a:ext>
            </a:extLst>
          </p:cNvPr>
          <p:cNvSpPr/>
          <p:nvPr/>
        </p:nvSpPr>
        <p:spPr>
          <a:xfrm>
            <a:off x="687602" y="2630279"/>
            <a:ext cx="819150" cy="2867025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9" name="Google Shape;619;gb7574d5ef3_0_515">
            <a:extLst>
              <a:ext uri="{FF2B5EF4-FFF2-40B4-BE49-F238E27FC236}">
                <a16:creationId xmlns:a16="http://schemas.microsoft.com/office/drawing/2014/main" id="{E763F21B-9E90-426A-9FC0-F58E141F39DC}"/>
              </a:ext>
            </a:extLst>
          </p:cNvPr>
          <p:cNvCxnSpPr/>
          <p:nvPr/>
        </p:nvCxnSpPr>
        <p:spPr>
          <a:xfrm rot="5400000">
            <a:off x="442069" y="6179275"/>
            <a:ext cx="903014" cy="1588"/>
          </a:xfrm>
          <a:prstGeom prst="straightConnector1">
            <a:avLst/>
          </a:prstGeom>
          <a:noFill/>
          <a:ln w="12700" cap="flat" cmpd="sng">
            <a:solidFill>
              <a:schemeClr val="bg2"/>
            </a:solidFill>
            <a:prstDash val="dot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83990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4;gb6f6fa0e72_1_0"/>
          <p:cNvSpPr/>
          <p:nvPr/>
        </p:nvSpPr>
        <p:spPr>
          <a:xfrm rot="5400000">
            <a:off x="5387545" y="-5387546"/>
            <a:ext cx="1416908" cy="12192001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292955"/>
            <a:ext cx="809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b="1" dirty="0" smtClean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Описание алгоритма</a:t>
            </a:r>
            <a:endParaRPr lang="ru-RU" sz="4800" b="1" dirty="0">
              <a:solidFill>
                <a:schemeClr val="bg1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165122" y="3357770"/>
            <a:ext cx="105600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b="1" u="sng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Алгоритм сжатия цветков </a:t>
            </a:r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(англ. </a:t>
            </a:r>
            <a:r>
              <a:rPr lang="ru-RU" sz="2400" b="1" dirty="0" err="1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Blossom</a:t>
            </a:r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 </a:t>
            </a:r>
            <a:r>
              <a:rPr lang="ru-RU" sz="2400" b="1" dirty="0" err="1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algorithm</a:t>
            </a:r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) — это алгоритм в теории графов для построения наибольших </a:t>
            </a:r>
            <a:r>
              <a:rPr lang="ru-RU" sz="2400" b="1" dirty="0" err="1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паросочетаний</a:t>
            </a:r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 на графах.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1614231"/>
            <a:ext cx="8849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Идея алгоритма</a:t>
            </a:r>
            <a:endParaRPr lang="ru-RU" sz="36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17E153D2-2DB5-4A54-BE1B-C2C8933D26C9}"/>
              </a:ext>
            </a:extLst>
          </p:cNvPr>
          <p:cNvGrpSpPr/>
          <p:nvPr/>
        </p:nvGrpSpPr>
        <p:grpSpPr>
          <a:xfrm rot="16200000">
            <a:off x="481198" y="3366418"/>
            <a:ext cx="466151" cy="587340"/>
            <a:chOff x="4107455" y="1921888"/>
            <a:chExt cx="466151" cy="587340"/>
          </a:xfrm>
        </p:grpSpPr>
        <p:sp>
          <p:nvSpPr>
            <p:cNvPr id="12" name="Google Shape;82;p15">
              <a:extLst>
                <a:ext uri="{FF2B5EF4-FFF2-40B4-BE49-F238E27FC236}">
                  <a16:creationId xmlns:a16="http://schemas.microsoft.com/office/drawing/2014/main" id="{EB9885F6-7CCD-45EC-8D53-384083999F4D}"/>
                </a:ext>
              </a:extLst>
            </p:cNvPr>
            <p:cNvSpPr/>
            <p:nvPr/>
          </p:nvSpPr>
          <p:spPr>
            <a:xfrm rot="5407132">
              <a:off x="4243012" y="1786331"/>
              <a:ext cx="195038" cy="466151"/>
            </a:xfrm>
            <a:prstGeom prst="chevron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83;p15">
              <a:extLst>
                <a:ext uri="{FF2B5EF4-FFF2-40B4-BE49-F238E27FC236}">
                  <a16:creationId xmlns:a16="http://schemas.microsoft.com/office/drawing/2014/main" id="{8B65E5A5-A9C3-45C0-B362-F80AEAE4DB45}"/>
                </a:ext>
              </a:extLst>
            </p:cNvPr>
            <p:cNvSpPr/>
            <p:nvPr/>
          </p:nvSpPr>
          <p:spPr>
            <a:xfrm rot="5407132">
              <a:off x="4243012" y="1981369"/>
              <a:ext cx="195038" cy="466151"/>
            </a:xfrm>
            <a:prstGeom prst="chevron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84;p15">
              <a:extLst>
                <a:ext uri="{FF2B5EF4-FFF2-40B4-BE49-F238E27FC236}">
                  <a16:creationId xmlns:a16="http://schemas.microsoft.com/office/drawing/2014/main" id="{2F06A21B-F2BC-4FA9-B7AB-E5032D78D4ED}"/>
                </a:ext>
              </a:extLst>
            </p:cNvPr>
            <p:cNvSpPr/>
            <p:nvPr/>
          </p:nvSpPr>
          <p:spPr>
            <a:xfrm rot="5407132">
              <a:off x="4243012" y="2178633"/>
              <a:ext cx="195038" cy="466151"/>
            </a:xfrm>
            <a:prstGeom prst="chevron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Google Shape;95;p15">
            <a:extLst>
              <a:ext uri="{FF2B5EF4-FFF2-40B4-BE49-F238E27FC236}">
                <a16:creationId xmlns:a16="http://schemas.microsoft.com/office/drawing/2014/main" id="{66A93B06-885B-49FF-849C-EB422071ECE9}"/>
              </a:ext>
            </a:extLst>
          </p:cNvPr>
          <p:cNvSpPr/>
          <p:nvPr/>
        </p:nvSpPr>
        <p:spPr>
          <a:xfrm>
            <a:off x="0" y="1338436"/>
            <a:ext cx="11616920" cy="29822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778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4;gb6f6fa0e72_1_0"/>
          <p:cNvSpPr/>
          <p:nvPr/>
        </p:nvSpPr>
        <p:spPr>
          <a:xfrm rot="5400000">
            <a:off x="5387545" y="-5387546"/>
            <a:ext cx="1416908" cy="12192001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292955"/>
            <a:ext cx="809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b="1" dirty="0" smtClean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Описание алгоритма</a:t>
            </a:r>
            <a:endParaRPr lang="ru-RU" sz="4800" b="1" dirty="0">
              <a:solidFill>
                <a:schemeClr val="bg1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056888" y="2975095"/>
            <a:ext cx="105600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Всего имеется </a:t>
            </a:r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n </a:t>
            </a:r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итераций, на каждой из которых выполняется обход в ширину за </a:t>
            </a:r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O(m) </a:t>
            </a:r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кроме того, могут происходить операции сжатия цветков — их может быть </a:t>
            </a:r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O(n).</a:t>
            </a:r>
            <a:b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</a:br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/>
            </a:r>
            <a:b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</a:br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Сжатие </a:t>
            </a:r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соцветий работает за </a:t>
            </a:r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O(n), </a:t>
            </a:r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то есть общая асимптотика алгоритма составит </a:t>
            </a:r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O(n(m+n^2</a:t>
            </a:r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))=</a:t>
            </a:r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O(n^3).</a:t>
            </a:r>
            <a:endParaRPr lang="ru-RU" sz="24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1583583"/>
            <a:ext cx="8849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6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Оценка сложности</a:t>
            </a:r>
            <a:endParaRPr lang="ru-RU" sz="36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17E153D2-2DB5-4A54-BE1B-C2C8933D26C9}"/>
              </a:ext>
            </a:extLst>
          </p:cNvPr>
          <p:cNvGrpSpPr/>
          <p:nvPr/>
        </p:nvGrpSpPr>
        <p:grpSpPr>
          <a:xfrm rot="16200000">
            <a:off x="372964" y="2983743"/>
            <a:ext cx="466151" cy="587340"/>
            <a:chOff x="4107455" y="1921888"/>
            <a:chExt cx="466151" cy="587340"/>
          </a:xfrm>
        </p:grpSpPr>
        <p:sp>
          <p:nvSpPr>
            <p:cNvPr id="12" name="Google Shape;82;p15">
              <a:extLst>
                <a:ext uri="{FF2B5EF4-FFF2-40B4-BE49-F238E27FC236}">
                  <a16:creationId xmlns:a16="http://schemas.microsoft.com/office/drawing/2014/main" id="{EB9885F6-7CCD-45EC-8D53-384083999F4D}"/>
                </a:ext>
              </a:extLst>
            </p:cNvPr>
            <p:cNvSpPr/>
            <p:nvPr/>
          </p:nvSpPr>
          <p:spPr>
            <a:xfrm rot="5407132">
              <a:off x="4243012" y="1786331"/>
              <a:ext cx="195038" cy="466151"/>
            </a:xfrm>
            <a:prstGeom prst="chevron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83;p15">
              <a:extLst>
                <a:ext uri="{FF2B5EF4-FFF2-40B4-BE49-F238E27FC236}">
                  <a16:creationId xmlns:a16="http://schemas.microsoft.com/office/drawing/2014/main" id="{8B65E5A5-A9C3-45C0-B362-F80AEAE4DB45}"/>
                </a:ext>
              </a:extLst>
            </p:cNvPr>
            <p:cNvSpPr/>
            <p:nvPr/>
          </p:nvSpPr>
          <p:spPr>
            <a:xfrm rot="5407132">
              <a:off x="4243012" y="1981369"/>
              <a:ext cx="195038" cy="466151"/>
            </a:xfrm>
            <a:prstGeom prst="chevron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84;p15">
              <a:extLst>
                <a:ext uri="{FF2B5EF4-FFF2-40B4-BE49-F238E27FC236}">
                  <a16:creationId xmlns:a16="http://schemas.microsoft.com/office/drawing/2014/main" id="{2F06A21B-F2BC-4FA9-B7AB-E5032D78D4ED}"/>
                </a:ext>
              </a:extLst>
            </p:cNvPr>
            <p:cNvSpPr/>
            <p:nvPr/>
          </p:nvSpPr>
          <p:spPr>
            <a:xfrm rot="5407132">
              <a:off x="4243012" y="2178633"/>
              <a:ext cx="195038" cy="466151"/>
            </a:xfrm>
            <a:prstGeom prst="chevron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Google Shape;95;p15">
            <a:extLst>
              <a:ext uri="{FF2B5EF4-FFF2-40B4-BE49-F238E27FC236}">
                <a16:creationId xmlns:a16="http://schemas.microsoft.com/office/drawing/2014/main" id="{66A93B06-885B-49FF-849C-EB422071ECE9}"/>
              </a:ext>
            </a:extLst>
          </p:cNvPr>
          <p:cNvSpPr/>
          <p:nvPr/>
        </p:nvSpPr>
        <p:spPr>
          <a:xfrm>
            <a:off x="0" y="1338436"/>
            <a:ext cx="11616920" cy="29822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6327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4;gb6f6fa0e72_1_0"/>
          <p:cNvSpPr/>
          <p:nvPr/>
        </p:nvSpPr>
        <p:spPr>
          <a:xfrm rot="5400000">
            <a:off x="5387545" y="-5387546"/>
            <a:ext cx="1416908" cy="12192001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292955"/>
            <a:ext cx="809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b="1" dirty="0" smtClean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Описание алгоритма</a:t>
            </a:r>
            <a:endParaRPr lang="ru-RU" sz="4800" b="1" dirty="0">
              <a:solidFill>
                <a:schemeClr val="bg1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907804" y="3094294"/>
            <a:ext cx="97091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 Мы сможем найти максимальное </a:t>
            </a:r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паросочитание </a:t>
            </a:r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путем инверсии дополняющего </a:t>
            </a:r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пути.</a:t>
            </a:r>
            <a:b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</a:br>
            <a:endParaRPr lang="ru-RU" sz="2400" b="1" dirty="0" smtClean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  <a:p>
            <a:pPr lvl="0"/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Дополняющий путь - чередующаяся </a:t>
            </a:r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цепь, которая начинается и кончается голыми </a:t>
            </a:r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вершинами.</a:t>
            </a:r>
            <a:endParaRPr lang="ru-RU" sz="24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1583583"/>
            <a:ext cx="11124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Дополняющий(увеличивающий) путь</a:t>
            </a:r>
            <a:endParaRPr lang="ru-RU" sz="32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15" name="Google Shape;95;p15">
            <a:extLst>
              <a:ext uri="{FF2B5EF4-FFF2-40B4-BE49-F238E27FC236}">
                <a16:creationId xmlns:a16="http://schemas.microsoft.com/office/drawing/2014/main" id="{66A93B06-885B-49FF-849C-EB422071ECE9}"/>
              </a:ext>
            </a:extLst>
          </p:cNvPr>
          <p:cNvSpPr/>
          <p:nvPr/>
        </p:nvSpPr>
        <p:spPr>
          <a:xfrm>
            <a:off x="0" y="1338436"/>
            <a:ext cx="11616920" cy="29822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6" name="Нашивка 101">
            <a:extLst>
              <a:ext uri="{FF2B5EF4-FFF2-40B4-BE49-F238E27FC236}">
                <a16:creationId xmlns:a16="http://schemas.microsoft.com/office/drawing/2014/main" id="{DC0C3D9A-0658-4F7A-8528-CDB626CC2D95}"/>
              </a:ext>
            </a:extLst>
          </p:cNvPr>
          <p:cNvSpPr/>
          <p:nvPr/>
        </p:nvSpPr>
        <p:spPr>
          <a:xfrm>
            <a:off x="328783" y="2630278"/>
            <a:ext cx="819150" cy="2867025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7" name="Google Shape;619;gb7574d5ef3_0_515">
            <a:extLst>
              <a:ext uri="{FF2B5EF4-FFF2-40B4-BE49-F238E27FC236}">
                <a16:creationId xmlns:a16="http://schemas.microsoft.com/office/drawing/2014/main" id="{9A9864D7-FAB9-4716-BF0D-6D093BA27618}"/>
              </a:ext>
            </a:extLst>
          </p:cNvPr>
          <p:cNvCxnSpPr/>
          <p:nvPr/>
        </p:nvCxnSpPr>
        <p:spPr>
          <a:xfrm rot="5400000">
            <a:off x="109564" y="2010087"/>
            <a:ext cx="903014" cy="1588"/>
          </a:xfrm>
          <a:prstGeom prst="straightConnector1">
            <a:avLst/>
          </a:prstGeom>
          <a:noFill/>
          <a:ln w="12700" cap="flat" cmpd="sng">
            <a:solidFill>
              <a:schemeClr val="bg2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8" name="Google Shape;619;gb7574d5ef3_0_515">
            <a:extLst>
              <a:ext uri="{FF2B5EF4-FFF2-40B4-BE49-F238E27FC236}">
                <a16:creationId xmlns:a16="http://schemas.microsoft.com/office/drawing/2014/main" id="{E763F21B-9E90-426A-9FC0-F58E141F39DC}"/>
              </a:ext>
            </a:extLst>
          </p:cNvPr>
          <p:cNvCxnSpPr/>
          <p:nvPr/>
        </p:nvCxnSpPr>
        <p:spPr>
          <a:xfrm rot="5400000">
            <a:off x="112739" y="6191562"/>
            <a:ext cx="903014" cy="1588"/>
          </a:xfrm>
          <a:prstGeom prst="straightConnector1">
            <a:avLst/>
          </a:prstGeom>
          <a:noFill/>
          <a:ln w="12700" cap="flat" cmpd="sng">
            <a:solidFill>
              <a:schemeClr val="bg2"/>
            </a:solidFill>
            <a:prstDash val="dot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87014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4;gb6f6fa0e72_1_0"/>
          <p:cNvSpPr/>
          <p:nvPr/>
        </p:nvSpPr>
        <p:spPr>
          <a:xfrm rot="5400000">
            <a:off x="5387545" y="-5387546"/>
            <a:ext cx="1416908" cy="12192001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292955"/>
            <a:ext cx="809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b="1" dirty="0" smtClean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Описание алгоритма</a:t>
            </a:r>
            <a:endParaRPr lang="ru-RU" sz="4800" b="1" dirty="0">
              <a:solidFill>
                <a:schemeClr val="bg1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768907" y="3463625"/>
            <a:ext cx="97091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Сжатие </a:t>
            </a:r>
            <a:r>
              <a:rPr lang="ru-RU" sz="24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всего нечётного цикла в одну псевдо-вершину (соответственно, все рёбра, инцидентные вершинам этого цикла, становятся инцидентными псевдо-вершине).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1583583"/>
            <a:ext cx="11124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b="1" dirty="0" smtClean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Сжатие цветка</a:t>
            </a:r>
            <a:endParaRPr lang="ru-RU" sz="32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15" name="Google Shape;95;p15">
            <a:extLst>
              <a:ext uri="{FF2B5EF4-FFF2-40B4-BE49-F238E27FC236}">
                <a16:creationId xmlns:a16="http://schemas.microsoft.com/office/drawing/2014/main" id="{66A93B06-885B-49FF-849C-EB422071ECE9}"/>
              </a:ext>
            </a:extLst>
          </p:cNvPr>
          <p:cNvSpPr/>
          <p:nvPr/>
        </p:nvSpPr>
        <p:spPr>
          <a:xfrm>
            <a:off x="0" y="1338436"/>
            <a:ext cx="11616920" cy="29822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1" name="Нашивка 101">
            <a:extLst>
              <a:ext uri="{FF2B5EF4-FFF2-40B4-BE49-F238E27FC236}">
                <a16:creationId xmlns:a16="http://schemas.microsoft.com/office/drawing/2014/main" id="{DC0C3D9A-0658-4F7A-8528-CDB626CC2D95}"/>
              </a:ext>
            </a:extLst>
          </p:cNvPr>
          <p:cNvSpPr/>
          <p:nvPr/>
        </p:nvSpPr>
        <p:spPr>
          <a:xfrm>
            <a:off x="328783" y="2630278"/>
            <a:ext cx="819150" cy="2867025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2" name="Google Shape;619;gb7574d5ef3_0_515">
            <a:extLst>
              <a:ext uri="{FF2B5EF4-FFF2-40B4-BE49-F238E27FC236}">
                <a16:creationId xmlns:a16="http://schemas.microsoft.com/office/drawing/2014/main" id="{9A9864D7-FAB9-4716-BF0D-6D093BA27618}"/>
              </a:ext>
            </a:extLst>
          </p:cNvPr>
          <p:cNvCxnSpPr/>
          <p:nvPr/>
        </p:nvCxnSpPr>
        <p:spPr>
          <a:xfrm rot="5400000">
            <a:off x="109564" y="2010087"/>
            <a:ext cx="903014" cy="1588"/>
          </a:xfrm>
          <a:prstGeom prst="straightConnector1">
            <a:avLst/>
          </a:prstGeom>
          <a:noFill/>
          <a:ln w="12700" cap="flat" cmpd="sng">
            <a:solidFill>
              <a:schemeClr val="bg2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3" name="Google Shape;619;gb7574d5ef3_0_515">
            <a:extLst>
              <a:ext uri="{FF2B5EF4-FFF2-40B4-BE49-F238E27FC236}">
                <a16:creationId xmlns:a16="http://schemas.microsoft.com/office/drawing/2014/main" id="{E763F21B-9E90-426A-9FC0-F58E141F39DC}"/>
              </a:ext>
            </a:extLst>
          </p:cNvPr>
          <p:cNvCxnSpPr/>
          <p:nvPr/>
        </p:nvCxnSpPr>
        <p:spPr>
          <a:xfrm rot="5400000">
            <a:off x="112739" y="6191562"/>
            <a:ext cx="903014" cy="1588"/>
          </a:xfrm>
          <a:prstGeom prst="straightConnector1">
            <a:avLst/>
          </a:prstGeom>
          <a:noFill/>
          <a:ln w="12700" cap="flat" cmpd="sng">
            <a:solidFill>
              <a:schemeClr val="bg2"/>
            </a:solidFill>
            <a:prstDash val="dot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12884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4;gb6f6fa0e72_1_0"/>
          <p:cNvSpPr/>
          <p:nvPr/>
        </p:nvSpPr>
        <p:spPr>
          <a:xfrm rot="5400000">
            <a:off x="5387545" y="-5387546"/>
            <a:ext cx="1416908" cy="12192001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292955"/>
            <a:ext cx="809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b="1" dirty="0" smtClean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Описание алгоритма</a:t>
            </a:r>
            <a:endParaRPr lang="ru-RU" sz="4800" b="1" dirty="0">
              <a:solidFill>
                <a:schemeClr val="bg1"/>
              </a:solidFill>
              <a:latin typeface="+mj-lt"/>
              <a:ea typeface="Roboto" pitchFamily="2" charset="0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51EB4197-7888-4B6B-A423-9EFFA379FE9E}"/>
                  </a:ext>
                </a:extLst>
              </p:cNvPr>
              <p:cNvSpPr/>
              <p:nvPr/>
            </p:nvSpPr>
            <p:spPr>
              <a:xfrm>
                <a:off x="1768907" y="3463625"/>
                <a:ext cx="9709116" cy="12018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ru-RU" sz="2400" b="1" dirty="0" smtClean="0">
                    <a:solidFill>
                      <a:srgbClr val="023A84"/>
                    </a:solidFill>
                    <a:latin typeface="+mj-lt"/>
                    <a:ea typeface="Roboto" pitchFamily="2" charset="0"/>
                    <a:sym typeface="Calibri"/>
                  </a:rPr>
                  <a:t>Пусть граф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rgbClr val="023A84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023A84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𝑮</m:t>
                        </m:r>
                      </m:e>
                    </m:acc>
                  </m:oMath>
                </a14:m>
                <a:r>
                  <a:rPr lang="ru-RU" sz="2400" b="1" dirty="0" smtClean="0">
                    <a:solidFill>
                      <a:srgbClr val="023A84"/>
                    </a:solidFill>
                    <a:latin typeface="+mj-lt"/>
                    <a:ea typeface="Roboto" pitchFamily="2" charset="0"/>
                    <a:sym typeface="Calibri"/>
                  </a:rPr>
                  <a:t> </a:t>
                </a:r>
                <a:r>
                  <a:rPr lang="ru-RU" sz="2400" b="1" dirty="0">
                    <a:solidFill>
                      <a:srgbClr val="023A84"/>
                    </a:solidFill>
                    <a:latin typeface="+mj-lt"/>
                    <a:ea typeface="Roboto" pitchFamily="2" charset="0"/>
                    <a:sym typeface="Calibri"/>
                  </a:rPr>
                  <a:t>был получен из графа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23A84"/>
                        </a:solidFill>
                        <a:latin typeface="Cambria Math" panose="02040503050406030204" pitchFamily="18" charset="0"/>
                        <a:sym typeface="Calibri"/>
                      </a:rPr>
                      <m:t>𝑮</m:t>
                    </m:r>
                  </m:oMath>
                </a14:m>
                <a:r>
                  <a:rPr lang="ru-RU" sz="2400" b="1" dirty="0" smtClean="0">
                    <a:solidFill>
                      <a:srgbClr val="023A84"/>
                    </a:solidFill>
                    <a:latin typeface="+mj-lt"/>
                    <a:ea typeface="Roboto" pitchFamily="2" charset="0"/>
                    <a:sym typeface="Calibri"/>
                  </a:rPr>
                  <a:t> </a:t>
                </a:r>
                <a:r>
                  <a:rPr lang="ru-RU" sz="2400" b="1" dirty="0">
                    <a:solidFill>
                      <a:srgbClr val="023A84"/>
                    </a:solidFill>
                    <a:latin typeface="+mj-lt"/>
                    <a:ea typeface="Roboto" pitchFamily="2" charset="0"/>
                    <a:sym typeface="Calibri"/>
                  </a:rPr>
                  <a:t>сжатием одного цветка.    Тогда в графе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>
                            <a:solidFill>
                              <a:srgbClr val="023A84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accPr>
                      <m:e>
                        <m:r>
                          <a:rPr lang="en-US" sz="2400" b="1" i="1">
                            <a:solidFill>
                              <a:srgbClr val="023A84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𝑮</m:t>
                        </m:r>
                      </m:e>
                    </m:acc>
                  </m:oMath>
                </a14:m>
                <a:r>
                  <a:rPr lang="en-US" sz="2400" b="1" dirty="0" smtClean="0">
                    <a:solidFill>
                      <a:srgbClr val="023A84"/>
                    </a:solidFill>
                    <a:latin typeface="+mj-lt"/>
                    <a:ea typeface="Roboto" pitchFamily="2" charset="0"/>
                    <a:sym typeface="Calibri"/>
                  </a:rPr>
                  <a:t> </a:t>
                </a:r>
                <a:r>
                  <a:rPr lang="ru-RU" sz="2400" b="1" dirty="0" smtClean="0">
                    <a:solidFill>
                      <a:srgbClr val="023A84"/>
                    </a:solidFill>
                    <a:latin typeface="+mj-lt"/>
                    <a:ea typeface="Roboto" pitchFamily="2" charset="0"/>
                    <a:sym typeface="Calibri"/>
                  </a:rPr>
                  <a:t>существует </a:t>
                </a:r>
                <a:r>
                  <a:rPr lang="ru-RU" sz="2400" b="1" dirty="0">
                    <a:solidFill>
                      <a:srgbClr val="023A84"/>
                    </a:solidFill>
                    <a:latin typeface="+mj-lt"/>
                    <a:ea typeface="Roboto" pitchFamily="2" charset="0"/>
                    <a:sym typeface="Calibri"/>
                  </a:rPr>
                  <a:t>увеличивающая цепь тогда и только тогда, когда существует увеличивающая цепь </a:t>
                </a:r>
                <a:r>
                  <a:rPr lang="ru-RU" sz="2400" b="1" dirty="0" smtClean="0">
                    <a:solidFill>
                      <a:srgbClr val="023A84"/>
                    </a:solidFill>
                    <a:latin typeface="+mj-lt"/>
                    <a:ea typeface="Roboto" pitchFamily="2" charset="0"/>
                    <a:sym typeface="Calibri"/>
                  </a:rPr>
                  <a:t>в</a:t>
                </a:r>
                <a:r>
                  <a:rPr lang="en-US" sz="2400" b="1" dirty="0" smtClean="0">
                    <a:solidFill>
                      <a:srgbClr val="023A84"/>
                    </a:solidFill>
                    <a:latin typeface="+mj-lt"/>
                    <a:ea typeface="Roboto" pitchFamily="2" charset="0"/>
                    <a:sym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23A84"/>
                        </a:solidFill>
                        <a:latin typeface="Cambria Math" panose="02040503050406030204" pitchFamily="18" charset="0"/>
                        <a:sym typeface="Calibri"/>
                      </a:rPr>
                      <m:t>𝑮</m:t>
                    </m:r>
                  </m:oMath>
                </a14:m>
                <a:r>
                  <a:rPr lang="ru-RU" sz="2400" b="1" dirty="0" smtClean="0">
                    <a:solidFill>
                      <a:srgbClr val="023A84"/>
                    </a:solidFill>
                    <a:latin typeface="+mj-lt"/>
                    <a:ea typeface="Roboto" pitchFamily="2" charset="0"/>
                    <a:sym typeface="Calibri"/>
                  </a:rPr>
                  <a:t>.</a:t>
                </a:r>
                <a:endParaRPr lang="ru-RU" sz="2400" b="1" dirty="0">
                  <a:solidFill>
                    <a:srgbClr val="023A84"/>
                  </a:solidFill>
                  <a:latin typeface="+mj-lt"/>
                  <a:ea typeface="Roboto" pitchFamily="2" charset="0"/>
                  <a:sym typeface="Calibri"/>
                </a:endParaRP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51EB4197-7888-4B6B-A423-9EFFA379FE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907" y="3463625"/>
                <a:ext cx="9709116" cy="1201867"/>
              </a:xfrm>
              <a:prstGeom prst="rect">
                <a:avLst/>
              </a:prstGeom>
              <a:blipFill>
                <a:blip r:embed="rId2"/>
                <a:stretch>
                  <a:fillRect l="-942" t="-3553" r="-4331" b="-111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1583583"/>
            <a:ext cx="11124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Теорема </a:t>
            </a:r>
            <a:r>
              <a:rPr lang="ru-RU" sz="3200" b="1" dirty="0" err="1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Эдмондса</a:t>
            </a:r>
            <a:endParaRPr lang="ru-RU" sz="32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15" name="Google Shape;95;p15">
            <a:extLst>
              <a:ext uri="{FF2B5EF4-FFF2-40B4-BE49-F238E27FC236}">
                <a16:creationId xmlns:a16="http://schemas.microsoft.com/office/drawing/2014/main" id="{66A93B06-885B-49FF-849C-EB422071ECE9}"/>
              </a:ext>
            </a:extLst>
          </p:cNvPr>
          <p:cNvSpPr/>
          <p:nvPr/>
        </p:nvSpPr>
        <p:spPr>
          <a:xfrm>
            <a:off x="0" y="1338436"/>
            <a:ext cx="11616920" cy="29822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7E153D2-2DB5-4A54-BE1B-C2C8933D26C9}"/>
              </a:ext>
            </a:extLst>
          </p:cNvPr>
          <p:cNvGrpSpPr/>
          <p:nvPr/>
        </p:nvGrpSpPr>
        <p:grpSpPr>
          <a:xfrm rot="16200000">
            <a:off x="970461" y="3403030"/>
            <a:ext cx="466151" cy="587340"/>
            <a:chOff x="4107455" y="1921888"/>
            <a:chExt cx="466151" cy="587340"/>
          </a:xfrm>
        </p:grpSpPr>
        <p:sp>
          <p:nvSpPr>
            <p:cNvPr id="16" name="Google Shape;82;p15">
              <a:extLst>
                <a:ext uri="{FF2B5EF4-FFF2-40B4-BE49-F238E27FC236}">
                  <a16:creationId xmlns:a16="http://schemas.microsoft.com/office/drawing/2014/main" id="{EB9885F6-7CCD-45EC-8D53-384083999F4D}"/>
                </a:ext>
              </a:extLst>
            </p:cNvPr>
            <p:cNvSpPr/>
            <p:nvPr/>
          </p:nvSpPr>
          <p:spPr>
            <a:xfrm rot="5407132">
              <a:off x="4243012" y="1786331"/>
              <a:ext cx="195038" cy="466151"/>
            </a:xfrm>
            <a:prstGeom prst="chevron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3;p15">
              <a:extLst>
                <a:ext uri="{FF2B5EF4-FFF2-40B4-BE49-F238E27FC236}">
                  <a16:creationId xmlns:a16="http://schemas.microsoft.com/office/drawing/2014/main" id="{8B65E5A5-A9C3-45C0-B362-F80AEAE4DB45}"/>
                </a:ext>
              </a:extLst>
            </p:cNvPr>
            <p:cNvSpPr/>
            <p:nvPr/>
          </p:nvSpPr>
          <p:spPr>
            <a:xfrm rot="5407132">
              <a:off x="4243012" y="1981369"/>
              <a:ext cx="195038" cy="466151"/>
            </a:xfrm>
            <a:prstGeom prst="chevron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4;p15">
              <a:extLst>
                <a:ext uri="{FF2B5EF4-FFF2-40B4-BE49-F238E27FC236}">
                  <a16:creationId xmlns:a16="http://schemas.microsoft.com/office/drawing/2014/main" id="{2F06A21B-F2BC-4FA9-B7AB-E5032D78D4ED}"/>
                </a:ext>
              </a:extLst>
            </p:cNvPr>
            <p:cNvSpPr/>
            <p:nvPr/>
          </p:nvSpPr>
          <p:spPr>
            <a:xfrm rot="5407132">
              <a:off x="4243012" y="2178633"/>
              <a:ext cx="195038" cy="466151"/>
            </a:xfrm>
            <a:prstGeom prst="chevron">
              <a:avLst>
                <a:gd name="adj" fmla="val 50000"/>
              </a:avLst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9655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4;gb6f6fa0e72_1_0"/>
          <p:cNvSpPr/>
          <p:nvPr/>
        </p:nvSpPr>
        <p:spPr>
          <a:xfrm rot="5400000">
            <a:off x="5387545" y="-5387546"/>
            <a:ext cx="1416908" cy="12192001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292955"/>
            <a:ext cx="809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b="1" dirty="0" smtClean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Описание алгоритма</a:t>
            </a:r>
            <a:endParaRPr lang="ru-RU" sz="4800" b="1" dirty="0">
              <a:solidFill>
                <a:schemeClr val="bg1"/>
              </a:solidFill>
              <a:latin typeface="+mj-lt"/>
              <a:ea typeface="Roboto" pitchFamily="2" charset="0"/>
              <a:sym typeface="Calibri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87602" y="1583583"/>
            <a:ext cx="11124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Общая схема алгоритма</a:t>
            </a:r>
          </a:p>
        </p:txBody>
      </p:sp>
      <p:sp>
        <p:nvSpPr>
          <p:cNvPr id="15" name="Google Shape;95;p15">
            <a:extLst>
              <a:ext uri="{FF2B5EF4-FFF2-40B4-BE49-F238E27FC236}">
                <a16:creationId xmlns:a16="http://schemas.microsoft.com/office/drawing/2014/main" id="{66A93B06-885B-49FF-849C-EB422071ECE9}"/>
              </a:ext>
            </a:extLst>
          </p:cNvPr>
          <p:cNvSpPr/>
          <p:nvPr/>
        </p:nvSpPr>
        <p:spPr>
          <a:xfrm>
            <a:off x="0" y="1338436"/>
            <a:ext cx="11616920" cy="29822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057" y="2581446"/>
            <a:ext cx="8048805" cy="3680282"/>
          </a:xfrm>
          <a:prstGeom prst="rect">
            <a:avLst/>
          </a:prstGeom>
        </p:spPr>
      </p:pic>
      <p:cxnSp>
        <p:nvCxnSpPr>
          <p:cNvPr id="12" name="Google Shape;125;p16">
            <a:extLst>
              <a:ext uri="{FF2B5EF4-FFF2-40B4-BE49-F238E27FC236}">
                <a16:creationId xmlns:a16="http://schemas.microsoft.com/office/drawing/2014/main" id="{469277B3-3964-4189-8F8F-A08BD17A34CD}"/>
              </a:ext>
            </a:extLst>
          </p:cNvPr>
          <p:cNvCxnSpPr/>
          <p:nvPr/>
        </p:nvCxnSpPr>
        <p:spPr>
          <a:xfrm flipH="1">
            <a:off x="331734" y="2373976"/>
            <a:ext cx="1128518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3" name="Google Shape;125;p16">
            <a:extLst>
              <a:ext uri="{FF2B5EF4-FFF2-40B4-BE49-F238E27FC236}">
                <a16:creationId xmlns:a16="http://schemas.microsoft.com/office/drawing/2014/main" id="{469277B3-3964-4189-8F8F-A08BD17A34CD}"/>
              </a:ext>
            </a:extLst>
          </p:cNvPr>
          <p:cNvCxnSpPr/>
          <p:nvPr/>
        </p:nvCxnSpPr>
        <p:spPr>
          <a:xfrm flipH="1">
            <a:off x="422171" y="6603398"/>
            <a:ext cx="1128518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031440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</TotalTime>
  <Words>168</Words>
  <Application>Microsoft Office PowerPoint</Application>
  <PresentationFormat>Широкоэкранный</PresentationFormat>
  <Paragraphs>33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Cambria Math</vt:lpstr>
      <vt:lpstr>Roboto Light</vt:lpstr>
      <vt:lpstr>Arial</vt:lpstr>
      <vt:lpstr>Roboto</vt:lpstr>
      <vt:lpstr>Montserrat</vt:lpstr>
      <vt:lpstr>Calibri</vt:lpstr>
      <vt:lpstr>Raleway</vt:lpstr>
      <vt:lpstr>Office Theme</vt:lpstr>
      <vt:lpstr>1_Office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1 1</dc:creator>
  <cp:lastModifiedBy>Яцевич К.А.</cp:lastModifiedBy>
  <cp:revision>225</cp:revision>
  <dcterms:modified xsi:type="dcterms:W3CDTF">2023-02-04T14:44:26Z</dcterms:modified>
</cp:coreProperties>
</file>