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5"/>
  </p:notesMasterIdLst>
  <p:sldIdLst>
    <p:sldId id="274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15" r:id="rId12"/>
    <p:sldId id="336" r:id="rId13"/>
    <p:sldId id="335" r:id="rId14"/>
  </p:sldIdLst>
  <p:sldSz cx="12192000" cy="6858000"/>
  <p:notesSz cx="7010400" cy="9296400"/>
  <p:embeddedFontLst>
    <p:embeddedFont>
      <p:font typeface="Raleway" panose="020B0003030101060003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Roboto Light" panose="020B0604020202020204" charset="0"/>
      <p:regular r:id="rId28"/>
      <p:italic r:id="rId29"/>
    </p:embeddedFont>
    <p:embeddedFont>
      <p:font typeface="Cambria Math" panose="02040503050406030204" pitchFamily="18" charset="0"/>
      <p:regular r:id="rId30"/>
    </p:embeddedFont>
    <p:embeddedFont>
      <p:font typeface="Montserrat" panose="020B0604020202020204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BCD"/>
    <a:srgbClr val="1F497D"/>
    <a:srgbClr val="3C90DC"/>
    <a:srgbClr val="49B0E3"/>
    <a:srgbClr val="25AEDF"/>
    <a:srgbClr val="023A84"/>
    <a:srgbClr val="0067B1"/>
    <a:srgbClr val="EA0029"/>
    <a:srgbClr val="001A72"/>
    <a:srgbClr val="00D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645" autoAdjust="0"/>
  </p:normalViewPr>
  <p:slideViewPr>
    <p:cSldViewPr snapToGrid="0">
      <p:cViewPr varScale="1">
        <p:scale>
          <a:sx n="93" d="100"/>
          <a:sy n="93" d="100"/>
        </p:scale>
        <p:origin x="240" y="7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5101277" y="-232719"/>
            <a:ext cx="1989439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447783"/>
            <a:ext cx="52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Яцевич Ксения</a:t>
            </a:r>
            <a:b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Б9121-09.03.03 </a:t>
            </a:r>
            <a:r>
              <a:rPr lang="ru-RU" sz="2400" dirty="0" err="1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пикд</a:t>
            </a:r>
            <a:endParaRPr lang="ru-RU" sz="2400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351388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2072030" y="1754075"/>
            <a:ext cx="2116797" cy="663643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Поиск цветков</a:t>
            </a:r>
            <a:endParaRPr sz="1200" dirty="0"/>
          </a:p>
        </p:txBody>
      </p:sp>
      <p:sp>
        <p:nvSpPr>
          <p:cNvPr id="97" name="Google Shape;190;p17">
            <a:extLst>
              <a:ext uri="{FF2B5EF4-FFF2-40B4-BE49-F238E27FC236}">
                <a16:creationId xmlns:a16="http://schemas.microsoft.com/office/drawing/2014/main" id="{1025D6D4-ECDF-4C88-8170-4452C10A2D19}"/>
              </a:ext>
            </a:extLst>
          </p:cNvPr>
          <p:cNvSpPr/>
          <p:nvPr/>
        </p:nvSpPr>
        <p:spPr>
          <a:xfrm>
            <a:off x="4027876" y="1747262"/>
            <a:ext cx="2100219" cy="663643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 smtClean="0"/>
              <a:t>Сжатие цветков</a:t>
            </a:r>
            <a:endParaRPr lang="ru-RU" sz="1200" dirty="0"/>
          </a:p>
        </p:txBody>
      </p:sp>
      <p:sp>
        <p:nvSpPr>
          <p:cNvPr id="98" name="Google Shape;191;p17">
            <a:extLst>
              <a:ext uri="{FF2B5EF4-FFF2-40B4-BE49-F238E27FC236}">
                <a16:creationId xmlns:a16="http://schemas.microsoft.com/office/drawing/2014/main" id="{56E9A9FC-A831-48E5-B09C-C77026814369}"/>
              </a:ext>
            </a:extLst>
          </p:cNvPr>
          <p:cNvSpPr/>
          <p:nvPr/>
        </p:nvSpPr>
        <p:spPr>
          <a:xfrm>
            <a:off x="5972220" y="1747262"/>
            <a:ext cx="2133532" cy="663643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 smtClean="0"/>
              <a:t>Нахождение</a:t>
            </a:r>
            <a:br>
              <a:rPr lang="ru-RU" sz="1200" dirty="0" smtClean="0"/>
            </a:br>
            <a:r>
              <a:rPr lang="ru-RU" sz="1200" dirty="0" smtClean="0"/>
              <a:t>дополняющего</a:t>
            </a:r>
            <a:br>
              <a:rPr lang="ru-RU" sz="1200" dirty="0" smtClean="0"/>
            </a:br>
            <a:r>
              <a:rPr lang="ru-RU" sz="1200" dirty="0" smtClean="0"/>
              <a:t>пути</a:t>
            </a:r>
            <a:endParaRPr lang="ru-RU" sz="1200" dirty="0"/>
          </a:p>
        </p:txBody>
      </p:sp>
      <p:sp>
        <p:nvSpPr>
          <p:cNvPr id="99" name="Google Shape;192;p17">
            <a:extLst>
              <a:ext uri="{FF2B5EF4-FFF2-40B4-BE49-F238E27FC236}">
                <a16:creationId xmlns:a16="http://schemas.microsoft.com/office/drawing/2014/main" id="{58D61E29-2B7B-4999-8039-41B7A1245DF9}"/>
              </a:ext>
            </a:extLst>
          </p:cNvPr>
          <p:cNvSpPr/>
          <p:nvPr/>
        </p:nvSpPr>
        <p:spPr>
          <a:xfrm>
            <a:off x="7911488" y="1747262"/>
            <a:ext cx="2321673" cy="663643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Восстановление графа</a:t>
            </a:r>
            <a:endParaRPr lang="ru-RU" sz="1200" dirty="0"/>
          </a:p>
        </p:txBody>
      </p:sp>
      <p:sp>
        <p:nvSpPr>
          <p:cNvPr id="114" name="Google Shape;184;p17">
            <a:extLst>
              <a:ext uri="{FF2B5EF4-FFF2-40B4-BE49-F238E27FC236}">
                <a16:creationId xmlns:a16="http://schemas.microsoft.com/office/drawing/2014/main" id="{0F8FDDA1-4ACA-48C9-8419-BF35331404AC}"/>
              </a:ext>
            </a:extLst>
          </p:cNvPr>
          <p:cNvSpPr/>
          <p:nvPr/>
        </p:nvSpPr>
        <p:spPr>
          <a:xfrm>
            <a:off x="10050096" y="1754075"/>
            <a:ext cx="2165548" cy="663643"/>
          </a:xfrm>
          <a:custGeom>
            <a:avLst/>
            <a:gdLst>
              <a:gd name="connsiteX0" fmla="*/ 0 w 1545918"/>
              <a:gd name="connsiteY0" fmla="*/ 0 h 410904"/>
              <a:gd name="connsiteX1" fmla="*/ 1340466 w 1545918"/>
              <a:gd name="connsiteY1" fmla="*/ 0 h 410904"/>
              <a:gd name="connsiteX2" fmla="*/ 1545918 w 1545918"/>
              <a:gd name="connsiteY2" fmla="*/ 205452 h 410904"/>
              <a:gd name="connsiteX3" fmla="*/ 1340466 w 1545918"/>
              <a:gd name="connsiteY3" fmla="*/ 410904 h 410904"/>
              <a:gd name="connsiteX4" fmla="*/ 0 w 1545918"/>
              <a:gd name="connsiteY4" fmla="*/ 410904 h 410904"/>
              <a:gd name="connsiteX5" fmla="*/ 205452 w 1545918"/>
              <a:gd name="connsiteY5" fmla="*/ 205452 h 410904"/>
              <a:gd name="connsiteX6" fmla="*/ 0 w 1545918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46524 w 1340466"/>
              <a:gd name="connsiteY2" fmla="*/ 205452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181716 w 1340466"/>
              <a:gd name="connsiteY1" fmla="*/ 3175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7827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64010"/>
              <a:gd name="connsiteY0" fmla="*/ 0 h 410904"/>
              <a:gd name="connsiteX1" fmla="*/ 1181716 w 1264010"/>
              <a:gd name="connsiteY1" fmla="*/ 3175 h 410904"/>
              <a:gd name="connsiteX2" fmla="*/ 1263999 w 1264010"/>
              <a:gd name="connsiteY2" fmla="*/ 208627 h 410904"/>
              <a:gd name="connsiteX3" fmla="*/ 1184891 w 1264010"/>
              <a:gd name="connsiteY3" fmla="*/ 410904 h 410904"/>
              <a:gd name="connsiteX4" fmla="*/ 0 w 1264010"/>
              <a:gd name="connsiteY4" fmla="*/ 410904 h 410904"/>
              <a:gd name="connsiteX5" fmla="*/ 205452 w 1264010"/>
              <a:gd name="connsiteY5" fmla="*/ 205452 h 410904"/>
              <a:gd name="connsiteX6" fmla="*/ 0 w 1264010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10291"/>
              <a:gd name="connsiteY0" fmla="*/ 0 h 410904"/>
              <a:gd name="connsiteX1" fmla="*/ 1210291 w 1210291"/>
              <a:gd name="connsiteY1" fmla="*/ 3175 h 410904"/>
              <a:gd name="connsiteX2" fmla="*/ 1184624 w 1210291"/>
              <a:gd name="connsiteY2" fmla="*/ 208627 h 410904"/>
              <a:gd name="connsiteX3" fmla="*/ 1184891 w 1210291"/>
              <a:gd name="connsiteY3" fmla="*/ 410904 h 410904"/>
              <a:gd name="connsiteX4" fmla="*/ 0 w 1210291"/>
              <a:gd name="connsiteY4" fmla="*/ 410904 h 410904"/>
              <a:gd name="connsiteX5" fmla="*/ 205452 w 1210291"/>
              <a:gd name="connsiteY5" fmla="*/ 205452 h 410904"/>
              <a:gd name="connsiteX6" fmla="*/ 0 w 12102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904"/>
              <a:gd name="connsiteY0" fmla="*/ 0 h 410904"/>
              <a:gd name="connsiteX1" fmla="*/ 1184098 w 1184904"/>
              <a:gd name="connsiteY1" fmla="*/ 793 h 410904"/>
              <a:gd name="connsiteX2" fmla="*/ 1184624 w 1184904"/>
              <a:gd name="connsiteY2" fmla="*/ 208627 h 410904"/>
              <a:gd name="connsiteX3" fmla="*/ 1184891 w 1184904"/>
              <a:gd name="connsiteY3" fmla="*/ 410904 h 410904"/>
              <a:gd name="connsiteX4" fmla="*/ 0 w 1184904"/>
              <a:gd name="connsiteY4" fmla="*/ 410904 h 410904"/>
              <a:gd name="connsiteX5" fmla="*/ 205452 w 1184904"/>
              <a:gd name="connsiteY5" fmla="*/ 205452 h 410904"/>
              <a:gd name="connsiteX6" fmla="*/ 0 w 1184904"/>
              <a:gd name="connsiteY6" fmla="*/ 0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904" h="410904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lvl="0" indent="3175" algn="ctr" defTabSz="982663">
              <a:buSzPts val="1400"/>
              <a:tabLst>
                <a:tab pos="92075" algn="l"/>
              </a:tabLst>
            </a:pP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Максимальное</a:t>
            </a:r>
            <a:b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паросочетание</a:t>
            </a:r>
            <a:endParaRPr lang="ru-RU"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564022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Пример работы алгоритма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298751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555365" y="3910857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6998" r="11944" b="10538"/>
          <a:stretch/>
        </p:blipFill>
        <p:spPr>
          <a:xfrm>
            <a:off x="0" y="3411485"/>
            <a:ext cx="3524707" cy="26702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7" t="28721" r="10960" b="21117"/>
          <a:stretch/>
        </p:blipFill>
        <p:spPr>
          <a:xfrm>
            <a:off x="4078158" y="3791603"/>
            <a:ext cx="3491345" cy="1920241"/>
          </a:xfrm>
          <a:prstGeom prst="rect">
            <a:avLst/>
          </a:prstGeom>
        </p:spPr>
      </p:pic>
      <p:sp>
        <p:nvSpPr>
          <p:cNvPr id="50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7719409" y="3910856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8302" r="13875" b="12937"/>
          <a:stretch/>
        </p:blipFill>
        <p:spPr>
          <a:xfrm>
            <a:off x="8492633" y="3531558"/>
            <a:ext cx="3484438" cy="2651760"/>
          </a:xfrm>
          <a:prstGeom prst="rect">
            <a:avLst/>
          </a:prstGeom>
        </p:spPr>
      </p:pic>
      <p:sp>
        <p:nvSpPr>
          <p:cNvPr id="18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-342947" y="1754075"/>
            <a:ext cx="2587430" cy="663643"/>
          </a:xfrm>
          <a:prstGeom prst="chevron">
            <a:avLst>
              <a:gd name="adj" fmla="val 50000"/>
            </a:avLst>
          </a:prstGeom>
          <a:solidFill>
            <a:srgbClr val="699BC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bg1"/>
                </a:solidFill>
              </a:rPr>
              <a:t>Произвольный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bg1"/>
                </a:solidFill>
              </a:rPr>
              <a:t>граф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18984" y="573544"/>
            <a:ext cx="1458097" cy="137571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16439" y="907268"/>
            <a:ext cx="73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Описание реализации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9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16439" y="2114431"/>
            <a:ext cx="9709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Написана библиотека </a:t>
            </a:r>
            <a:r>
              <a:rPr lang="ru-RU" sz="24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blossom.h</a:t>
            </a:r>
            <a:r>
              <a:rPr lang="ru-RU" sz="24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,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которой реализованы следующие функции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: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print_match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принимает паросочетание и выводит его в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консоль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get_match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- принимает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список инцидентности и вектор, куда будет записано паросочетание.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Помещает </a:t>
            </a:r>
            <a:r>
              <a:rPr lang="ru-RU" sz="1600" b="1" dirty="0">
                <a:solidFill>
                  <a:srgbClr val="023A84"/>
                </a:solidFill>
                <a:ea typeface="Roboto" pitchFamily="2" charset="0"/>
                <a:sym typeface="Calibri"/>
              </a:rPr>
              <a:t>паросочетание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переменную 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 Включает в себя функции: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lca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находит общего ближайшего предка для вершин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цветка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mark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\_</a:t>
            </a:r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path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помечает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чередующийся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путь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find_path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ищет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из каждой вершины.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Результат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работы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последняя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вершина дополняющего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пути</a:t>
            </a:r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1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26360" y="2663292"/>
            <a:ext cx="1637403" cy="153656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Заключение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165122" y="3085921"/>
            <a:ext cx="10560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1. Появление алгоритма «Сжатие цветков» позволило решать новые задачи на графах с нечетными циклами</a:t>
            </a:r>
          </a:p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2. Реализация библиотеки позволяет использовать алгоритм в других проектах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481198" y="3094569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6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Историческая справка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630279"/>
            <a:ext cx="6383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разработал Джек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1961 году и опубликовал в 1965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году.</a:t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Основная причина важности алгоритма – первое доказательство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возможности нахождения наибольшего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паросочетания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за полиномиальное время. </a:t>
            </a:r>
          </a:p>
        </p:txBody>
      </p:sp>
      <p:pic>
        <p:nvPicPr>
          <p:cNvPr id="1028" name="Picture 4" descr="https://avatars.mds.yandex.net/i?id=7628bbc8b78b524e279488816e36d8cd_l-548344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43" y="1947812"/>
            <a:ext cx="2939610" cy="3919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1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Постановка задачи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407920" y="3595479"/>
            <a:ext cx="8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Разрешение проблемы нахождения максимального </a:t>
            </a:r>
            <a:r>
              <a:rPr lang="ru-RU" sz="2400" b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паросочетания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графах с нечетными циклами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cxnSp>
        <p:nvCxnSpPr>
          <p:cNvPr id="7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438894" y="1997800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8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687602" y="2630279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442069" y="6179275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3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9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26360" y="2935141"/>
            <a:ext cx="1637403" cy="153656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165122" y="3357770"/>
            <a:ext cx="10560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u="sng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(англ.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algorithm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 — это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для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построения наибольших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паросочетаний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на графах.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14231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Идея алгоритма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481198" y="3366418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77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056888" y="2975095"/>
            <a:ext cx="8960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имеется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n итерации, на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каждой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выполняется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обход в ширину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O(m).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Операции сжатия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цветков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может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быть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O(n_1).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соцветий работает за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O(n_2)с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Стоит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отметить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n_1 = n_2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асимптотика алгоритма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O(n(m+n^2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))=O(n^3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Оценка сложности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372964" y="2983743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5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3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07804" y="3094294"/>
            <a:ext cx="9709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Мы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сможем найти максимальное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паросочитание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путем инверсии дополняющего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пути.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u="sng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чередующаяся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цепь, которая начинается и кончается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свободными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вершинами.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33011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Дополняющий(увеличивающий) путь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7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70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664859" y="3094294"/>
            <a:ext cx="6139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нечётного цикла в одну псевдо-вершину (соответственно, все рёбра, инцидентные вершинам этого цикла, становятся инцидентными псевдо-вершине).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цветка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910" r="9257" b="-910"/>
          <a:stretch/>
        </p:blipFill>
        <p:spPr>
          <a:xfrm>
            <a:off x="7706010" y="2267814"/>
            <a:ext cx="3999958" cy="335863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7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085716" y="2975095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2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300426" y="3204519"/>
            <a:ext cx="839249" cy="787566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/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Пусть граф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был получен из графа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сжатием одного цветка.    Тогда в графе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существует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увеличивающая цепь тогда и только тогда, когда существует увеличивающая цепь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в</a:t>
                </a:r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.</a:t>
                </a:r>
                <a:endParaRPr lang="ru-RU" sz="2400" b="1" dirty="0">
                  <a:solidFill>
                    <a:srgbClr val="023A84"/>
                  </a:solidFill>
                  <a:latin typeface="+mj-lt"/>
                  <a:ea typeface="Roboto" pitchFamily="2" charset="0"/>
                  <a:sym typeface="Calibri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  <a:blipFill>
                <a:blip r:embed="rId2"/>
                <a:stretch>
                  <a:fillRect l="-942" t="-3553" r="-4331" b="-1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Теорема </a:t>
            </a:r>
            <a:r>
              <a:rPr lang="ru-RU" sz="32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970461" y="3403030"/>
            <a:ext cx="466151" cy="587340"/>
            <a:chOff x="4107455" y="1921888"/>
            <a:chExt cx="466151" cy="587340"/>
          </a:xfrm>
        </p:grpSpPr>
        <p:sp>
          <p:nvSpPr>
            <p:cNvPr id="16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39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3039763" y="1677454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03402" y="1929243"/>
            <a:ext cx="3993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</a:t>
            </a:r>
          </a:p>
          <a:p>
            <a:pPr lvl="0" algn="r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</a:t>
            </a:r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хема</a:t>
            </a:r>
          </a:p>
          <a:p>
            <a:pPr lvl="0" algn="r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алгоритма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24" y="569424"/>
            <a:ext cx="4234249" cy="60425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9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202</Words>
  <Application>Microsoft Office PowerPoint</Application>
  <PresentationFormat>Широкоэкранный</PresentationFormat>
  <Paragraphs>60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Raleway</vt:lpstr>
      <vt:lpstr>Calibri</vt:lpstr>
      <vt:lpstr>Roboto</vt:lpstr>
      <vt:lpstr>Roboto Light</vt:lpstr>
      <vt:lpstr>Cambria Math</vt:lpstr>
      <vt:lpstr>Montserrat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Яцевич К.А.</cp:lastModifiedBy>
  <cp:revision>248</cp:revision>
  <dcterms:modified xsi:type="dcterms:W3CDTF">2023-02-09T13:13:19Z</dcterms:modified>
</cp:coreProperties>
</file>