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7"/>
  </p:notesMasterIdLst>
  <p:sldIdLst>
    <p:sldId id="390" r:id="rId2"/>
    <p:sldId id="291" r:id="rId3"/>
    <p:sldId id="290" r:id="rId4"/>
    <p:sldId id="257" r:id="rId5"/>
    <p:sldId id="293" r:id="rId6"/>
    <p:sldId id="292" r:id="rId7"/>
    <p:sldId id="258" r:id="rId8"/>
    <p:sldId id="259" r:id="rId9"/>
    <p:sldId id="311" r:id="rId10"/>
    <p:sldId id="310" r:id="rId11"/>
    <p:sldId id="308" r:id="rId12"/>
    <p:sldId id="307" r:id="rId13"/>
    <p:sldId id="309" r:id="rId14"/>
    <p:sldId id="312" r:id="rId15"/>
    <p:sldId id="326" r:id="rId16"/>
    <p:sldId id="315" r:id="rId17"/>
    <p:sldId id="314" r:id="rId18"/>
    <p:sldId id="313" r:id="rId19"/>
    <p:sldId id="316" r:id="rId20"/>
    <p:sldId id="294" r:id="rId21"/>
    <p:sldId id="325" r:id="rId22"/>
    <p:sldId id="324" r:id="rId23"/>
    <p:sldId id="323" r:id="rId24"/>
    <p:sldId id="322" r:id="rId25"/>
    <p:sldId id="321" r:id="rId26"/>
    <p:sldId id="320" r:id="rId27"/>
    <p:sldId id="319" r:id="rId28"/>
    <p:sldId id="318" r:id="rId29"/>
    <p:sldId id="327" r:id="rId30"/>
    <p:sldId id="317" r:id="rId31"/>
    <p:sldId id="295" r:id="rId32"/>
    <p:sldId id="298" r:id="rId33"/>
    <p:sldId id="297" r:id="rId34"/>
    <p:sldId id="358" r:id="rId35"/>
    <p:sldId id="357" r:id="rId36"/>
    <p:sldId id="356" r:id="rId37"/>
    <p:sldId id="355" r:id="rId38"/>
    <p:sldId id="299" r:id="rId39"/>
    <p:sldId id="370" r:id="rId40"/>
    <p:sldId id="369" r:id="rId41"/>
    <p:sldId id="368" r:id="rId42"/>
    <p:sldId id="367" r:id="rId43"/>
    <p:sldId id="366" r:id="rId44"/>
    <p:sldId id="365" r:id="rId45"/>
    <p:sldId id="364" r:id="rId46"/>
    <p:sldId id="363" r:id="rId47"/>
    <p:sldId id="362" r:id="rId48"/>
    <p:sldId id="361" r:id="rId49"/>
    <p:sldId id="360" r:id="rId50"/>
    <p:sldId id="359" r:id="rId51"/>
    <p:sldId id="269" r:id="rId52"/>
    <p:sldId id="332" r:id="rId53"/>
    <p:sldId id="331" r:id="rId54"/>
    <p:sldId id="330" r:id="rId55"/>
    <p:sldId id="329" r:id="rId56"/>
    <p:sldId id="333" r:id="rId57"/>
    <p:sldId id="371" r:id="rId58"/>
    <p:sldId id="328" r:id="rId59"/>
    <p:sldId id="300" r:id="rId60"/>
    <p:sldId id="342" r:id="rId61"/>
    <p:sldId id="272" r:id="rId62"/>
    <p:sldId id="286" r:id="rId63"/>
    <p:sldId id="285" r:id="rId64"/>
    <p:sldId id="284" r:id="rId65"/>
    <p:sldId id="283" r:id="rId66"/>
    <p:sldId id="279" r:id="rId67"/>
    <p:sldId id="287" r:id="rId68"/>
    <p:sldId id="273" r:id="rId69"/>
    <p:sldId id="274" r:id="rId70"/>
    <p:sldId id="280" r:id="rId71"/>
    <p:sldId id="275" r:id="rId72"/>
    <p:sldId id="276" r:id="rId73"/>
    <p:sldId id="281" r:id="rId74"/>
    <p:sldId id="277" r:id="rId75"/>
    <p:sldId id="344" r:id="rId76"/>
    <p:sldId id="373" r:id="rId77"/>
    <p:sldId id="372" r:id="rId78"/>
    <p:sldId id="345" r:id="rId79"/>
    <p:sldId id="376" r:id="rId80"/>
    <p:sldId id="375" r:id="rId81"/>
    <p:sldId id="374" r:id="rId82"/>
    <p:sldId id="346" r:id="rId83"/>
    <p:sldId id="377" r:id="rId84"/>
    <p:sldId id="347" r:id="rId85"/>
    <p:sldId id="378" r:id="rId86"/>
    <p:sldId id="348" r:id="rId87"/>
    <p:sldId id="382" r:id="rId88"/>
    <p:sldId id="381" r:id="rId89"/>
    <p:sldId id="380" r:id="rId90"/>
    <p:sldId id="379" r:id="rId91"/>
    <p:sldId id="349" r:id="rId92"/>
    <p:sldId id="385" r:id="rId93"/>
    <p:sldId id="384" r:id="rId94"/>
    <p:sldId id="383" r:id="rId95"/>
    <p:sldId id="350" r:id="rId96"/>
    <p:sldId id="352" r:id="rId97"/>
    <p:sldId id="351" r:id="rId98"/>
    <p:sldId id="389" r:id="rId99"/>
    <p:sldId id="388" r:id="rId100"/>
    <p:sldId id="387" r:id="rId101"/>
    <p:sldId id="386" r:id="rId102"/>
    <p:sldId id="270" r:id="rId103"/>
    <p:sldId id="301" r:id="rId104"/>
    <p:sldId id="392" r:id="rId105"/>
    <p:sldId id="391" r:id="rId106"/>
    <p:sldId id="302" r:id="rId107"/>
    <p:sldId id="396" r:id="rId108"/>
    <p:sldId id="395" r:id="rId109"/>
    <p:sldId id="394" r:id="rId110"/>
    <p:sldId id="393" r:id="rId111"/>
    <p:sldId id="303" r:id="rId112"/>
    <p:sldId id="398" r:id="rId113"/>
    <p:sldId id="397" r:id="rId114"/>
    <p:sldId id="304" r:id="rId115"/>
    <p:sldId id="405" r:id="rId116"/>
    <p:sldId id="404" r:id="rId117"/>
    <p:sldId id="403" r:id="rId118"/>
    <p:sldId id="402" r:id="rId119"/>
    <p:sldId id="401" r:id="rId120"/>
    <p:sldId id="400" r:id="rId121"/>
    <p:sldId id="399" r:id="rId122"/>
    <p:sldId id="305" r:id="rId123"/>
    <p:sldId id="407" r:id="rId124"/>
    <p:sldId id="406" r:id="rId125"/>
    <p:sldId id="306" r:id="rId12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0A7CB-DB79-4840-B7B5-E10F2E6B043B}" v="58" dt="2020-12-07T19:42:43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microsoft.com/office/2016/11/relationships/changesInfo" Target="changesInfos/changesInfo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genia Korneva" userId="e62070071816427d" providerId="LiveId" clId="{57AE683C-1416-41BD-9773-B9720DF9B92F}"/>
    <pc:docChg chg="custSel addSld delSld modSld sldOrd">
      <pc:chgData name="Evgenia Korneva" userId="e62070071816427d" providerId="LiveId" clId="{57AE683C-1416-41BD-9773-B9720DF9B92F}" dt="2020-12-07T19:43:21.170" v="84" actId="2696"/>
      <pc:docMkLst>
        <pc:docMk/>
      </pc:docMkLst>
      <pc:sldChg chg="del">
        <pc:chgData name="Evgenia Korneva" userId="e62070071816427d" providerId="LiveId" clId="{57AE683C-1416-41BD-9773-B9720DF9B92F}" dt="2020-12-07T19:43:20.141" v="77" actId="2696"/>
        <pc:sldMkLst>
          <pc:docMk/>
          <pc:sldMk cId="3761514760" sldId="261"/>
        </pc:sldMkLst>
      </pc:sldChg>
      <pc:sldChg chg="del">
        <pc:chgData name="Evgenia Korneva" userId="e62070071816427d" providerId="LiveId" clId="{57AE683C-1416-41BD-9773-B9720DF9B92F}" dt="2020-12-07T19:43:20.405" v="79" actId="2696"/>
        <pc:sldMkLst>
          <pc:docMk/>
          <pc:sldMk cId="3727493762" sldId="262"/>
        </pc:sldMkLst>
      </pc:sldChg>
      <pc:sldChg chg="del">
        <pc:chgData name="Evgenia Korneva" userId="e62070071816427d" providerId="LiveId" clId="{57AE683C-1416-41BD-9773-B9720DF9B92F}" dt="2020-12-07T19:43:21.041" v="82" actId="2696"/>
        <pc:sldMkLst>
          <pc:docMk/>
          <pc:sldMk cId="812222582" sldId="263"/>
        </pc:sldMkLst>
      </pc:sldChg>
      <pc:sldChg chg="del">
        <pc:chgData name="Evgenia Korneva" userId="e62070071816427d" providerId="LiveId" clId="{57AE683C-1416-41BD-9773-B9720DF9B92F}" dt="2020-12-07T19:43:21.080" v="83" actId="2696"/>
        <pc:sldMkLst>
          <pc:docMk/>
          <pc:sldMk cId="2131481492" sldId="264"/>
        </pc:sldMkLst>
      </pc:sldChg>
      <pc:sldChg chg="del">
        <pc:chgData name="Evgenia Korneva" userId="e62070071816427d" providerId="LiveId" clId="{57AE683C-1416-41BD-9773-B9720DF9B92F}" dt="2020-12-07T19:43:21.170" v="84" actId="2696"/>
        <pc:sldMkLst>
          <pc:docMk/>
          <pc:sldMk cId="4005844577" sldId="266"/>
        </pc:sldMkLst>
      </pc:sldChg>
      <pc:sldChg chg="modSp">
        <pc:chgData name="Evgenia Korneva" userId="e62070071816427d" providerId="LiveId" clId="{57AE683C-1416-41BD-9773-B9720DF9B92F}" dt="2020-12-07T19:42:28.664" v="74" actId="20577"/>
        <pc:sldMkLst>
          <pc:docMk/>
          <pc:sldMk cId="3312277784" sldId="281"/>
        </pc:sldMkLst>
        <pc:spChg chg="mod">
          <ac:chgData name="Evgenia Korneva" userId="e62070071816427d" providerId="LiveId" clId="{57AE683C-1416-41BD-9773-B9720DF9B92F}" dt="2020-12-07T19:42:28.664" v="74" actId="20577"/>
          <ac:spMkLst>
            <pc:docMk/>
            <pc:sldMk cId="3312277784" sldId="281"/>
            <ac:spMk id="11" creationId="{91699392-EAF6-4BB7-A05E-16465A595D77}"/>
          </ac:spMkLst>
        </pc:spChg>
      </pc:sldChg>
      <pc:sldChg chg="del">
        <pc:chgData name="Evgenia Korneva" userId="e62070071816427d" providerId="LiveId" clId="{57AE683C-1416-41BD-9773-B9720DF9B92F}" dt="2020-12-07T19:43:20.181" v="78" actId="2696"/>
        <pc:sldMkLst>
          <pc:docMk/>
          <pc:sldMk cId="888339823" sldId="289"/>
        </pc:sldMkLst>
      </pc:sldChg>
      <pc:sldChg chg="addSp delSp">
        <pc:chgData name="Evgenia Korneva" userId="e62070071816427d" providerId="LiveId" clId="{57AE683C-1416-41BD-9773-B9720DF9B92F}" dt="2020-12-07T09:12:42.009" v="15"/>
        <pc:sldMkLst>
          <pc:docMk/>
          <pc:sldMk cId="4082467757" sldId="303"/>
        </pc:sldMkLst>
        <pc:spChg chg="add del">
          <ac:chgData name="Evgenia Korneva" userId="e62070071816427d" providerId="LiveId" clId="{57AE683C-1416-41BD-9773-B9720DF9B92F}" dt="2020-12-07T09:12:42.009" v="15"/>
          <ac:spMkLst>
            <pc:docMk/>
            <pc:sldMk cId="4082467757" sldId="303"/>
            <ac:spMk id="5" creationId="{6A8AC498-C527-43B8-AB04-CD085095662E}"/>
          </ac:spMkLst>
        </pc:spChg>
      </pc:sldChg>
      <pc:sldChg chg="delSp modSp">
        <pc:chgData name="Evgenia Korneva" userId="e62070071816427d" providerId="LiveId" clId="{57AE683C-1416-41BD-9773-B9720DF9B92F}" dt="2020-12-07T09:13:51.364" v="22" actId="478"/>
        <pc:sldMkLst>
          <pc:docMk/>
          <pc:sldMk cId="2740950868" sldId="305"/>
        </pc:sldMkLst>
        <pc:spChg chg="del">
          <ac:chgData name="Evgenia Korneva" userId="e62070071816427d" providerId="LiveId" clId="{57AE683C-1416-41BD-9773-B9720DF9B92F}" dt="2020-12-07T09:13:51.364" v="22" actId="478"/>
          <ac:spMkLst>
            <pc:docMk/>
            <pc:sldMk cId="2740950868" sldId="305"/>
            <ac:spMk id="9" creationId="{83462C2F-E621-4FD8-BC76-E8B01DE3C2AD}"/>
          </ac:spMkLst>
        </pc:spChg>
        <pc:spChg chg="del">
          <ac:chgData name="Evgenia Korneva" userId="e62070071816427d" providerId="LiveId" clId="{57AE683C-1416-41BD-9773-B9720DF9B92F}" dt="2020-12-07T09:13:46.903" v="21" actId="478"/>
          <ac:spMkLst>
            <pc:docMk/>
            <pc:sldMk cId="2740950868" sldId="305"/>
            <ac:spMk id="10" creationId="{C35946E0-0DC1-4F7D-A7C3-1E6D7AA55D4A}"/>
          </ac:spMkLst>
        </pc:spChg>
        <pc:cxnChg chg="del mod">
          <ac:chgData name="Evgenia Korneva" userId="e62070071816427d" providerId="LiveId" clId="{57AE683C-1416-41BD-9773-B9720DF9B92F}" dt="2020-12-07T09:13:44.376" v="20" actId="478"/>
          <ac:cxnSpMkLst>
            <pc:docMk/>
            <pc:sldMk cId="2740950868" sldId="305"/>
            <ac:cxnSpMk id="12" creationId="{C605A109-B674-41D2-84E4-1ADE6B112F84}"/>
          </ac:cxnSpMkLst>
        </pc:cxnChg>
      </pc:sldChg>
      <pc:sldChg chg="ord">
        <pc:chgData name="Evgenia Korneva" userId="e62070071816427d" providerId="LiveId" clId="{57AE683C-1416-41BD-9773-B9720DF9B92F}" dt="2020-12-07T09:15:59.762" v="39"/>
        <pc:sldMkLst>
          <pc:docMk/>
          <pc:sldMk cId="1239369933" sldId="306"/>
        </pc:sldMkLst>
      </pc:sldChg>
      <pc:sldChg chg="del">
        <pc:chgData name="Evgenia Korneva" userId="e62070071816427d" providerId="LiveId" clId="{57AE683C-1416-41BD-9773-B9720DF9B92F}" dt="2020-12-07T19:36:44.129" v="45" actId="2696"/>
        <pc:sldMkLst>
          <pc:docMk/>
          <pc:sldMk cId="1378059942" sldId="336"/>
        </pc:sldMkLst>
      </pc:sldChg>
      <pc:sldChg chg="del">
        <pc:chgData name="Evgenia Korneva" userId="e62070071816427d" providerId="LiveId" clId="{57AE683C-1416-41BD-9773-B9720DF9B92F}" dt="2020-12-07T19:36:45.988" v="49" actId="2696"/>
        <pc:sldMkLst>
          <pc:docMk/>
          <pc:sldMk cId="472301351" sldId="337"/>
        </pc:sldMkLst>
      </pc:sldChg>
      <pc:sldChg chg="del">
        <pc:chgData name="Evgenia Korneva" userId="e62070071816427d" providerId="LiveId" clId="{57AE683C-1416-41BD-9773-B9720DF9B92F}" dt="2020-12-07T19:36:45.626" v="48" actId="2696"/>
        <pc:sldMkLst>
          <pc:docMk/>
          <pc:sldMk cId="612758921" sldId="338"/>
        </pc:sldMkLst>
      </pc:sldChg>
      <pc:sldChg chg="modSp del">
        <pc:chgData name="Evgenia Korneva" userId="e62070071816427d" providerId="LiveId" clId="{57AE683C-1416-41BD-9773-B9720DF9B92F}" dt="2020-12-07T19:36:45.277" v="47" actId="2696"/>
        <pc:sldMkLst>
          <pc:docMk/>
          <pc:sldMk cId="2508296850" sldId="340"/>
        </pc:sldMkLst>
        <pc:spChg chg="mod">
          <ac:chgData name="Evgenia Korneva" userId="e62070071816427d" providerId="LiveId" clId="{57AE683C-1416-41BD-9773-B9720DF9B92F}" dt="2020-12-07T19:36:01.122" v="44" actId="20577"/>
          <ac:spMkLst>
            <pc:docMk/>
            <pc:sldMk cId="2508296850" sldId="340"/>
            <ac:spMk id="3" creationId="{27DB5CBB-16A8-4AFE-BC1B-AD1DA40F4C8D}"/>
          </ac:spMkLst>
        </pc:spChg>
      </pc:sldChg>
      <pc:sldChg chg="del">
        <pc:chgData name="Evgenia Korneva" userId="e62070071816427d" providerId="LiveId" clId="{57AE683C-1416-41BD-9773-B9720DF9B92F}" dt="2020-12-07T19:36:44.565" v="46" actId="2696"/>
        <pc:sldMkLst>
          <pc:docMk/>
          <pc:sldMk cId="2730448459" sldId="341"/>
        </pc:sldMkLst>
      </pc:sldChg>
      <pc:sldChg chg="addSp modSp">
        <pc:chgData name="Evgenia Korneva" userId="e62070071816427d" providerId="LiveId" clId="{57AE683C-1416-41BD-9773-B9720DF9B92F}" dt="2020-12-07T19:38:49.046" v="69"/>
        <pc:sldMkLst>
          <pc:docMk/>
          <pc:sldMk cId="22737432" sldId="342"/>
        </pc:sldMkLst>
        <pc:spChg chg="mod">
          <ac:chgData name="Evgenia Korneva" userId="e62070071816427d" providerId="LiveId" clId="{57AE683C-1416-41BD-9773-B9720DF9B92F}" dt="2020-12-07T19:38:36.692" v="68" actId="207"/>
          <ac:spMkLst>
            <pc:docMk/>
            <pc:sldMk cId="22737432" sldId="342"/>
            <ac:spMk id="3" creationId="{27DB5CBB-16A8-4AFE-BC1B-AD1DA40F4C8D}"/>
          </ac:spMkLst>
        </pc:spChg>
        <pc:spChg chg="add">
          <ac:chgData name="Evgenia Korneva" userId="e62070071816427d" providerId="LiveId" clId="{57AE683C-1416-41BD-9773-B9720DF9B92F}" dt="2020-12-07T19:38:49.046" v="69"/>
          <ac:spMkLst>
            <pc:docMk/>
            <pc:sldMk cId="22737432" sldId="342"/>
            <ac:spMk id="7" creationId="{3E06BAE6-3B9C-49E0-B5B2-2DB88588624F}"/>
          </ac:spMkLst>
        </pc:spChg>
        <pc:spChg chg="add">
          <ac:chgData name="Evgenia Korneva" userId="e62070071816427d" providerId="LiveId" clId="{57AE683C-1416-41BD-9773-B9720DF9B92F}" dt="2020-12-07T19:38:49.046" v="69"/>
          <ac:spMkLst>
            <pc:docMk/>
            <pc:sldMk cId="22737432" sldId="342"/>
            <ac:spMk id="8" creationId="{B16930E3-FAFC-44B6-ABB9-B3A4771306A7}"/>
          </ac:spMkLst>
        </pc:spChg>
      </pc:sldChg>
      <pc:sldChg chg="del">
        <pc:chgData name="Evgenia Korneva" userId="e62070071816427d" providerId="LiveId" clId="{57AE683C-1416-41BD-9773-B9720DF9B92F}" dt="2020-12-07T19:38:51.662" v="70" actId="2696"/>
        <pc:sldMkLst>
          <pc:docMk/>
          <pc:sldMk cId="2837640" sldId="343"/>
        </pc:sldMkLst>
      </pc:sldChg>
      <pc:sldChg chg="modSp">
        <pc:chgData name="Evgenia Korneva" userId="e62070071816427d" providerId="LiveId" clId="{57AE683C-1416-41BD-9773-B9720DF9B92F}" dt="2020-12-07T19:42:43.451" v="76" actId="20577"/>
        <pc:sldMkLst>
          <pc:docMk/>
          <pc:sldMk cId="698003171" sldId="345"/>
        </pc:sldMkLst>
        <pc:spChg chg="mod">
          <ac:chgData name="Evgenia Korneva" userId="e62070071816427d" providerId="LiveId" clId="{57AE683C-1416-41BD-9773-B9720DF9B92F}" dt="2020-12-07T19:42:43.451" v="76" actId="20577"/>
          <ac:spMkLst>
            <pc:docMk/>
            <pc:sldMk cId="698003171" sldId="345"/>
            <ac:spMk id="3" creationId="{073BEDE5-A446-41FF-9ED3-A1F69D026B77}"/>
          </ac:spMkLst>
        </pc:spChg>
      </pc:sldChg>
      <pc:sldChg chg="del">
        <pc:chgData name="Evgenia Korneva" userId="e62070071816427d" providerId="LiveId" clId="{57AE683C-1416-41BD-9773-B9720DF9B92F}" dt="2020-12-07T19:43:20.726" v="80" actId="2696"/>
        <pc:sldMkLst>
          <pc:docMk/>
          <pc:sldMk cId="3596800926" sldId="353"/>
        </pc:sldMkLst>
      </pc:sldChg>
      <pc:sldChg chg="del">
        <pc:chgData name="Evgenia Korneva" userId="e62070071816427d" providerId="LiveId" clId="{57AE683C-1416-41BD-9773-B9720DF9B92F}" dt="2020-12-07T19:43:20.854" v="81" actId="2696"/>
        <pc:sldMkLst>
          <pc:docMk/>
          <pc:sldMk cId="1060604026" sldId="354"/>
        </pc:sldMkLst>
      </pc:sldChg>
      <pc:sldChg chg="modSp">
        <pc:chgData name="Evgenia Korneva" userId="e62070071816427d" providerId="LiveId" clId="{57AE683C-1416-41BD-9773-B9720DF9B92F}" dt="2020-12-07T19:42:37.568" v="75" actId="20577"/>
        <pc:sldMkLst>
          <pc:docMk/>
          <pc:sldMk cId="2472526493" sldId="372"/>
        </pc:sldMkLst>
        <pc:spChg chg="mod">
          <ac:chgData name="Evgenia Korneva" userId="e62070071816427d" providerId="LiveId" clId="{57AE683C-1416-41BD-9773-B9720DF9B92F}" dt="2020-12-07T19:42:37.568" v="75" actId="20577"/>
          <ac:spMkLst>
            <pc:docMk/>
            <pc:sldMk cId="2472526493" sldId="372"/>
            <ac:spMk id="3" creationId="{073BEDE5-A446-41FF-9ED3-A1F69D026B77}"/>
          </ac:spMkLst>
        </pc:spChg>
      </pc:sldChg>
      <pc:sldChg chg="modSp add">
        <pc:chgData name="Evgenia Korneva" userId="e62070071816427d" providerId="LiveId" clId="{57AE683C-1416-41BD-9773-B9720DF9B92F}" dt="2020-12-07T09:11:12.574" v="1" actId="207"/>
        <pc:sldMkLst>
          <pc:docMk/>
          <pc:sldMk cId="44058609" sldId="391"/>
        </pc:sldMkLst>
        <pc:spChg chg="mod">
          <ac:chgData name="Evgenia Korneva" userId="e62070071816427d" providerId="LiveId" clId="{57AE683C-1416-41BD-9773-B9720DF9B92F}" dt="2020-12-07T09:11:12.574" v="1" actId="207"/>
          <ac:spMkLst>
            <pc:docMk/>
            <pc:sldMk cId="44058609" sldId="391"/>
            <ac:spMk id="3" creationId="{E04E1CB4-6A93-497A-94C5-EBFB6BE3AB4A}"/>
          </ac:spMkLst>
        </pc:spChg>
      </pc:sldChg>
      <pc:sldChg chg="modSp add">
        <pc:chgData name="Evgenia Korneva" userId="e62070071816427d" providerId="LiveId" clId="{57AE683C-1416-41BD-9773-B9720DF9B92F}" dt="2020-12-07T09:11:20.417" v="3" actId="207"/>
        <pc:sldMkLst>
          <pc:docMk/>
          <pc:sldMk cId="3820460361" sldId="392"/>
        </pc:sldMkLst>
        <pc:spChg chg="mod">
          <ac:chgData name="Evgenia Korneva" userId="e62070071816427d" providerId="LiveId" clId="{57AE683C-1416-41BD-9773-B9720DF9B92F}" dt="2020-12-07T09:11:20.417" v="3" actId="207"/>
          <ac:spMkLst>
            <pc:docMk/>
            <pc:sldMk cId="3820460361" sldId="392"/>
            <ac:spMk id="3" creationId="{E04E1CB4-6A93-497A-94C5-EBFB6BE3AB4A}"/>
          </ac:spMkLst>
        </pc:spChg>
      </pc:sldChg>
      <pc:sldChg chg="modSp add">
        <pc:chgData name="Evgenia Korneva" userId="e62070071816427d" providerId="LiveId" clId="{57AE683C-1416-41BD-9773-B9720DF9B92F}" dt="2020-12-07T09:11:45.337" v="5" actId="207"/>
        <pc:sldMkLst>
          <pc:docMk/>
          <pc:sldMk cId="1203725057" sldId="393"/>
        </pc:sldMkLst>
        <pc:spChg chg="mod">
          <ac:chgData name="Evgenia Korneva" userId="e62070071816427d" providerId="LiveId" clId="{57AE683C-1416-41BD-9773-B9720DF9B92F}" dt="2020-12-07T09:11:45.337" v="5" actId="207"/>
          <ac:spMkLst>
            <pc:docMk/>
            <pc:sldMk cId="1203725057" sldId="393"/>
            <ac:spMk id="3" creationId="{E04E1CB4-6A93-497A-94C5-EBFB6BE3AB4A}"/>
          </ac:spMkLst>
        </pc:spChg>
      </pc:sldChg>
      <pc:sldChg chg="modSp add">
        <pc:chgData name="Evgenia Korneva" userId="e62070071816427d" providerId="LiveId" clId="{57AE683C-1416-41BD-9773-B9720DF9B92F}" dt="2020-12-07T09:11:56.622" v="7" actId="207"/>
        <pc:sldMkLst>
          <pc:docMk/>
          <pc:sldMk cId="3821424650" sldId="394"/>
        </pc:sldMkLst>
        <pc:spChg chg="mod">
          <ac:chgData name="Evgenia Korneva" userId="e62070071816427d" providerId="LiveId" clId="{57AE683C-1416-41BD-9773-B9720DF9B92F}" dt="2020-12-07T09:11:56.622" v="7" actId="207"/>
          <ac:spMkLst>
            <pc:docMk/>
            <pc:sldMk cId="3821424650" sldId="394"/>
            <ac:spMk id="3" creationId="{E04E1CB4-6A93-497A-94C5-EBFB6BE3AB4A}"/>
          </ac:spMkLst>
        </pc:spChg>
      </pc:sldChg>
      <pc:sldChg chg="modSp add">
        <pc:chgData name="Evgenia Korneva" userId="e62070071816427d" providerId="LiveId" clId="{57AE683C-1416-41BD-9773-B9720DF9B92F}" dt="2020-12-07T09:12:04.371" v="9" actId="207"/>
        <pc:sldMkLst>
          <pc:docMk/>
          <pc:sldMk cId="3668593896" sldId="395"/>
        </pc:sldMkLst>
        <pc:spChg chg="mod">
          <ac:chgData name="Evgenia Korneva" userId="e62070071816427d" providerId="LiveId" clId="{57AE683C-1416-41BD-9773-B9720DF9B92F}" dt="2020-12-07T09:12:04.371" v="9" actId="207"/>
          <ac:spMkLst>
            <pc:docMk/>
            <pc:sldMk cId="3668593896" sldId="395"/>
            <ac:spMk id="3" creationId="{E04E1CB4-6A93-497A-94C5-EBFB6BE3AB4A}"/>
          </ac:spMkLst>
        </pc:spChg>
      </pc:sldChg>
      <pc:sldChg chg="modSp add">
        <pc:chgData name="Evgenia Korneva" userId="e62070071816427d" providerId="LiveId" clId="{57AE683C-1416-41BD-9773-B9720DF9B92F}" dt="2020-12-07T09:12:17.933" v="11" actId="207"/>
        <pc:sldMkLst>
          <pc:docMk/>
          <pc:sldMk cId="2882447475" sldId="396"/>
        </pc:sldMkLst>
        <pc:spChg chg="mod">
          <ac:chgData name="Evgenia Korneva" userId="e62070071816427d" providerId="LiveId" clId="{57AE683C-1416-41BD-9773-B9720DF9B92F}" dt="2020-12-07T09:12:17.933" v="11" actId="207"/>
          <ac:spMkLst>
            <pc:docMk/>
            <pc:sldMk cId="2882447475" sldId="396"/>
            <ac:spMk id="3" creationId="{E04E1CB4-6A93-497A-94C5-EBFB6BE3AB4A}"/>
          </ac:spMkLst>
        </pc:spChg>
      </pc:sldChg>
      <pc:sldChg chg="modSp add">
        <pc:chgData name="Evgenia Korneva" userId="e62070071816427d" providerId="LiveId" clId="{57AE683C-1416-41BD-9773-B9720DF9B92F}" dt="2020-12-07T09:12:34.628" v="13" actId="207"/>
        <pc:sldMkLst>
          <pc:docMk/>
          <pc:sldMk cId="2202153078" sldId="397"/>
        </pc:sldMkLst>
        <pc:spChg chg="mod">
          <ac:chgData name="Evgenia Korneva" userId="e62070071816427d" providerId="LiveId" clId="{57AE683C-1416-41BD-9773-B9720DF9B92F}" dt="2020-12-07T09:12:34.628" v="13" actId="207"/>
          <ac:spMkLst>
            <pc:docMk/>
            <pc:sldMk cId="2202153078" sldId="397"/>
            <ac:spMk id="3" creationId="{3E3A16D6-9EDA-4D8C-B388-AEE7955F72B5}"/>
          </ac:spMkLst>
        </pc:spChg>
      </pc:sldChg>
      <pc:sldChg chg="modSp add">
        <pc:chgData name="Evgenia Korneva" userId="e62070071816427d" providerId="LiveId" clId="{57AE683C-1416-41BD-9773-B9720DF9B92F}" dt="2020-12-07T09:13:02.151" v="17" actId="207"/>
        <pc:sldMkLst>
          <pc:docMk/>
          <pc:sldMk cId="1310022883" sldId="398"/>
        </pc:sldMkLst>
        <pc:spChg chg="mod">
          <ac:chgData name="Evgenia Korneva" userId="e62070071816427d" providerId="LiveId" clId="{57AE683C-1416-41BD-9773-B9720DF9B92F}" dt="2020-12-07T09:13:02.151" v="17" actId="207"/>
          <ac:spMkLst>
            <pc:docMk/>
            <pc:sldMk cId="1310022883" sldId="398"/>
            <ac:spMk id="3" creationId="{3E3A16D6-9EDA-4D8C-B388-AEE7955F72B5}"/>
          </ac:spMkLst>
        </pc:spChg>
      </pc:sldChg>
      <pc:sldChg chg="modSp add">
        <pc:chgData name="Evgenia Korneva" userId="e62070071816427d" providerId="LiveId" clId="{57AE683C-1416-41BD-9773-B9720DF9B92F}" dt="2020-12-07T09:13:20.601" v="19" actId="207"/>
        <pc:sldMkLst>
          <pc:docMk/>
          <pc:sldMk cId="2664185561" sldId="399"/>
        </pc:sldMkLst>
        <pc:spChg chg="mod">
          <ac:chgData name="Evgenia Korneva" userId="e62070071816427d" providerId="LiveId" clId="{57AE683C-1416-41BD-9773-B9720DF9B92F}" dt="2020-12-07T09:13:20.601" v="19" actId="207"/>
          <ac:spMkLst>
            <pc:docMk/>
            <pc:sldMk cId="2664185561" sldId="399"/>
            <ac:spMk id="7" creationId="{D77A76E8-9F20-4CCB-BEC1-5176966BD6CE}"/>
          </ac:spMkLst>
        </pc:spChg>
      </pc:sldChg>
      <pc:sldChg chg="modSp add">
        <pc:chgData name="Evgenia Korneva" userId="e62070071816427d" providerId="LiveId" clId="{57AE683C-1416-41BD-9773-B9720DF9B92F}" dt="2020-12-07T09:14:03.804" v="24" actId="207"/>
        <pc:sldMkLst>
          <pc:docMk/>
          <pc:sldMk cId="3806957419" sldId="400"/>
        </pc:sldMkLst>
        <pc:spChg chg="mod">
          <ac:chgData name="Evgenia Korneva" userId="e62070071816427d" providerId="LiveId" clId="{57AE683C-1416-41BD-9773-B9720DF9B92F}" dt="2020-12-07T09:14:03.804" v="24" actId="207"/>
          <ac:spMkLst>
            <pc:docMk/>
            <pc:sldMk cId="3806957419" sldId="400"/>
            <ac:spMk id="7" creationId="{D77A76E8-9F20-4CCB-BEC1-5176966BD6CE}"/>
          </ac:spMkLst>
        </pc:spChg>
      </pc:sldChg>
      <pc:sldChg chg="delSp modSp add">
        <pc:chgData name="Evgenia Korneva" userId="e62070071816427d" providerId="LiveId" clId="{57AE683C-1416-41BD-9773-B9720DF9B92F}" dt="2020-12-07T09:14:20.781" v="28" actId="478"/>
        <pc:sldMkLst>
          <pc:docMk/>
          <pc:sldMk cId="1095505659" sldId="401"/>
        </pc:sldMkLst>
        <pc:spChg chg="del">
          <ac:chgData name="Evgenia Korneva" userId="e62070071816427d" providerId="LiveId" clId="{57AE683C-1416-41BD-9773-B9720DF9B92F}" dt="2020-12-07T09:14:20.781" v="28" actId="478"/>
          <ac:spMkLst>
            <pc:docMk/>
            <pc:sldMk cId="1095505659" sldId="401"/>
            <ac:spMk id="9" creationId="{83462C2F-E621-4FD8-BC76-E8B01DE3C2AD}"/>
          </ac:spMkLst>
        </pc:spChg>
        <pc:spChg chg="del">
          <ac:chgData name="Evgenia Korneva" userId="e62070071816427d" providerId="LiveId" clId="{57AE683C-1416-41BD-9773-B9720DF9B92F}" dt="2020-12-07T09:14:14.829" v="26" actId="478"/>
          <ac:spMkLst>
            <pc:docMk/>
            <pc:sldMk cId="1095505659" sldId="401"/>
            <ac:spMk id="10" creationId="{C35946E0-0DC1-4F7D-A7C3-1E6D7AA55D4A}"/>
          </ac:spMkLst>
        </pc:spChg>
        <pc:cxnChg chg="del mod">
          <ac:chgData name="Evgenia Korneva" userId="e62070071816427d" providerId="LiveId" clId="{57AE683C-1416-41BD-9773-B9720DF9B92F}" dt="2020-12-07T09:14:16.992" v="27" actId="478"/>
          <ac:cxnSpMkLst>
            <pc:docMk/>
            <pc:sldMk cId="1095505659" sldId="401"/>
            <ac:cxnSpMk id="12" creationId="{C605A109-B674-41D2-84E4-1ADE6B112F84}"/>
          </ac:cxnSpMkLst>
        </pc:cxnChg>
      </pc:sldChg>
      <pc:sldChg chg="modSp add">
        <pc:chgData name="Evgenia Korneva" userId="e62070071816427d" providerId="LiveId" clId="{57AE683C-1416-41BD-9773-B9720DF9B92F}" dt="2020-12-07T09:14:38.332" v="30" actId="207"/>
        <pc:sldMkLst>
          <pc:docMk/>
          <pc:sldMk cId="2270323266" sldId="402"/>
        </pc:sldMkLst>
        <pc:spChg chg="mod">
          <ac:chgData name="Evgenia Korneva" userId="e62070071816427d" providerId="LiveId" clId="{57AE683C-1416-41BD-9773-B9720DF9B92F}" dt="2020-12-07T09:14:38.332" v="30" actId="207"/>
          <ac:spMkLst>
            <pc:docMk/>
            <pc:sldMk cId="2270323266" sldId="402"/>
            <ac:spMk id="7" creationId="{D77A76E8-9F20-4CCB-BEC1-5176966BD6CE}"/>
          </ac:spMkLst>
        </pc:spChg>
      </pc:sldChg>
      <pc:sldChg chg="modSp add">
        <pc:chgData name="Evgenia Korneva" userId="e62070071816427d" providerId="LiveId" clId="{57AE683C-1416-41BD-9773-B9720DF9B92F}" dt="2020-12-07T09:14:49.068" v="32" actId="207"/>
        <pc:sldMkLst>
          <pc:docMk/>
          <pc:sldMk cId="3118396525" sldId="403"/>
        </pc:sldMkLst>
        <pc:spChg chg="mod">
          <ac:chgData name="Evgenia Korneva" userId="e62070071816427d" providerId="LiveId" clId="{57AE683C-1416-41BD-9773-B9720DF9B92F}" dt="2020-12-07T09:14:49.068" v="32" actId="207"/>
          <ac:spMkLst>
            <pc:docMk/>
            <pc:sldMk cId="3118396525" sldId="403"/>
            <ac:spMk id="6" creationId="{0427D44E-07BB-438E-82B9-9CFAF90CE46C}"/>
          </ac:spMkLst>
        </pc:spChg>
      </pc:sldChg>
      <pc:sldChg chg="modSp add">
        <pc:chgData name="Evgenia Korneva" userId="e62070071816427d" providerId="LiveId" clId="{57AE683C-1416-41BD-9773-B9720DF9B92F}" dt="2020-12-07T09:14:57.476" v="34" actId="207"/>
        <pc:sldMkLst>
          <pc:docMk/>
          <pc:sldMk cId="746132998" sldId="404"/>
        </pc:sldMkLst>
        <pc:spChg chg="mod">
          <ac:chgData name="Evgenia Korneva" userId="e62070071816427d" providerId="LiveId" clId="{57AE683C-1416-41BD-9773-B9720DF9B92F}" dt="2020-12-07T09:14:57.476" v="34" actId="207"/>
          <ac:spMkLst>
            <pc:docMk/>
            <pc:sldMk cId="746132998" sldId="404"/>
            <ac:spMk id="6" creationId="{0427D44E-07BB-438E-82B9-9CFAF90CE46C}"/>
          </ac:spMkLst>
        </pc:spChg>
      </pc:sldChg>
      <pc:sldChg chg="modSp add">
        <pc:chgData name="Evgenia Korneva" userId="e62070071816427d" providerId="LiveId" clId="{57AE683C-1416-41BD-9773-B9720DF9B92F}" dt="2020-12-07T09:15:14.573" v="36" actId="207"/>
        <pc:sldMkLst>
          <pc:docMk/>
          <pc:sldMk cId="3912085366" sldId="405"/>
        </pc:sldMkLst>
        <pc:spChg chg="mod">
          <ac:chgData name="Evgenia Korneva" userId="e62070071816427d" providerId="LiveId" clId="{57AE683C-1416-41BD-9773-B9720DF9B92F}" dt="2020-12-07T09:15:14.573" v="36" actId="207"/>
          <ac:spMkLst>
            <pc:docMk/>
            <pc:sldMk cId="3912085366" sldId="405"/>
            <ac:spMk id="6" creationId="{0427D44E-07BB-438E-82B9-9CFAF90CE46C}"/>
          </ac:spMkLst>
        </pc:spChg>
      </pc:sldChg>
      <pc:sldChg chg="modSp add">
        <pc:chgData name="Evgenia Korneva" userId="e62070071816427d" providerId="LiveId" clId="{57AE683C-1416-41BD-9773-B9720DF9B92F}" dt="2020-12-07T09:15:54.756" v="38" actId="207"/>
        <pc:sldMkLst>
          <pc:docMk/>
          <pc:sldMk cId="689206541" sldId="406"/>
        </pc:sldMkLst>
        <pc:spChg chg="mod">
          <ac:chgData name="Evgenia Korneva" userId="e62070071816427d" providerId="LiveId" clId="{57AE683C-1416-41BD-9773-B9720DF9B92F}" dt="2020-12-07T09:15:54.756" v="38" actId="207"/>
          <ac:spMkLst>
            <pc:docMk/>
            <pc:sldMk cId="689206541" sldId="406"/>
            <ac:spMk id="3" creationId="{E04E1CB4-6A93-497A-94C5-EBFB6BE3AB4A}"/>
          </ac:spMkLst>
        </pc:spChg>
      </pc:sldChg>
      <pc:sldChg chg="modSp add">
        <pc:chgData name="Evgenia Korneva" userId="e62070071816427d" providerId="LiveId" clId="{57AE683C-1416-41BD-9773-B9720DF9B92F}" dt="2020-12-07T09:16:10.139" v="41" actId="207"/>
        <pc:sldMkLst>
          <pc:docMk/>
          <pc:sldMk cId="1767199711" sldId="407"/>
        </pc:sldMkLst>
        <pc:spChg chg="mod">
          <ac:chgData name="Evgenia Korneva" userId="e62070071816427d" providerId="LiveId" clId="{57AE683C-1416-41BD-9773-B9720DF9B92F}" dt="2020-12-07T09:16:10.139" v="41" actId="207"/>
          <ac:spMkLst>
            <pc:docMk/>
            <pc:sldMk cId="1767199711" sldId="407"/>
            <ac:spMk id="3" creationId="{E04E1CB4-6A93-497A-94C5-EBFB6BE3AB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17F7A-7EF8-409F-AB0D-77C48F548A56}" type="datetimeFigureOut">
              <a:rPr lang="en-BE" smtClean="0"/>
              <a:t>06/12/2020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D7182-CB53-4B35-8CF3-D9FF7CF528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23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4D88-7E01-433B-8F93-25A840738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01A31-8C4C-44B6-885C-3C0552ABA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2D4DC-E6C6-43F7-B1B0-A6B36723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703E-5911-4A62-8BE3-FC17E5BF4624}" type="datetime8">
              <a:rPr lang="en-BE" smtClean="0"/>
              <a:t>06/12/2020 18:52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7E29-3FB4-46E8-844B-710BDC16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117C7-00A5-44E1-BF30-5B0A9761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910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A9C3-B54C-421A-8B2F-DDBF804A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32F9F-7945-4908-A63B-595FB093D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64D0B-2BDF-4D61-8D87-2B1AE697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3C16-46EB-48E8-9B0A-3BFEAEADD72C}" type="datetime8">
              <a:rPr lang="en-BE" smtClean="0"/>
              <a:t>06/12/2020 18:52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C8F8-EFD7-480E-9D32-BE25DD3C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E3255-7F4C-4D22-A2B7-C8671EB7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9617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4FDE1-247E-42D3-B5C3-BFAC60FE6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6EBC2-4B0F-4703-BB4A-09661A109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B8AEF-10E0-46B2-9E8F-64072EBB4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E7086-3E40-4A44-974B-07ACB70F9519}" type="datetime8">
              <a:rPr lang="en-BE" smtClean="0"/>
              <a:t>06/12/2020 18:52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81AEA-E17C-4280-8BA3-93104BF6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F2F8B-872C-4B68-A3B5-1AA35DB0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376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9A85-5835-4E79-B083-F878E44A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A56D5-0EC5-44C0-814E-F98882A7B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C027A-392D-4C3D-BB28-5E0BA4CB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ED7C-458E-4B44-BF86-36D1E649B4F1}" type="datetime8">
              <a:rPr lang="en-BE" smtClean="0"/>
              <a:t>06/12/2020 18:52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CD38F-F145-453F-8F0F-F7B7244A0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3B1CE-57D9-4E11-AAFA-72263352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274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AB01-4790-4B4B-8D47-ADBC5453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028E3-4D28-41B7-91AF-25057B42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59AC0-C3F1-4C9E-8FB9-FD2615DC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407A-3466-4A34-B128-60B47F61BD44}" type="datetime8">
              <a:rPr lang="en-BE" smtClean="0"/>
              <a:t>06/12/2020 18:52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8BD59-4AE4-4BA2-AA4A-B41C803B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A3CC6-4E7D-4F3D-8803-1E122E63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175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F2F0-B9F0-4409-8717-8AB64515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344A0-C57F-41D4-BD67-A9A09071A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59D61-CB79-4752-9B4A-E9EC6A339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19688-05D5-49E9-AE2C-0DB6A6E1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E98E-16E3-4753-BF59-A817CAC7A62A}" type="datetime8">
              <a:rPr lang="en-BE" smtClean="0"/>
              <a:t>06/12/2020 18:52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49BBB-AFC2-4F3C-9B79-2ABC2F5F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51CCD-0B87-4C7D-B017-FD6D5261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9479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DF0D-FA11-4B40-8C87-D80AD373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84BCB-05BA-4237-9D37-15D8A0A96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9E245-CF0E-485B-BF15-474804FA8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E7890-4BE8-4A4A-A3CD-225B36D1C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97374-4D22-468F-8E18-0C316306D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33875-E0D5-4695-BAD0-4CCDA924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0B5B-5C31-40F3-9F96-841CCFD24D4D}" type="datetime8">
              <a:rPr lang="en-BE" smtClean="0"/>
              <a:t>06/12/2020 18:52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CED82-823D-4560-BD91-E93EFC39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C6246E-D6B3-4E6D-8F6E-00EB5DFF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734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3A55-C313-429E-8070-7584DBE0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4BCAB-0D03-4F51-804A-160A1274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8354-5052-492F-98AC-4331334C7C9D}" type="datetime8">
              <a:rPr lang="en-BE" smtClean="0"/>
              <a:t>06/12/2020 18:52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5A596-DD8A-4410-8017-50E9C9CA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C797B-EA74-4FB9-BC44-85103425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733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D0764-27C8-44A5-A9ED-71448597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7A36-B389-4A95-A891-9AD59D2EE89F}" type="datetime8">
              <a:rPr lang="en-BE" smtClean="0"/>
              <a:t>06/12/2020 18:52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E9FB5-29FA-45B7-BC4D-79EBB2D1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BE582-B0C3-4B58-8FBA-2E1E685C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2463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5ED2-FE6B-4112-AEA8-4D4A736B2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5103-9A7C-473B-9CF0-F82811D41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D7D7B-3A8F-4371-9381-E85022022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5FB52-94E0-45F6-9CD3-F31280C4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CA82-4EFC-41B9-8944-0190BD2F3214}" type="datetime8">
              <a:rPr lang="en-BE" smtClean="0"/>
              <a:t>06/12/2020 18:52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9FE11-2990-4E8A-BAA6-D495E437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E7269-EE99-47D6-B497-122EB372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6469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0B05-947F-4C9C-8107-1F867841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BA616B-572A-4F6C-A68C-5D7CF22D7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179D6-123D-4A43-9CCB-F395B271E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E5437-700A-45E6-BB07-A300BDA7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318E-CA05-4D46-A3D1-4338F54B96AA}" type="datetime8">
              <a:rPr lang="en-BE" smtClean="0"/>
              <a:t>06/12/2020 18:52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D389E-D272-4FD6-AE09-22738595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8F2A9-883A-44A0-98E1-B0665FCF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2506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025D1-159C-4375-87FC-0BAFBED8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E1143-23D8-4135-9DAD-95FB1AC05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3574D-C945-4033-8803-8E8C97D3A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C80BE-5119-4691-A1B7-73282799B40D}" type="datetime8">
              <a:rPr lang="en-BE" smtClean="0"/>
              <a:t>06/12/2020 18:52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4132F-73D7-42C7-9F79-05223EB4D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E5688-F96F-4722-965D-A213FEF91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DCD0E-EB2C-48CB-88FA-B0A65086178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0847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7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7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7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7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1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2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3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0.gif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0.gif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0.gif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0.gif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0.gif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0.gif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gif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gif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1.gi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1.gi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CF6F-DDC5-4348-ACF4-0AE12913A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9749"/>
            <a:ext cx="9144000" cy="2295525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Gill Sans Nova" panose="020B0602020104020203" pitchFamily="34" charset="0"/>
              </a:rPr>
              <a:t>INTRODUCTION </a:t>
            </a:r>
            <a:br>
              <a:rPr lang="en-US" sz="6600" b="1" dirty="0">
                <a:solidFill>
                  <a:schemeClr val="bg1"/>
                </a:solidFill>
                <a:latin typeface="Gill Sans Nova" panose="020B0602020104020203" pitchFamily="34" charset="0"/>
              </a:rPr>
            </a:br>
            <a:r>
              <a:rPr lang="en-US" sz="6600" b="1" dirty="0">
                <a:solidFill>
                  <a:schemeClr val="bg1"/>
                </a:solidFill>
                <a:latin typeface="Gill Sans Nova" panose="020B0602020104020203" pitchFamily="34" charset="0"/>
              </a:rPr>
              <a:t>TO STATISTICS</a:t>
            </a:r>
            <a:endParaRPr lang="en-BE" sz="6600" b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024D2-AF1F-4F44-BB7E-7C6F5485C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7199"/>
            <a:ext cx="9144000" cy="17049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Nova" panose="020B0602020104020203" pitchFamily="34" charset="0"/>
              </a:rPr>
              <a:t>LECTURE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85274-AF0F-4C80-BCA2-4C902B87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703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8AE7-B39F-4899-AD71-0067A4A1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REMINDER: NORMAL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D3462B-A9C3-4E3B-92EF-129E2F0D3F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</p:spPr>
            <p:txBody>
              <a:bodyPr/>
              <a:lstStyle/>
              <a:p>
                <a:r>
                  <a:rPr lang="en-US" dirty="0"/>
                  <a:t>Described by its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standard deviation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: :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Standard normal distribution: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Important: 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applicable to many real-world situations;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many statistical techniques rely on it.</a:t>
                </a:r>
                <a:endParaRPr lang="en-BE" dirty="0">
                  <a:solidFill>
                    <a:schemeClr val="bg1"/>
                  </a:solidFill>
                </a:endParaRPr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D3462B-A9C3-4E3B-92EF-129E2F0D3F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  <a:blipFill>
                <a:blip r:embed="rId2"/>
                <a:stretch>
                  <a:fillRect l="-1043" t="-203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A031F-F3C9-4731-ADB8-1DCCFBC3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766741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19AF-0927-4F6A-AE14-2AAD178A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-150" dirty="0"/>
              <a:t>LINEAR COMBINATION </a:t>
            </a:r>
            <a:br>
              <a:rPr lang="en-US" b="1" spc="-150" dirty="0"/>
            </a:br>
            <a:r>
              <a:rPr lang="en-US" b="1" spc="-150" dirty="0"/>
              <a:t>OF NORMALLY DISTRIBUTED VARIABLES</a:t>
            </a:r>
            <a:endParaRPr lang="en-BE" b="1" spc="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34167-7AC0-474D-8003-5FE48F2153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A linear combination of independent random variables having a normal distribution also has a normal distribution:</a:t>
                </a:r>
              </a:p>
              <a:p>
                <a:pPr marL="0" indent="0" algn="just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- independent 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sz="14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34167-7AC0-474D-8003-5FE48F215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2114" r="-115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6A370-1BAA-4A83-8E3E-2AF890E3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100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7230712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19AF-0927-4F6A-AE14-2AAD178A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-150" dirty="0"/>
              <a:t>LINEAR COMBINATION </a:t>
            </a:r>
            <a:br>
              <a:rPr lang="en-US" b="1" spc="-150" dirty="0"/>
            </a:br>
            <a:r>
              <a:rPr lang="en-US" b="1" spc="-150" dirty="0"/>
              <a:t>OF NORMALLY DISTRIBUTED VARIABLES</a:t>
            </a:r>
            <a:endParaRPr lang="en-BE" b="1" spc="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34167-7AC0-474D-8003-5FE48F2153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A linear combination of independent random variables having a normal distribution also has a normal distribution:</a:t>
                </a:r>
              </a:p>
              <a:p>
                <a:pPr marL="0" indent="0" algn="just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- independent 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sz="14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34167-7AC0-474D-8003-5FE48F215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2114" r="-115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6A370-1BAA-4A83-8E3E-2AF890E3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101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3882823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19AF-0927-4F6A-AE14-2AAD178A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-150" dirty="0"/>
              <a:t>LINEAR COMBINATION </a:t>
            </a:r>
            <a:br>
              <a:rPr lang="en-US" b="1" spc="-150" dirty="0"/>
            </a:br>
            <a:r>
              <a:rPr lang="en-US" b="1" spc="-150" dirty="0"/>
              <a:t>OF NORMALLY DISTRIBUTED VARIABLES</a:t>
            </a:r>
            <a:endParaRPr lang="en-BE" b="1" spc="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34167-7AC0-474D-8003-5FE48F2153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A linear combination of independent random variables having a normal distribution also has a normal distribution:</a:t>
                </a:r>
              </a:p>
              <a:p>
                <a:pPr marL="0" indent="0" algn="just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- independent 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sz="14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34167-7AC0-474D-8003-5FE48F215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2114" r="-115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6A370-1BAA-4A83-8E3E-2AF890E3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102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84234324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F1F8D0-5491-4417-8EF9-D338C07BB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875" y="1122363"/>
            <a:ext cx="10534650" cy="2387600"/>
          </a:xfrm>
        </p:spPr>
        <p:txBody>
          <a:bodyPr/>
          <a:lstStyle/>
          <a:p>
            <a:r>
              <a:rPr lang="en-US" b="1" dirty="0"/>
              <a:t>MLE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C6250B8D-4B76-4AF3-A248-F31E70022EE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C6250B8D-4B76-4AF3-A248-F31E70022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t="-919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F284ED-F2B3-4F70-BA30-5B0335DA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103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86981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1345C3-773C-40C1-82F0-50100D5F1A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MLE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B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1345C3-773C-40C1-82F0-50100D5F1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E1CB4-6A93-497A-94C5-EBFB6BE3AB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X1, X2, …, </a:t>
                </a:r>
                <a:r>
                  <a:rPr lang="en-US" dirty="0" err="1"/>
                  <a:t>Xn</a:t>
                </a:r>
                <a:r>
                  <a:rPr lang="en-US" dirty="0"/>
                  <a:t> – samples from the normal distribution.</a:t>
                </a:r>
              </a:p>
              <a:p>
                <a:endParaRPr lang="en-US" sz="1400" dirty="0"/>
              </a:p>
              <a:p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are unknown.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Maximum likelihood.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E1CB4-6A93-497A-94C5-EBFB6BE3AB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C1658-44CA-4C9B-B63F-3E3723EF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104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2046036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1345C3-773C-40C1-82F0-50100D5F1A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MLE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B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1345C3-773C-40C1-82F0-50100D5F1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E1CB4-6A93-497A-94C5-EBFB6BE3AB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X1, X2, …, </a:t>
                </a:r>
                <a:r>
                  <a:rPr lang="en-US" dirty="0" err="1"/>
                  <a:t>Xn</a:t>
                </a:r>
                <a:r>
                  <a:rPr lang="en-US" dirty="0"/>
                  <a:t> – samples from the normal distribution.</a:t>
                </a:r>
              </a:p>
              <a:p>
                <a:endParaRPr lang="en-US" sz="1400" dirty="0"/>
              </a:p>
              <a:p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are unknown.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dirty="0"/>
                  <a:t>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Maximum likelihood.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E1CB4-6A93-497A-94C5-EBFB6BE3AB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C1658-44CA-4C9B-B63F-3E3723EF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105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405860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1345C3-773C-40C1-82F0-50100D5F1A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MLE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B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1345C3-773C-40C1-82F0-50100D5F1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E1CB4-6A93-497A-94C5-EBFB6BE3AB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X1, X2, …, </a:t>
                </a:r>
                <a:r>
                  <a:rPr lang="en-US" dirty="0" err="1"/>
                  <a:t>Xn</a:t>
                </a:r>
                <a:r>
                  <a:rPr lang="en-US" dirty="0"/>
                  <a:t> – samples from the normal distribution.</a:t>
                </a:r>
              </a:p>
              <a:p>
                <a:endParaRPr lang="en-US" sz="1400" dirty="0"/>
              </a:p>
              <a:p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are unknown.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dirty="0"/>
                  <a:t>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:endParaRPr lang="en-US" sz="1400" dirty="0"/>
              </a:p>
              <a:p>
                <a:r>
                  <a:rPr lang="en-US" dirty="0"/>
                  <a:t>Maximum likelihood.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E1CB4-6A93-497A-94C5-EBFB6BE3AB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C1658-44CA-4C9B-B63F-3E3723EF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106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4837264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1345C3-773C-40C1-82F0-50100D5F1A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MLE 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1345C3-773C-40C1-82F0-50100D5F1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E1CB4-6A93-497A-94C5-EBFB6BE3AB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 – samples from the normal distribution.</a:t>
                </a:r>
                <a:endParaRPr lang="en-US" sz="1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dirty="0"/>
                  <a:t>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:endParaRPr lang="en-US" sz="11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endParaRPr lang="en-US" sz="1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E1CB4-6A93-497A-94C5-EBFB6BE3AB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3"/>
                <a:stretch>
                  <a:fillRect l="-928" t="-190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C1658-44CA-4C9B-B63F-3E3723EF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107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24474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1345C3-773C-40C1-82F0-50100D5F1A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MLE 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1345C3-773C-40C1-82F0-50100D5F1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E1CB4-6A93-497A-94C5-EBFB6BE3AB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 – samples from the normal distribution.</a:t>
                </a:r>
                <a:endParaRPr lang="en-US" sz="1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dirty="0"/>
                  <a:t>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:endParaRPr lang="en-US" sz="11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endParaRPr lang="en-US" sz="1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E1CB4-6A93-497A-94C5-EBFB6BE3AB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3"/>
                <a:stretch>
                  <a:fillRect l="-928" t="-190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C1658-44CA-4C9B-B63F-3E3723EF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108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6859389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1345C3-773C-40C1-82F0-50100D5F1A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MLE 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1345C3-773C-40C1-82F0-50100D5F1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E1CB4-6A93-497A-94C5-EBFB6BE3AB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 – samples from the normal distribution.</a:t>
                </a:r>
                <a:endParaRPr lang="en-US" sz="1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dirty="0"/>
                  <a:t>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:endParaRPr lang="en-US" sz="11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endParaRPr lang="en-US" sz="1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E1CB4-6A93-497A-94C5-EBFB6BE3AB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3"/>
                <a:stretch>
                  <a:fillRect l="-928" t="-190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C1658-44CA-4C9B-B63F-3E3723EF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109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2142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8AE7-B39F-4899-AD71-0067A4A1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REMINDER: NORMAL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D3462B-A9C3-4E3B-92EF-129E2F0D3F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</p:spPr>
            <p:txBody>
              <a:bodyPr/>
              <a:lstStyle/>
              <a:p>
                <a:r>
                  <a:rPr lang="en-US" dirty="0"/>
                  <a:t>Described by its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standard deviation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: :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Standard normal distribution: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Important: 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applicable to many real-world situations;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many statistical techniques rely on it.</a:t>
                </a:r>
                <a:endParaRPr lang="en-BE" dirty="0">
                  <a:solidFill>
                    <a:schemeClr val="bg1"/>
                  </a:solidFill>
                </a:endParaRPr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D3462B-A9C3-4E3B-92EF-129E2F0D3F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  <a:blipFill>
                <a:blip r:embed="rId2"/>
                <a:stretch>
                  <a:fillRect l="-1043" t="-203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A031F-F3C9-4731-ADB8-1DCCFBC3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1183982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1345C3-773C-40C1-82F0-50100D5F1A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MLE 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1345C3-773C-40C1-82F0-50100D5F1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E1CB4-6A93-497A-94C5-EBFB6BE3AB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 – samples from the normal distribution.</a:t>
                </a:r>
                <a:endParaRPr lang="en-US" sz="1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dirty="0"/>
                  <a:t>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:endParaRPr lang="en-US" sz="11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1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endParaRPr lang="en-US" sz="1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E1CB4-6A93-497A-94C5-EBFB6BE3AB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3"/>
                <a:stretch>
                  <a:fillRect l="-928" t="-190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C1658-44CA-4C9B-B63F-3E3723EF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0372505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1345C3-773C-40C1-82F0-50100D5F1A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MLE 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1345C3-773C-40C1-82F0-50100D5F1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E1CB4-6A93-497A-94C5-EBFB6BE3AB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 – samples from the normal distribution.</a:t>
                </a:r>
                <a:endParaRPr lang="en-US" sz="1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dirty="0"/>
                  <a:t>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:endParaRPr lang="en-US" sz="11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1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endParaRPr lang="en-US" sz="1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E1CB4-6A93-497A-94C5-EBFB6BE3AB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3"/>
                <a:stretch>
                  <a:fillRect l="-928" t="-190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C1658-44CA-4C9B-B63F-3E3723EF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24677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4B8C03-C6D7-41AF-9C20-605ED8AF2E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MLE 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4B8C03-C6D7-41AF-9C20-605ED8AF2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A16D6-9EDA-4D8C-B388-AEE7955F72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sz="20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A16D6-9EDA-4D8C-B388-AEE7955F7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251D1-7B0D-4B81-A0BC-5DAF84D0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1002288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4B8C03-C6D7-41AF-9C20-605ED8AF2E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MLE 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4B8C03-C6D7-41AF-9C20-605ED8AF2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A16D6-9EDA-4D8C-B388-AEE7955F72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sz="20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A16D6-9EDA-4D8C-B388-AEE7955F7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251D1-7B0D-4B81-A0BC-5DAF84D0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215307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4B8C03-C6D7-41AF-9C20-605ED8AF2E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MLE 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4B8C03-C6D7-41AF-9C20-605ED8AF2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A16D6-9EDA-4D8C-B388-AEE7955F72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sz="20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A16D6-9EDA-4D8C-B388-AEE7955F7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251D1-7B0D-4B81-A0BC-5DAF84D0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278885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CD05A79-47BF-4DCE-B2F0-50484787995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MLE 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/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CD05A79-47BF-4DCE-B2F0-504847879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427D44E-07BB-438E-82B9-9CFAF90CE46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1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427D44E-07BB-438E-82B9-9CFAF90CE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8958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77A76E8-9F20-4CCB-BEC1-5176966BD6C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00750" y="1825625"/>
                <a:ext cx="5772150" cy="49657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acc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BE" sz="2400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77A76E8-9F20-4CCB-BEC1-5176966BD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00750" y="1825625"/>
                <a:ext cx="5772150" cy="49657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39FEF-9B9C-4410-B2B2-4844579F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1208536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CD05A79-47BF-4DCE-B2F0-50484787995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MLE 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/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CD05A79-47BF-4DCE-B2F0-504847879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427D44E-07BB-438E-82B9-9CFAF90CE46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427D44E-07BB-438E-82B9-9CFAF90CE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8958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77A76E8-9F20-4CCB-BEC1-5176966BD6C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00750" y="1825625"/>
                <a:ext cx="5772150" cy="49657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acc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BE" sz="2400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77A76E8-9F20-4CCB-BEC1-5176966BD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00750" y="1825625"/>
                <a:ext cx="5772150" cy="49657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39FEF-9B9C-4410-B2B2-4844579F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4613299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CD05A79-47BF-4DCE-B2F0-50484787995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MLE 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/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CD05A79-47BF-4DCE-B2F0-504847879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427D44E-07BB-438E-82B9-9CFAF90CE46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427D44E-07BB-438E-82B9-9CFAF90CE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8958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77A76E8-9F20-4CCB-BEC1-5176966BD6C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00750" y="1825625"/>
                <a:ext cx="5772150" cy="49657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acc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BE" sz="2400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77A76E8-9F20-4CCB-BEC1-5176966BD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00750" y="1825625"/>
                <a:ext cx="5772150" cy="49657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39FEF-9B9C-4410-B2B2-4844579F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1839652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CD05A79-47BF-4DCE-B2F0-50484787995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MLE 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/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CD05A79-47BF-4DCE-B2F0-504847879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427D44E-07BB-438E-82B9-9CFAF90CE46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427D44E-07BB-438E-82B9-9CFAF90CE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8958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77A76E8-9F20-4CCB-BEC1-5176966BD6C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00750" y="1825625"/>
                <a:ext cx="5772150" cy="49657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acc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BE" sz="2400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77A76E8-9F20-4CCB-BEC1-5176966BD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00750" y="1825625"/>
                <a:ext cx="5772150" cy="49657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39FEF-9B9C-4410-B2B2-4844579F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7032326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CD05A79-47BF-4DCE-B2F0-50484787995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MLE 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/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CD05A79-47BF-4DCE-B2F0-504847879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427D44E-07BB-438E-82B9-9CFAF90CE46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427D44E-07BB-438E-82B9-9CFAF90CE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8958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77A76E8-9F20-4CCB-BEC1-5176966BD6C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00750" y="1825625"/>
                <a:ext cx="5772150" cy="49657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acc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BE" sz="2400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77A76E8-9F20-4CCB-BEC1-5176966BD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00750" y="1825625"/>
                <a:ext cx="5772150" cy="49657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39FEF-9B9C-4410-B2B2-4844579F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9550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8AE7-B39F-4899-AD71-0067A4A1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REMINDER: NORMAL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D3462B-A9C3-4E3B-92EF-129E2F0D3F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</p:spPr>
            <p:txBody>
              <a:bodyPr/>
              <a:lstStyle/>
              <a:p>
                <a:r>
                  <a:rPr lang="en-US" dirty="0"/>
                  <a:t>Described by its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standard deviation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: :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en-US" dirty="0"/>
                  <a:t>Standard normal distribution: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Important: 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applicable to many real-world situations;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many statistical techniques rely on it.</a:t>
                </a:r>
                <a:endParaRPr lang="en-BE" dirty="0">
                  <a:solidFill>
                    <a:schemeClr val="bg1"/>
                  </a:solidFill>
                </a:endParaRPr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D3462B-A9C3-4E3B-92EF-129E2F0D3F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  <a:blipFill>
                <a:blip r:embed="rId2"/>
                <a:stretch>
                  <a:fillRect l="-1043" t="-203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A031F-F3C9-4731-ADB8-1DCCFBC3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146534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CD05A79-47BF-4DCE-B2F0-50484787995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MLE 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/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CD05A79-47BF-4DCE-B2F0-504847879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427D44E-07BB-438E-82B9-9CFAF90CE46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427D44E-07BB-438E-82B9-9CFAF90CE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8958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77A76E8-9F20-4CCB-BEC1-5176966BD6C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00750" y="1825625"/>
                <a:ext cx="5772150" cy="49657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acc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BE" sz="2400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77A76E8-9F20-4CCB-BEC1-5176966BD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00750" y="1825625"/>
                <a:ext cx="5772150" cy="49657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39FEF-9B9C-4410-B2B2-4844579F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120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462C2F-E621-4FD8-BC76-E8B01DE3C2AD}"/>
              </a:ext>
            </a:extLst>
          </p:cNvPr>
          <p:cNvSpPr/>
          <p:nvPr/>
        </p:nvSpPr>
        <p:spPr>
          <a:xfrm>
            <a:off x="9363075" y="3319462"/>
            <a:ext cx="438151" cy="3714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5946E0-0DC1-4F7D-A7C3-1E6D7AA55D4A}"/>
              </a:ext>
            </a:extLst>
          </p:cNvPr>
          <p:cNvSpPr/>
          <p:nvPr/>
        </p:nvSpPr>
        <p:spPr>
          <a:xfrm>
            <a:off x="2162175" y="5200649"/>
            <a:ext cx="2514600" cy="12922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605A109-B674-41D2-84E4-1ADE6B112F84}"/>
              </a:ext>
            </a:extLst>
          </p:cNvPr>
          <p:cNvCxnSpPr>
            <a:stCxn id="10" idx="3"/>
            <a:endCxn id="9" idx="0"/>
          </p:cNvCxnSpPr>
          <p:nvPr/>
        </p:nvCxnSpPr>
        <p:spPr>
          <a:xfrm flipV="1">
            <a:off x="4676775" y="3319462"/>
            <a:ext cx="4905376" cy="2527300"/>
          </a:xfrm>
          <a:prstGeom prst="curvedConnector4">
            <a:avLst>
              <a:gd name="adj1" fmla="val 31262"/>
              <a:gd name="adj2" fmla="val 12185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95741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CD05A79-47BF-4DCE-B2F0-50484787995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MLE 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/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CD05A79-47BF-4DCE-B2F0-504847879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427D44E-07BB-438E-82B9-9CFAF90CE46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427D44E-07BB-438E-82B9-9CFAF90CE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8958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77A76E8-9F20-4CCB-BEC1-5176966BD6C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00750" y="1825625"/>
                <a:ext cx="5772150" cy="49657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acc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BE" sz="2400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77A76E8-9F20-4CCB-BEC1-5176966BD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00750" y="1825625"/>
                <a:ext cx="5772150" cy="49657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39FEF-9B9C-4410-B2B2-4844579F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121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462C2F-E621-4FD8-BC76-E8B01DE3C2AD}"/>
              </a:ext>
            </a:extLst>
          </p:cNvPr>
          <p:cNvSpPr/>
          <p:nvPr/>
        </p:nvSpPr>
        <p:spPr>
          <a:xfrm>
            <a:off x="9363075" y="3319462"/>
            <a:ext cx="438151" cy="3714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5946E0-0DC1-4F7D-A7C3-1E6D7AA55D4A}"/>
              </a:ext>
            </a:extLst>
          </p:cNvPr>
          <p:cNvSpPr/>
          <p:nvPr/>
        </p:nvSpPr>
        <p:spPr>
          <a:xfrm>
            <a:off x="2162175" y="5200649"/>
            <a:ext cx="2514600" cy="12922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605A109-B674-41D2-84E4-1ADE6B112F84}"/>
              </a:ext>
            </a:extLst>
          </p:cNvPr>
          <p:cNvCxnSpPr>
            <a:stCxn id="10" idx="3"/>
            <a:endCxn id="9" idx="0"/>
          </p:cNvCxnSpPr>
          <p:nvPr/>
        </p:nvCxnSpPr>
        <p:spPr>
          <a:xfrm flipV="1">
            <a:off x="4676775" y="3319462"/>
            <a:ext cx="4905376" cy="2527300"/>
          </a:xfrm>
          <a:prstGeom prst="curvedConnector4">
            <a:avLst>
              <a:gd name="adj1" fmla="val 31262"/>
              <a:gd name="adj2" fmla="val 12185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1855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CD05A79-47BF-4DCE-B2F0-50484787995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MLE 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/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CD05A79-47BF-4DCE-B2F0-504847879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427D44E-07BB-438E-82B9-9CFAF90CE46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427D44E-07BB-438E-82B9-9CFAF90CE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8958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77A76E8-9F20-4CCB-BEC1-5176966BD6C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00750" y="1825625"/>
                <a:ext cx="5772150" cy="49657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endParaRPr lang="en-BE" sz="2400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77A76E8-9F20-4CCB-BEC1-5176966BD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00750" y="1825625"/>
                <a:ext cx="5772150" cy="49657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39FEF-9B9C-4410-B2B2-4844579F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4095086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1345C3-773C-40C1-82F0-50100D5F1A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MLE 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1345C3-773C-40C1-82F0-50100D5F1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E1CB4-6A93-497A-94C5-EBFB6BE3AB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 – samples from the normal distribution.</a:t>
                </a:r>
              </a:p>
              <a:p>
                <a:endParaRPr lang="en-US" sz="1400" dirty="0"/>
              </a:p>
              <a:p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are unknown.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dirty="0"/>
                  <a:t>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:endParaRPr lang="en-US" sz="1400" dirty="0"/>
              </a:p>
              <a:p>
                <a:r>
                  <a:rPr lang="en-US" dirty="0"/>
                  <a:t>Maximum likelihood:</a:t>
                </a:r>
              </a:p>
              <a:p>
                <a:endParaRPr lang="en-US" sz="10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- MLE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is sample mean</a:t>
                </a:r>
              </a:p>
              <a:p>
                <a:pPr lvl="1"/>
                <a:endParaRPr lang="en-US" sz="1000" b="1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 </a:t>
                </a:r>
                <a:r>
                  <a:rPr lang="en-US" b="1" dirty="0">
                    <a:solidFill>
                      <a:schemeClr val="bg1"/>
                    </a:solidFill>
                  </a:rPr>
                  <a:t>MLE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is sample variance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E1CB4-6A93-497A-94C5-EBFB6BE3AB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1043" t="-211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C1658-44CA-4C9B-B63F-3E3723EF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123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719971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1345C3-773C-40C1-82F0-50100D5F1A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MLE 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1345C3-773C-40C1-82F0-50100D5F1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E1CB4-6A93-497A-94C5-EBFB6BE3AB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 – samples from the normal distribution.</a:t>
                </a:r>
              </a:p>
              <a:p>
                <a:endParaRPr lang="en-US" sz="1400" dirty="0"/>
              </a:p>
              <a:p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are unknown.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dirty="0"/>
                  <a:t>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:endParaRPr lang="en-US" sz="1400" dirty="0"/>
              </a:p>
              <a:p>
                <a:r>
                  <a:rPr lang="en-US" dirty="0"/>
                  <a:t>Maximum likelihood:</a:t>
                </a:r>
              </a:p>
              <a:p>
                <a:endParaRPr lang="en-US" sz="10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b="1" dirty="0"/>
                  <a:t> - MLE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is sample mean</a:t>
                </a:r>
              </a:p>
              <a:p>
                <a:pPr lvl="1"/>
                <a:endParaRPr lang="en-US" sz="1000" b="1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 </a:t>
                </a:r>
                <a:r>
                  <a:rPr lang="en-US" b="1" dirty="0">
                    <a:solidFill>
                      <a:schemeClr val="bg1"/>
                    </a:solidFill>
                  </a:rPr>
                  <a:t>MLE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is sample variance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E1CB4-6A93-497A-94C5-EBFB6BE3AB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1043" t="-211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C1658-44CA-4C9B-B63F-3E3723EF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124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920654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1345C3-773C-40C1-82F0-50100D5F1A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MLE 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1345C3-773C-40C1-82F0-50100D5F1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E1CB4-6A93-497A-94C5-EBFB6BE3AB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 – samples from the normal distribution.</a:t>
                </a:r>
              </a:p>
              <a:p>
                <a:endParaRPr lang="en-US" sz="1400" dirty="0"/>
              </a:p>
              <a:p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are unknown.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dirty="0"/>
                  <a:t>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:endParaRPr lang="en-US" sz="1400" dirty="0"/>
              </a:p>
              <a:p>
                <a:r>
                  <a:rPr lang="en-US" dirty="0"/>
                  <a:t>Maximum likelihood:</a:t>
                </a:r>
              </a:p>
              <a:p>
                <a:endParaRPr lang="en-US" sz="10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b="1" dirty="0"/>
                  <a:t> - MLE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is sample mean</a:t>
                </a:r>
              </a:p>
              <a:p>
                <a:pPr lvl="1"/>
                <a:endParaRPr lang="en-US" sz="1000" b="1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- </a:t>
                </a:r>
                <a:r>
                  <a:rPr lang="en-US" b="1" dirty="0"/>
                  <a:t>MLE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1" dirty="0"/>
                  <a:t> is sample variance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E1CB4-6A93-497A-94C5-EBFB6BE3AB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1043" t="-211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C1658-44CA-4C9B-B63F-3E3723EF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125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39369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8AE7-B39F-4899-AD71-0067A4A1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REMINDER: NORMAL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D3462B-A9C3-4E3B-92EF-129E2F0D3F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</p:spPr>
            <p:txBody>
              <a:bodyPr/>
              <a:lstStyle/>
              <a:p>
                <a:r>
                  <a:rPr lang="en-US" dirty="0"/>
                  <a:t>Described by its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standard deviation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: :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en-US" dirty="0"/>
                  <a:t>Standard normal distribution: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en-US" dirty="0"/>
                  <a:t>Important: </a:t>
                </a:r>
              </a:p>
              <a:p>
                <a:pPr lvl="1"/>
                <a:r>
                  <a:rPr lang="en-US" dirty="0"/>
                  <a:t>applicable to many real-world situations;</a:t>
                </a:r>
              </a:p>
              <a:p>
                <a:pPr lvl="1"/>
                <a:r>
                  <a:rPr lang="en-US" dirty="0"/>
                  <a:t>many statistical techniques rely on it.</a:t>
                </a:r>
                <a:endParaRPr lang="en-BE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D3462B-A9C3-4E3B-92EF-129E2F0D3F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  <a:blipFill>
                <a:blip r:embed="rId2"/>
                <a:stretch>
                  <a:fillRect l="-1043" t="-203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A031F-F3C9-4731-ADB8-1DCCFBC3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84698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A955ED-3F2B-4736-843B-98B222F3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REMINDER: NORMAL DISTRIBUTION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D9944-785D-4745-B2A3-52B4D592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14</a:t>
            </a:fld>
            <a:endParaRPr lang="en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67AF67-90EA-4FEF-AF6B-022BD6B1BAA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59" y="1530350"/>
            <a:ext cx="3971678" cy="251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2B71C51-B484-48CB-A72C-046D42ABC71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363" y="1512887"/>
            <a:ext cx="3971678" cy="251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C2381D4-F783-46ED-8F6B-9717735F7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668" y="4063804"/>
            <a:ext cx="4032469" cy="251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4AE3E21-B097-4CE3-BE36-286228E4C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164" y="4117336"/>
            <a:ext cx="3871368" cy="250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5A944B-2A59-4110-850A-F6FF34C4F100}"/>
                  </a:ext>
                </a:extLst>
              </p:cNvPr>
              <p:cNvSpPr txBox="1"/>
              <p:nvPr/>
            </p:nvSpPr>
            <p:spPr>
              <a:xfrm>
                <a:off x="4057650" y="2417365"/>
                <a:ext cx="12573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BE" b="1" dirty="0">
                  <a:solidFill>
                    <a:srgbClr val="C00000"/>
                  </a:solidFill>
                </a:endParaRP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pPr algn="ctr"/>
                <a:endParaRPr lang="en-BE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5A944B-2A59-4110-850A-F6FF34C4F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650" y="2417365"/>
                <a:ext cx="1257300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A49D5C-407E-482B-B79B-C64AFA953E75}"/>
                  </a:ext>
                </a:extLst>
              </p:cNvPr>
              <p:cNvSpPr txBox="1"/>
              <p:nvPr/>
            </p:nvSpPr>
            <p:spPr>
              <a:xfrm>
                <a:off x="9209232" y="2414038"/>
                <a:ext cx="12573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BE" b="1" dirty="0">
                  <a:solidFill>
                    <a:srgbClr val="C00000"/>
                  </a:solidFill>
                </a:endParaRP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pPr algn="ctr"/>
                <a:endParaRPr lang="en-BE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A49D5C-407E-482B-B79B-C64AFA953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32" y="2414038"/>
                <a:ext cx="1257300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E0FC74-7603-4FF3-822B-7D560622B6F1}"/>
                  </a:ext>
                </a:extLst>
              </p:cNvPr>
              <p:cNvSpPr txBox="1"/>
              <p:nvPr/>
            </p:nvSpPr>
            <p:spPr>
              <a:xfrm>
                <a:off x="4195837" y="4832171"/>
                <a:ext cx="12573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BE" b="1" dirty="0">
                  <a:solidFill>
                    <a:srgbClr val="C00000"/>
                  </a:solidFill>
                </a:endParaRP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pPr algn="ctr"/>
                <a:endParaRPr lang="en-BE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E0FC74-7603-4FF3-822B-7D560622B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837" y="4832171"/>
                <a:ext cx="1257300" cy="12003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15A0BF-00AC-44F1-9246-81068FA2F3F2}"/>
                  </a:ext>
                </a:extLst>
              </p:cNvPr>
              <p:cNvSpPr txBox="1"/>
              <p:nvPr/>
            </p:nvSpPr>
            <p:spPr>
              <a:xfrm>
                <a:off x="8934450" y="4972486"/>
                <a:ext cx="12573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BE" b="1" dirty="0">
                  <a:solidFill>
                    <a:srgbClr val="C00000"/>
                  </a:solidFill>
                </a:endParaRP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pPr algn="ctr"/>
                <a:endParaRPr lang="en-BE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15A0BF-00AC-44F1-9246-81068FA2F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450" y="4972486"/>
                <a:ext cx="1257300" cy="12003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605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72F442-B675-4158-8693-D184759E5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925" y="1122363"/>
            <a:ext cx="11049000" cy="2387600"/>
          </a:xfrm>
        </p:spPr>
        <p:txBody>
          <a:bodyPr>
            <a:normAutofit/>
          </a:bodyPr>
          <a:lstStyle/>
          <a:p>
            <a:r>
              <a:rPr lang="en-US" b="1" dirty="0"/>
              <a:t>HOW TO COMPUTE PROBABILITIES?</a:t>
            </a:r>
            <a:endParaRPr lang="en-BE" b="1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24D3711-DD2A-43DE-9C41-848DC6588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Let’s start with the </a:t>
            </a:r>
            <a:r>
              <a:rPr lang="en-US" sz="3200" i="1" dirty="0"/>
              <a:t>standard</a:t>
            </a:r>
            <a:r>
              <a:rPr lang="en-US" sz="3200" dirty="0"/>
              <a:t> normal distribution.</a:t>
            </a:r>
            <a:endParaRPr lang="en-BE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F847B-EFDF-4AC4-A8E2-E7C64267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02090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7FB7-7488-4978-8487-3C432F57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pc="-300" dirty="0"/>
              <a:t>PROBABILITIES FROM THE NORMAL DISTRIBUTION</a:t>
            </a:r>
            <a:endParaRPr lang="en-BE" sz="3600" b="1" spc="-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5CBB-16A8-4AFE-BC1B-AD1DA40F4C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Standard normal distribution: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10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≤0.1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:endParaRPr lang="en-US" sz="1100" b="0" dirty="0"/>
              </a:p>
              <a:p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Cumulative distribution function:</a:t>
                </a:r>
              </a:p>
              <a:p>
                <a:endParaRPr lang="en-US" sz="11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≤0.1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=…?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5CBB-16A8-4AFE-BC1B-AD1DA40F4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28" t="-195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D62BF-063D-48B1-8BD0-DCCCDDA0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15496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7FB7-7488-4978-8487-3C432F57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pc="-300" dirty="0"/>
              <a:t>PROBABILITIES FROM THE NORMAL DISTRIBUTION</a:t>
            </a:r>
            <a:endParaRPr lang="en-BE" sz="3600" b="1" spc="-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5CBB-16A8-4AFE-BC1B-AD1DA40F4C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Standard normal distribution: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10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≤0.1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:endParaRPr lang="en-US" sz="1100" b="0" dirty="0"/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Cumulative distribution function:</a:t>
                </a:r>
              </a:p>
              <a:p>
                <a:endParaRPr lang="en-US" sz="11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≤0.1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=…?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5CBB-16A8-4AFE-BC1B-AD1DA40F4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28" t="-195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D62BF-063D-48B1-8BD0-DCCCDDA0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2032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7FB7-7488-4978-8487-3C432F57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pc="-300" dirty="0"/>
              <a:t>PROBABILITIES FROM THE NORMAL DISTRIBUTION</a:t>
            </a:r>
            <a:endParaRPr lang="en-BE" sz="3600" b="1" spc="-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5CBB-16A8-4AFE-BC1B-AD1DA40F4C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Standard normal distribution: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10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≤0.1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:endParaRPr lang="en-US" sz="1100" b="0" dirty="0"/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Cumulative distribution function:</a:t>
                </a:r>
              </a:p>
              <a:p>
                <a:endParaRPr lang="en-US" sz="11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≤0.1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=…?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5CBB-16A8-4AFE-BC1B-AD1DA40F4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28" t="-195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D62BF-063D-48B1-8BD0-DCCCDDA0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18442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7FB7-7488-4978-8487-3C432F57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pc="-300" dirty="0"/>
              <a:t>PROBABILITIES FROM THE NORMAL DISTRIBUTION</a:t>
            </a:r>
            <a:endParaRPr lang="en-BE" sz="3600" b="1" spc="-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5CBB-16A8-4AFE-BC1B-AD1DA40F4C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Standard normal distribution: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10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≤0.1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:endParaRPr lang="en-US" sz="1100" b="0" dirty="0"/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Cumulative distribution function:</a:t>
                </a:r>
              </a:p>
              <a:p>
                <a:endParaRPr lang="en-US" sz="11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≤0.1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=…?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5CBB-16A8-4AFE-BC1B-AD1DA40F4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28" t="-195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D62BF-063D-48B1-8BD0-DCCCDDA0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2975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549B-4EC6-417D-BB5B-AF78DCA8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TIME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3AF67D-E0E1-426E-A49F-8DCB989DC7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Maximum Likelihood for continuous distributions.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Normal distribution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PDF and CDF;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Long-tailed distribution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infinite / not defined mean;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log-log plot to detect long tails.</a:t>
                </a:r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3AF67D-E0E1-426E-A49F-8DCB989DC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668A3-985B-42B9-B006-8870293B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2944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7FB7-7488-4978-8487-3C432F57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pc="-300" dirty="0"/>
              <a:t>PROBABILITIES FROM THE NORMAL DISTRIBUTION</a:t>
            </a:r>
            <a:endParaRPr lang="en-BE" sz="3600" b="1" spc="-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5CBB-16A8-4AFE-BC1B-AD1DA40F4C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Standard normal distribution: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10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≤0.1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:endParaRPr lang="en-US" sz="1100" b="0" dirty="0"/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Cumulative distribution function:</a:t>
                </a:r>
              </a:p>
              <a:p>
                <a:endParaRPr lang="en-US" sz="11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≤0.1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=…?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5CBB-16A8-4AFE-BC1B-AD1DA40F4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28" t="-195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D62BF-063D-48B1-8BD0-DCCCDDA0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20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65571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4ADD41-34FD-4D11-82F0-7D4EF980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49414" cy="1600200"/>
          </a:xfrm>
        </p:spPr>
        <p:txBody>
          <a:bodyPr anchor="ctr"/>
          <a:lstStyle/>
          <a:p>
            <a:pPr algn="ctr"/>
            <a:r>
              <a:rPr lang="en-US" b="1" dirty="0"/>
              <a:t>PROBABILITIES FROM THE STADARD NORMAL DISTRIBUTION </a:t>
            </a:r>
            <a:endParaRPr lang="en-BE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FA39CD-AB15-40F0-9132-19D060B31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15" t="16630" r="32042" b="6698"/>
          <a:stretch/>
        </p:blipFill>
        <p:spPr>
          <a:xfrm>
            <a:off x="6858000" y="904557"/>
            <a:ext cx="4774148" cy="5634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</p:spPr>
            <p:txBody>
              <a:bodyPr>
                <a:normAutofit/>
              </a:bodyPr>
              <a:lstStyle/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≤0.1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=0.5398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≤1.05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1.05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0.8531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&gt;2.401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401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9920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But what about negative numbers?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≤−0.4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BE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  <a:blipFill>
                <a:blip r:embed="rId3"/>
                <a:stretch>
                  <a:fillRect l="-14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91005-BFEF-4743-AE54-DF939F85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21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/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BE" sz="2400" dirty="0"/>
              </a:p>
              <a:p>
                <a:endParaRPr lang="en-BE" sz="2400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240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4ADD41-34FD-4D11-82F0-7D4EF980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49414" cy="1600200"/>
          </a:xfrm>
        </p:spPr>
        <p:txBody>
          <a:bodyPr anchor="ctr"/>
          <a:lstStyle/>
          <a:p>
            <a:pPr algn="ctr"/>
            <a:r>
              <a:rPr lang="en-US" b="1" dirty="0"/>
              <a:t>PROBABILITIES FROM THE STADARD NORMAL DISTRIBUTION </a:t>
            </a:r>
            <a:endParaRPr lang="en-BE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FA39CD-AB15-40F0-9132-19D060B31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15" t="16630" r="32042" b="6698"/>
          <a:stretch/>
        </p:blipFill>
        <p:spPr>
          <a:xfrm>
            <a:off x="6858000" y="904557"/>
            <a:ext cx="4774148" cy="5634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</p:spPr>
            <p:txBody>
              <a:bodyPr>
                <a:normAutofit/>
              </a:bodyPr>
              <a:lstStyle/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≤0.1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0.5398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≤1.05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1.05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0.8531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&gt;2.401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401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9920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But what about negative numbers?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≤−0.4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BE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  <a:blipFill>
                <a:blip r:embed="rId3"/>
                <a:stretch>
                  <a:fillRect l="-14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91005-BFEF-4743-AE54-DF939F85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22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/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BE" sz="2400" dirty="0"/>
              </a:p>
              <a:p>
                <a:endParaRPr lang="en-BE" sz="2400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685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4ADD41-34FD-4D11-82F0-7D4EF980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49414" cy="1600200"/>
          </a:xfrm>
        </p:spPr>
        <p:txBody>
          <a:bodyPr anchor="ctr"/>
          <a:lstStyle/>
          <a:p>
            <a:pPr algn="ctr"/>
            <a:r>
              <a:rPr lang="en-US" b="1" dirty="0"/>
              <a:t>PROBABILITIES FROM THE STADARD NORMAL DISTRIBUTION </a:t>
            </a:r>
            <a:endParaRPr lang="en-BE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FA39CD-AB15-40F0-9132-19D060B31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15" t="16630" r="32042" b="6698"/>
          <a:stretch/>
        </p:blipFill>
        <p:spPr>
          <a:xfrm>
            <a:off x="6858000" y="904557"/>
            <a:ext cx="4774148" cy="5634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</p:spPr>
            <p:txBody>
              <a:bodyPr>
                <a:normAutofit/>
              </a:bodyPr>
              <a:lstStyle/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≤0.1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=0.5398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≤1.05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1.05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0.8531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&gt;2.401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401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9920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But what about negative numbers?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≤−0.4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BE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  <a:blipFill>
                <a:blip r:embed="rId3"/>
                <a:stretch>
                  <a:fillRect l="-14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91005-BFEF-4743-AE54-DF939F85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23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/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BE" sz="2400" dirty="0"/>
              </a:p>
              <a:p>
                <a:endParaRPr lang="en-BE" sz="2400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D41CCA2-9FD6-4D06-8491-ED8D45933C6E}"/>
              </a:ext>
            </a:extLst>
          </p:cNvPr>
          <p:cNvSpPr/>
          <p:nvPr/>
        </p:nvSpPr>
        <p:spPr>
          <a:xfrm>
            <a:off x="6789202" y="1276350"/>
            <a:ext cx="840323" cy="1714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4F0EC-C6B5-4842-A6AF-F76F47C951F7}"/>
              </a:ext>
            </a:extLst>
          </p:cNvPr>
          <p:cNvSpPr/>
          <p:nvPr/>
        </p:nvSpPr>
        <p:spPr>
          <a:xfrm rot="5400000">
            <a:off x="7157877" y="976155"/>
            <a:ext cx="543246" cy="4000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75731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4ADD41-34FD-4D11-82F0-7D4EF980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49414" cy="1600200"/>
          </a:xfrm>
        </p:spPr>
        <p:txBody>
          <a:bodyPr anchor="ctr"/>
          <a:lstStyle/>
          <a:p>
            <a:pPr algn="ctr"/>
            <a:r>
              <a:rPr lang="en-US" b="1" dirty="0"/>
              <a:t>PROBABILITIES FROM THE STADARD NORMAL DISTRIBUTION </a:t>
            </a:r>
            <a:endParaRPr lang="en-BE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FA39CD-AB15-40F0-9132-19D060B31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15" t="16630" r="32042" b="6698"/>
          <a:stretch/>
        </p:blipFill>
        <p:spPr>
          <a:xfrm>
            <a:off x="6858000" y="904557"/>
            <a:ext cx="4774148" cy="5634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</p:spPr>
            <p:txBody>
              <a:bodyPr>
                <a:normAutofit/>
              </a:bodyPr>
              <a:lstStyle/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≤0.1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=0.5398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≤1.05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1.05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0.8531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&gt;2.401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401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9920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But what about negative numbers?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≤−0.4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BE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  <a:blipFill>
                <a:blip r:embed="rId3"/>
                <a:stretch>
                  <a:fillRect l="-14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91005-BFEF-4743-AE54-DF939F85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24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/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BE" sz="2400" dirty="0"/>
              </a:p>
              <a:p>
                <a:endParaRPr lang="en-BE" sz="2400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488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4ADD41-34FD-4D11-82F0-7D4EF980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49414" cy="1600200"/>
          </a:xfrm>
        </p:spPr>
        <p:txBody>
          <a:bodyPr anchor="ctr"/>
          <a:lstStyle/>
          <a:p>
            <a:pPr algn="ctr"/>
            <a:r>
              <a:rPr lang="en-US" b="1" dirty="0"/>
              <a:t>PROBABILITIES FROM THE STADARD NORMAL DISTRIBUTION </a:t>
            </a:r>
            <a:endParaRPr lang="en-BE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FA39CD-AB15-40F0-9132-19D060B31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15" t="16630" r="32042" b="6698"/>
          <a:stretch/>
        </p:blipFill>
        <p:spPr>
          <a:xfrm>
            <a:off x="6858000" y="904557"/>
            <a:ext cx="4774148" cy="5634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</p:spPr>
            <p:txBody>
              <a:bodyPr>
                <a:normAutofit/>
              </a:bodyPr>
              <a:lstStyle/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≤0.1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=0.5398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≤1.05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1.05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0.8531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&gt;2.401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401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9920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But what about negative numbers?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≤−0.4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BE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  <a:blipFill>
                <a:blip r:embed="rId3"/>
                <a:stretch>
                  <a:fillRect l="-14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91005-BFEF-4743-AE54-DF939F85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25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/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BE" sz="2400" dirty="0"/>
              </a:p>
              <a:p>
                <a:endParaRPr lang="en-BE" sz="2400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8B1739C-CF1C-4288-9737-8A2DBE1ED03C}"/>
              </a:ext>
            </a:extLst>
          </p:cNvPr>
          <p:cNvSpPr/>
          <p:nvPr/>
        </p:nvSpPr>
        <p:spPr>
          <a:xfrm>
            <a:off x="6858000" y="2622987"/>
            <a:ext cx="2954874" cy="1773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AF10B8-FDD7-42E5-8F57-C4661CC4F41C}"/>
              </a:ext>
            </a:extLst>
          </p:cNvPr>
          <p:cNvSpPr/>
          <p:nvPr/>
        </p:nvSpPr>
        <p:spPr>
          <a:xfrm rot="5400000">
            <a:off x="8664950" y="1652430"/>
            <a:ext cx="1895796" cy="4000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6297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4ADD41-34FD-4D11-82F0-7D4EF980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49414" cy="1600200"/>
          </a:xfrm>
        </p:spPr>
        <p:txBody>
          <a:bodyPr anchor="ctr"/>
          <a:lstStyle/>
          <a:p>
            <a:pPr algn="ctr"/>
            <a:r>
              <a:rPr lang="en-US" b="1" dirty="0"/>
              <a:t>PROBABILITIES FROM THE STADARD NORMAL DISTRIBUTION </a:t>
            </a:r>
            <a:endParaRPr lang="en-BE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FA39CD-AB15-40F0-9132-19D060B31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15" t="16630" r="32042" b="6698"/>
          <a:stretch/>
        </p:blipFill>
        <p:spPr>
          <a:xfrm>
            <a:off x="6858000" y="904557"/>
            <a:ext cx="4774148" cy="5634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</p:spPr>
            <p:txBody>
              <a:bodyPr>
                <a:normAutofit/>
              </a:bodyPr>
              <a:lstStyle/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≤0.1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=0.5398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≤1.05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1.05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0.8531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&gt;2.401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401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9920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But what about negative numbers?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≤−0.4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BE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  <a:blipFill>
                <a:blip r:embed="rId3"/>
                <a:stretch>
                  <a:fillRect l="-14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91005-BFEF-4743-AE54-DF939F85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26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/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BE" sz="2400" dirty="0"/>
              </a:p>
              <a:p>
                <a:endParaRPr lang="en-BE" sz="2400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C631EEC-A708-43BD-8BF2-1B07D3D85C11}"/>
              </a:ext>
            </a:extLst>
          </p:cNvPr>
          <p:cNvSpPr/>
          <p:nvPr/>
        </p:nvSpPr>
        <p:spPr>
          <a:xfrm>
            <a:off x="6858000" y="2622987"/>
            <a:ext cx="2954874" cy="1773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BED7D8-D62F-476C-891A-DBBC5B2BAAA3}"/>
              </a:ext>
            </a:extLst>
          </p:cNvPr>
          <p:cNvSpPr/>
          <p:nvPr/>
        </p:nvSpPr>
        <p:spPr>
          <a:xfrm rot="5400000">
            <a:off x="8664950" y="1652430"/>
            <a:ext cx="1895796" cy="4000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5196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4ADD41-34FD-4D11-82F0-7D4EF980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49414" cy="1600200"/>
          </a:xfrm>
        </p:spPr>
        <p:txBody>
          <a:bodyPr anchor="ctr"/>
          <a:lstStyle/>
          <a:p>
            <a:pPr algn="ctr"/>
            <a:r>
              <a:rPr lang="en-US" b="1" dirty="0"/>
              <a:t>PROBABILITIES FROM THE STADARD NORMAL DISTRIBUTION </a:t>
            </a:r>
            <a:endParaRPr lang="en-BE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FA39CD-AB15-40F0-9132-19D060B31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15" t="16630" r="32042" b="6698"/>
          <a:stretch/>
        </p:blipFill>
        <p:spPr>
          <a:xfrm>
            <a:off x="6858000" y="904557"/>
            <a:ext cx="4774148" cy="5634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</p:spPr>
            <p:txBody>
              <a:bodyPr>
                <a:normAutofit/>
              </a:bodyPr>
              <a:lstStyle/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≤0.1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=0.5398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≤1.05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1.05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0.8531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&gt;2.401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401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9920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But what about negative numbers?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≤−0.4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BE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  <a:blipFill>
                <a:blip r:embed="rId3"/>
                <a:stretch>
                  <a:fillRect l="-14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91005-BFEF-4743-AE54-DF939F85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27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/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BE" sz="2400" dirty="0"/>
              </a:p>
              <a:p>
                <a:endParaRPr lang="en-BE" sz="2400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37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4ADD41-34FD-4D11-82F0-7D4EF980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49414" cy="1600200"/>
          </a:xfrm>
        </p:spPr>
        <p:txBody>
          <a:bodyPr anchor="ctr"/>
          <a:lstStyle/>
          <a:p>
            <a:pPr algn="ctr"/>
            <a:r>
              <a:rPr lang="en-US" b="1" dirty="0"/>
              <a:t>PROBABILITIES FROM THE STADARD NORMAL DISTRIBUTION </a:t>
            </a:r>
            <a:endParaRPr lang="en-BE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FA39CD-AB15-40F0-9132-19D060B31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15" t="16630" r="32042" b="6698"/>
          <a:stretch/>
        </p:blipFill>
        <p:spPr>
          <a:xfrm>
            <a:off x="6858000" y="904557"/>
            <a:ext cx="4774148" cy="5634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</p:spPr>
            <p:txBody>
              <a:bodyPr>
                <a:normAutofit/>
              </a:bodyPr>
              <a:lstStyle/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≤0.1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=0.5398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≤1.05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1.05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0.8531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&gt;2.401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401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9920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But what about negative numbers?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≤−0.4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BE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  <a:blipFill>
                <a:blip r:embed="rId3"/>
                <a:stretch>
                  <a:fillRect l="-14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91005-BFEF-4743-AE54-DF939F85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28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/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BE" sz="2400" dirty="0"/>
              </a:p>
              <a:p>
                <a:endParaRPr lang="en-BE" sz="2400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DCFB61-7BF8-4FEA-BAEC-5007A5614B79}"/>
              </a:ext>
            </a:extLst>
          </p:cNvPr>
          <p:cNvSpPr/>
          <p:nvPr/>
        </p:nvSpPr>
        <p:spPr>
          <a:xfrm>
            <a:off x="6858000" y="4748285"/>
            <a:ext cx="1202273" cy="1773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5743E-C380-43F4-BDF7-CD37B5031636}"/>
              </a:ext>
            </a:extLst>
          </p:cNvPr>
          <p:cNvSpPr/>
          <p:nvPr/>
        </p:nvSpPr>
        <p:spPr>
          <a:xfrm rot="5400000">
            <a:off x="5849701" y="2715079"/>
            <a:ext cx="4021094" cy="4000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39939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4ADD41-34FD-4D11-82F0-7D4EF980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49414" cy="1600200"/>
          </a:xfrm>
        </p:spPr>
        <p:txBody>
          <a:bodyPr anchor="ctr"/>
          <a:lstStyle/>
          <a:p>
            <a:pPr algn="ctr"/>
            <a:r>
              <a:rPr lang="en-US" b="1" dirty="0"/>
              <a:t>PROBABILITIES FROM THE STADARD NORMAL DISTRIBUTION </a:t>
            </a:r>
            <a:endParaRPr lang="en-BE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FA39CD-AB15-40F0-9132-19D060B31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15" t="16630" r="32042" b="6698"/>
          <a:stretch/>
        </p:blipFill>
        <p:spPr>
          <a:xfrm>
            <a:off x="6858000" y="904557"/>
            <a:ext cx="4774148" cy="5634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</p:spPr>
            <p:txBody>
              <a:bodyPr>
                <a:normAutofit/>
              </a:bodyPr>
              <a:lstStyle/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≤0.1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=0.5398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≤1.05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1.05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0.8531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&gt;2.401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401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9920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But what about negative numbers?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≤−0.4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BE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  <a:blipFill>
                <a:blip r:embed="rId3"/>
                <a:stretch>
                  <a:fillRect l="-14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91005-BFEF-4743-AE54-DF939F85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29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/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BE" sz="2400" dirty="0"/>
              </a:p>
              <a:p>
                <a:endParaRPr lang="en-BE" sz="2400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DCFB61-7BF8-4FEA-BAEC-5007A5614B79}"/>
              </a:ext>
            </a:extLst>
          </p:cNvPr>
          <p:cNvSpPr/>
          <p:nvPr/>
        </p:nvSpPr>
        <p:spPr>
          <a:xfrm>
            <a:off x="6858000" y="4748285"/>
            <a:ext cx="1202273" cy="1773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5743E-C380-43F4-BDF7-CD37B5031636}"/>
              </a:ext>
            </a:extLst>
          </p:cNvPr>
          <p:cNvSpPr/>
          <p:nvPr/>
        </p:nvSpPr>
        <p:spPr>
          <a:xfrm rot="5400000">
            <a:off x="5849701" y="2715079"/>
            <a:ext cx="4021094" cy="4000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467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549B-4EC6-417D-BB5B-AF78DCA8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TIME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3AF67D-E0E1-426E-A49F-8DCB989DC7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Maximum Likelihood for continuous distributions.</a:t>
                </a:r>
              </a:p>
              <a:p>
                <a:endParaRPr lang="en-US" dirty="0"/>
              </a:p>
              <a:p>
                <a:r>
                  <a:rPr lang="en-US" dirty="0"/>
                  <a:t>Normal distribution</a:t>
                </a:r>
              </a:p>
              <a:p>
                <a:pPr lvl="1"/>
                <a:r>
                  <a:rPr lang="en-US" dirty="0"/>
                  <a:t>PDF and CDF;</a:t>
                </a:r>
              </a:p>
              <a:p>
                <a:pPr lvl="1"/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Long-tailed distribution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infinite / not defined mean;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log-log plot to detect long tails.</a:t>
                </a:r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3AF67D-E0E1-426E-A49F-8DCB989DC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668A3-985B-42B9-B006-8870293B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16469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4ADD41-34FD-4D11-82F0-7D4EF980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49414" cy="1600200"/>
          </a:xfrm>
        </p:spPr>
        <p:txBody>
          <a:bodyPr anchor="ctr"/>
          <a:lstStyle/>
          <a:p>
            <a:pPr algn="ctr"/>
            <a:r>
              <a:rPr lang="en-US" b="1" dirty="0"/>
              <a:t>PROBABILITIES FROM THE STADARD NORMAL DISTRIBUTION </a:t>
            </a:r>
            <a:endParaRPr lang="en-BE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FA39CD-AB15-40F0-9132-19D060B31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15" t="16630" r="32042" b="6698"/>
          <a:stretch/>
        </p:blipFill>
        <p:spPr>
          <a:xfrm>
            <a:off x="6858000" y="904557"/>
            <a:ext cx="4774148" cy="5634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</p:spPr>
            <p:txBody>
              <a:bodyPr>
                <a:normAutofit/>
              </a:bodyPr>
              <a:lstStyle/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≤0.1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=0.5398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≤1.05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1.05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0.8531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&gt;2.401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401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9920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But what about negative numbers?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≤−0.4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BE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  <a:blipFill>
                <a:blip r:embed="rId3"/>
                <a:stretch>
                  <a:fillRect l="-14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91005-BFEF-4743-AE54-DF939F85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30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/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BE" sz="2400" dirty="0"/>
              </a:p>
              <a:p>
                <a:endParaRPr lang="en-BE" sz="2400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1FA29A0-AE99-471A-9724-9918180DB7A4}"/>
              </a:ext>
            </a:extLst>
          </p:cNvPr>
          <p:cNvSpPr/>
          <p:nvPr/>
        </p:nvSpPr>
        <p:spPr>
          <a:xfrm>
            <a:off x="6858000" y="904557"/>
            <a:ext cx="371475" cy="56343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777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4ADD41-34FD-4D11-82F0-7D4EF980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49414" cy="1600200"/>
          </a:xfrm>
        </p:spPr>
        <p:txBody>
          <a:bodyPr anchor="ctr"/>
          <a:lstStyle/>
          <a:p>
            <a:pPr algn="ctr"/>
            <a:r>
              <a:rPr lang="en-US" b="1" dirty="0"/>
              <a:t>PROBABILITIES FROM THE STADARD NORMAL DISTRIBUTION </a:t>
            </a:r>
            <a:endParaRPr lang="en-BE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FA39CD-AB15-40F0-9132-19D060B31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15" t="16630" r="32042" b="6698"/>
          <a:stretch/>
        </p:blipFill>
        <p:spPr>
          <a:xfrm>
            <a:off x="6858000" y="904557"/>
            <a:ext cx="4774148" cy="5634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</p:spPr>
            <p:txBody>
              <a:bodyPr>
                <a:normAutofit/>
              </a:bodyPr>
              <a:lstStyle/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≤0.1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=0.5398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≤1.05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1.05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0.8531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&gt;2.401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401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9920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But what about negative numbers?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≤−0.4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BE" sz="2400" dirty="0"/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  <a:blipFill>
                <a:blip r:embed="rId3"/>
                <a:stretch>
                  <a:fillRect l="-14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91005-BFEF-4743-AE54-DF939F85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31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/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BE" sz="2400" dirty="0"/>
              </a:p>
              <a:p>
                <a:endParaRPr lang="en-BE" sz="2400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619D08A-9968-47CE-AA95-B21DB55CAAA4}"/>
              </a:ext>
            </a:extLst>
          </p:cNvPr>
          <p:cNvSpPr/>
          <p:nvPr/>
        </p:nvSpPr>
        <p:spPr>
          <a:xfrm>
            <a:off x="6858000" y="904557"/>
            <a:ext cx="371475" cy="56343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32832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4ADD41-34FD-4D11-82F0-7D4EF980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49414" cy="1600200"/>
          </a:xfrm>
        </p:spPr>
        <p:txBody>
          <a:bodyPr anchor="ctr"/>
          <a:lstStyle/>
          <a:p>
            <a:r>
              <a:rPr lang="en-US" b="1" dirty="0"/>
              <a:t>PROBABILITIES FROM THE STADARD NORMAL DISTRIBUTION </a:t>
            </a:r>
            <a:endParaRPr lang="en-BE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FA39CD-AB15-40F0-9132-19D060B31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15" t="16630" r="32042" b="6698"/>
          <a:stretch/>
        </p:blipFill>
        <p:spPr>
          <a:xfrm>
            <a:off x="6858000" y="904557"/>
            <a:ext cx="4774148" cy="5634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</p:spPr>
            <p:txBody>
              <a:bodyPr>
                <a:normAutofit/>
              </a:bodyPr>
              <a:lstStyle/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≤0.1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=0.5398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600" dirty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≤1.05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1.05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0.8531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6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&gt;2.401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401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9920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But what about negative numbers?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≤−0.4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9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=1−0.6554</m:t>
                      </m:r>
                    </m:oMath>
                  </m:oMathPara>
                </a14:m>
                <a:endParaRPr lang="en-BE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  <a:blipFill>
                <a:blip r:embed="rId3"/>
                <a:stretch>
                  <a:fillRect l="-14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91005-BFEF-4743-AE54-DF939F85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32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/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BE" sz="2400" dirty="0"/>
              </a:p>
              <a:p>
                <a:endParaRPr lang="en-BE" sz="2400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22BFEF5-9B27-41C9-896F-B369E6C23A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338387"/>
            <a:ext cx="5256212" cy="23173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A690D6-CC82-4E04-928B-F0195B45D690}"/>
              </a:ext>
            </a:extLst>
          </p:cNvPr>
          <p:cNvSpPr/>
          <p:nvPr/>
        </p:nvSpPr>
        <p:spPr>
          <a:xfrm>
            <a:off x="1543051" y="3989387"/>
            <a:ext cx="285750" cy="182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BE25E-25BC-4027-8A3B-F9BB9720920F}"/>
              </a:ext>
            </a:extLst>
          </p:cNvPr>
          <p:cNvSpPr/>
          <p:nvPr/>
        </p:nvSpPr>
        <p:spPr>
          <a:xfrm>
            <a:off x="5534026" y="3989387"/>
            <a:ext cx="171449" cy="182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75AFC5-7CC8-4002-A5C7-C4E18B8FA79A}"/>
              </a:ext>
            </a:extLst>
          </p:cNvPr>
          <p:cNvSpPr/>
          <p:nvPr/>
        </p:nvSpPr>
        <p:spPr>
          <a:xfrm>
            <a:off x="5781675" y="4427180"/>
            <a:ext cx="171449" cy="182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79580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4ADD41-34FD-4D11-82F0-7D4EF980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49414" cy="1600200"/>
          </a:xfrm>
        </p:spPr>
        <p:txBody>
          <a:bodyPr anchor="ctr"/>
          <a:lstStyle/>
          <a:p>
            <a:r>
              <a:rPr lang="en-US" b="1" dirty="0"/>
              <a:t>PROBABILITIES FROM THE STADARD NORMAL DISTRIBUTION </a:t>
            </a:r>
            <a:endParaRPr lang="en-BE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FA39CD-AB15-40F0-9132-19D060B31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15" t="16630" r="32042" b="6698"/>
          <a:stretch/>
        </p:blipFill>
        <p:spPr>
          <a:xfrm>
            <a:off x="6858000" y="904557"/>
            <a:ext cx="4774148" cy="5634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</p:spPr>
            <p:txBody>
              <a:bodyPr>
                <a:normAutofit/>
              </a:bodyPr>
              <a:lstStyle/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≤0.1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=0.5398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600" dirty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≤1.05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1.05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0.8531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6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&gt;2.401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401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9920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But what about negative numbers?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≤−0.4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9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=1−0.6554</m:t>
                      </m:r>
                    </m:oMath>
                  </m:oMathPara>
                </a14:m>
                <a:endParaRPr lang="en-BE" sz="2400" dirty="0"/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  <a:blipFill>
                <a:blip r:embed="rId3"/>
                <a:stretch>
                  <a:fillRect l="-14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91005-BFEF-4743-AE54-DF939F85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33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/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BE" sz="2400" dirty="0"/>
              </a:p>
              <a:p>
                <a:endParaRPr lang="en-BE" sz="2400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22BFEF5-9B27-41C9-896F-B369E6C23A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338387"/>
            <a:ext cx="5256212" cy="23173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A690D6-CC82-4E04-928B-F0195B45D690}"/>
              </a:ext>
            </a:extLst>
          </p:cNvPr>
          <p:cNvSpPr/>
          <p:nvPr/>
        </p:nvSpPr>
        <p:spPr>
          <a:xfrm>
            <a:off x="1543051" y="3989387"/>
            <a:ext cx="285750" cy="182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BE25E-25BC-4027-8A3B-F9BB9720920F}"/>
              </a:ext>
            </a:extLst>
          </p:cNvPr>
          <p:cNvSpPr/>
          <p:nvPr/>
        </p:nvSpPr>
        <p:spPr>
          <a:xfrm>
            <a:off x="5534026" y="3989387"/>
            <a:ext cx="171449" cy="182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77C081-BE2B-4335-83B2-B20DF46EA340}"/>
              </a:ext>
            </a:extLst>
          </p:cNvPr>
          <p:cNvSpPr/>
          <p:nvPr/>
        </p:nvSpPr>
        <p:spPr>
          <a:xfrm>
            <a:off x="6858000" y="1709809"/>
            <a:ext cx="764123" cy="1773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4F8CCA-50C8-4C04-A1ED-F50F4C7C8142}"/>
              </a:ext>
            </a:extLst>
          </p:cNvPr>
          <p:cNvSpPr/>
          <p:nvPr/>
        </p:nvSpPr>
        <p:spPr>
          <a:xfrm rot="5400000">
            <a:off x="6930788" y="1195842"/>
            <a:ext cx="982619" cy="4000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CFDF48-2C13-4F46-AEBA-B8F1BCEA71DE}"/>
              </a:ext>
            </a:extLst>
          </p:cNvPr>
          <p:cNvSpPr/>
          <p:nvPr/>
        </p:nvSpPr>
        <p:spPr>
          <a:xfrm>
            <a:off x="5781675" y="4427180"/>
            <a:ext cx="171449" cy="182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1043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4ADD41-34FD-4D11-82F0-7D4EF980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49414" cy="1600200"/>
          </a:xfrm>
        </p:spPr>
        <p:txBody>
          <a:bodyPr anchor="ctr"/>
          <a:lstStyle/>
          <a:p>
            <a:r>
              <a:rPr lang="en-US" b="1" dirty="0"/>
              <a:t>PROBABILITIES FROM THE STADARD NORMAL DISTRIBUTION </a:t>
            </a:r>
            <a:endParaRPr lang="en-BE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FA39CD-AB15-40F0-9132-19D060B31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15" t="16630" r="32042" b="6698"/>
          <a:stretch/>
        </p:blipFill>
        <p:spPr>
          <a:xfrm>
            <a:off x="6858000" y="904557"/>
            <a:ext cx="4774148" cy="5634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</p:spPr>
            <p:txBody>
              <a:bodyPr>
                <a:normAutofit/>
              </a:bodyPr>
              <a:lstStyle/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≤0.1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=0.5398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600" dirty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≤1.05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1.05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0.8531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6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&gt;2.401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401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9920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But what about negative numbers?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9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=1−0.6915</m:t>
                      </m:r>
                    </m:oMath>
                  </m:oMathPara>
                </a14:m>
                <a:endParaRPr lang="en-BE" sz="2400" dirty="0"/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  <a:blipFill>
                <a:blip r:embed="rId3"/>
                <a:stretch>
                  <a:fillRect l="-14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91005-BFEF-4743-AE54-DF939F85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34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/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BE" sz="2400" dirty="0"/>
              </a:p>
              <a:p>
                <a:endParaRPr lang="en-BE" sz="2400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22BFEF5-9B27-41C9-896F-B369E6C23A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338387"/>
            <a:ext cx="5256212" cy="23173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A690D6-CC82-4E04-928B-F0195B45D690}"/>
              </a:ext>
            </a:extLst>
          </p:cNvPr>
          <p:cNvSpPr/>
          <p:nvPr/>
        </p:nvSpPr>
        <p:spPr>
          <a:xfrm>
            <a:off x="1543051" y="3989387"/>
            <a:ext cx="285750" cy="182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BE25E-25BC-4027-8A3B-F9BB9720920F}"/>
              </a:ext>
            </a:extLst>
          </p:cNvPr>
          <p:cNvSpPr/>
          <p:nvPr/>
        </p:nvSpPr>
        <p:spPr>
          <a:xfrm>
            <a:off x="5534026" y="3989387"/>
            <a:ext cx="171449" cy="182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DB2CBB-5071-4C04-80D6-DE93032C1399}"/>
              </a:ext>
            </a:extLst>
          </p:cNvPr>
          <p:cNvSpPr/>
          <p:nvPr/>
        </p:nvSpPr>
        <p:spPr>
          <a:xfrm>
            <a:off x="5781675" y="4427180"/>
            <a:ext cx="171449" cy="182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2998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4ADD41-34FD-4D11-82F0-7D4EF980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49414" cy="1600200"/>
          </a:xfrm>
        </p:spPr>
        <p:txBody>
          <a:bodyPr anchor="ctr"/>
          <a:lstStyle/>
          <a:p>
            <a:r>
              <a:rPr lang="en-US" b="1" dirty="0"/>
              <a:t>PROBABILITIES FROM THE STADARD NORMAL DISTRIBUTION </a:t>
            </a:r>
            <a:endParaRPr lang="en-BE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FA39CD-AB15-40F0-9132-19D060B31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15" t="16630" r="32042" b="6698"/>
          <a:stretch/>
        </p:blipFill>
        <p:spPr>
          <a:xfrm>
            <a:off x="6858000" y="904557"/>
            <a:ext cx="4774148" cy="5634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</p:spPr>
            <p:txBody>
              <a:bodyPr>
                <a:normAutofit/>
              </a:bodyPr>
              <a:lstStyle/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≤0.1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=0.5398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600" dirty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≤1.05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1.05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0.8531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6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&gt;2.401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401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9920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But what about negative numbers?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9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=1−0.6915</m:t>
                      </m:r>
                    </m:oMath>
                  </m:oMathPara>
                </a14:m>
                <a:endParaRPr lang="en-BE" sz="2400" dirty="0"/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  <a:blipFill>
                <a:blip r:embed="rId3"/>
                <a:stretch>
                  <a:fillRect l="-14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91005-BFEF-4743-AE54-DF939F85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35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/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BE" sz="2400" dirty="0"/>
              </a:p>
              <a:p>
                <a:endParaRPr lang="en-BE" sz="2400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22BFEF5-9B27-41C9-896F-B369E6C23A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338387"/>
            <a:ext cx="5256212" cy="23173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A690D6-CC82-4E04-928B-F0195B45D690}"/>
              </a:ext>
            </a:extLst>
          </p:cNvPr>
          <p:cNvSpPr/>
          <p:nvPr/>
        </p:nvSpPr>
        <p:spPr>
          <a:xfrm>
            <a:off x="1543051" y="3989387"/>
            <a:ext cx="285750" cy="182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BE25E-25BC-4027-8A3B-F9BB9720920F}"/>
              </a:ext>
            </a:extLst>
          </p:cNvPr>
          <p:cNvSpPr/>
          <p:nvPr/>
        </p:nvSpPr>
        <p:spPr>
          <a:xfrm>
            <a:off x="5534026" y="3989387"/>
            <a:ext cx="171449" cy="182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C771F5-EFF0-4BC5-AAEA-B93E3990B593}"/>
              </a:ext>
            </a:extLst>
          </p:cNvPr>
          <p:cNvSpPr/>
          <p:nvPr/>
        </p:nvSpPr>
        <p:spPr>
          <a:xfrm>
            <a:off x="5781675" y="4427180"/>
            <a:ext cx="171449" cy="182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57830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4ADD41-34FD-4D11-82F0-7D4EF980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49414" cy="1600200"/>
          </a:xfrm>
        </p:spPr>
        <p:txBody>
          <a:bodyPr anchor="ctr"/>
          <a:lstStyle/>
          <a:p>
            <a:r>
              <a:rPr lang="en-US" b="1" dirty="0"/>
              <a:t>PROBABILITIES FROM THE STADARD NORMAL DISTRIBUTION </a:t>
            </a:r>
            <a:endParaRPr lang="en-BE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FA39CD-AB15-40F0-9132-19D060B31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15" t="16630" r="32042" b="6698"/>
          <a:stretch/>
        </p:blipFill>
        <p:spPr>
          <a:xfrm>
            <a:off x="6858000" y="904557"/>
            <a:ext cx="4774148" cy="5634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</p:spPr>
            <p:txBody>
              <a:bodyPr>
                <a:normAutofit/>
              </a:bodyPr>
              <a:lstStyle/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≤0.1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=0.5398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600" dirty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≤1.05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1.05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0.8531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6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&gt;2.401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401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9920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But what about negative numbers?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9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=1−1+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1−0.6915</m:t>
                      </m:r>
                    </m:oMath>
                  </m:oMathPara>
                </a14:m>
                <a:endParaRPr lang="en-BE" sz="2400" dirty="0"/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  <a:blipFill>
                <a:blip r:embed="rId3"/>
                <a:stretch>
                  <a:fillRect l="-14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91005-BFEF-4743-AE54-DF939F85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36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/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BE" sz="2400" dirty="0"/>
              </a:p>
              <a:p>
                <a:endParaRPr lang="en-BE" sz="2400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22BFEF5-9B27-41C9-896F-B369E6C23A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338387"/>
            <a:ext cx="5256212" cy="23173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A690D6-CC82-4E04-928B-F0195B45D690}"/>
              </a:ext>
            </a:extLst>
          </p:cNvPr>
          <p:cNvSpPr/>
          <p:nvPr/>
        </p:nvSpPr>
        <p:spPr>
          <a:xfrm>
            <a:off x="1543051" y="3989387"/>
            <a:ext cx="285750" cy="182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BE25E-25BC-4027-8A3B-F9BB9720920F}"/>
              </a:ext>
            </a:extLst>
          </p:cNvPr>
          <p:cNvSpPr/>
          <p:nvPr/>
        </p:nvSpPr>
        <p:spPr>
          <a:xfrm>
            <a:off x="5534026" y="3989387"/>
            <a:ext cx="171449" cy="182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77C081-BE2B-4335-83B2-B20DF46EA340}"/>
              </a:ext>
            </a:extLst>
          </p:cNvPr>
          <p:cNvSpPr/>
          <p:nvPr/>
        </p:nvSpPr>
        <p:spPr>
          <a:xfrm>
            <a:off x="6858000" y="1852684"/>
            <a:ext cx="764123" cy="1773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4F8CCA-50C8-4C04-A1ED-F50F4C7C8142}"/>
              </a:ext>
            </a:extLst>
          </p:cNvPr>
          <p:cNvSpPr/>
          <p:nvPr/>
        </p:nvSpPr>
        <p:spPr>
          <a:xfrm rot="5400000">
            <a:off x="6868876" y="1276806"/>
            <a:ext cx="1106444" cy="4000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4B6820-E389-4814-9B72-76EA96E78A5C}"/>
              </a:ext>
            </a:extLst>
          </p:cNvPr>
          <p:cNvSpPr/>
          <p:nvPr/>
        </p:nvSpPr>
        <p:spPr>
          <a:xfrm>
            <a:off x="5781675" y="4427180"/>
            <a:ext cx="171449" cy="182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5071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4ADD41-34FD-4D11-82F0-7D4EF980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49414" cy="1600200"/>
          </a:xfrm>
        </p:spPr>
        <p:txBody>
          <a:bodyPr anchor="ctr"/>
          <a:lstStyle/>
          <a:p>
            <a:r>
              <a:rPr lang="en-US" b="1" dirty="0"/>
              <a:t>PROBABILITIES FROM THE STADARD NORMAL DISTRIBUTION </a:t>
            </a:r>
            <a:endParaRPr lang="en-BE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FA39CD-AB15-40F0-9132-19D060B31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15" t="16630" r="32042" b="6698"/>
          <a:stretch/>
        </p:blipFill>
        <p:spPr>
          <a:xfrm>
            <a:off x="6858000" y="904557"/>
            <a:ext cx="4774148" cy="5634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</p:spPr>
            <p:txBody>
              <a:bodyPr>
                <a:normAutofit/>
              </a:bodyPr>
              <a:lstStyle/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≤0.1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=0.5398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600" dirty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≤1.05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1.05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0.8531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6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&gt;2.401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401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9920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But what about negative numbers?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9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=1−1+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=0.6915</m:t>
                      </m:r>
                    </m:oMath>
                  </m:oMathPara>
                </a14:m>
                <a:endParaRPr lang="en-BE" sz="2400" dirty="0"/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EEADBB0F-A0AC-4CB8-96DB-AFF9FBF1B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399"/>
                <a:ext cx="5739864" cy="4664075"/>
              </a:xfrm>
              <a:blipFill>
                <a:blip r:embed="rId3"/>
                <a:stretch>
                  <a:fillRect l="-14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91005-BFEF-4743-AE54-DF939F85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37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/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BE" sz="2400" dirty="0"/>
              </a:p>
              <a:p>
                <a:endParaRPr lang="en-BE" sz="2400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7722C-02A8-4E6C-B821-AA540646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91161"/>
                <a:ext cx="4705350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22BFEF5-9B27-41C9-896F-B369E6C23A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338387"/>
            <a:ext cx="5256212" cy="23173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A690D6-CC82-4E04-928B-F0195B45D690}"/>
              </a:ext>
            </a:extLst>
          </p:cNvPr>
          <p:cNvSpPr/>
          <p:nvPr/>
        </p:nvSpPr>
        <p:spPr>
          <a:xfrm>
            <a:off x="1543051" y="3989387"/>
            <a:ext cx="285750" cy="182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BE25E-25BC-4027-8A3B-F9BB9720920F}"/>
              </a:ext>
            </a:extLst>
          </p:cNvPr>
          <p:cNvSpPr/>
          <p:nvPr/>
        </p:nvSpPr>
        <p:spPr>
          <a:xfrm>
            <a:off x="5534026" y="3989387"/>
            <a:ext cx="171449" cy="182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77C081-BE2B-4335-83B2-B20DF46EA340}"/>
              </a:ext>
            </a:extLst>
          </p:cNvPr>
          <p:cNvSpPr/>
          <p:nvPr/>
        </p:nvSpPr>
        <p:spPr>
          <a:xfrm>
            <a:off x="6858000" y="1852684"/>
            <a:ext cx="764123" cy="1773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4F8CCA-50C8-4C04-A1ED-F50F4C7C8142}"/>
              </a:ext>
            </a:extLst>
          </p:cNvPr>
          <p:cNvSpPr/>
          <p:nvPr/>
        </p:nvSpPr>
        <p:spPr>
          <a:xfrm rot="5400000">
            <a:off x="6868876" y="1276806"/>
            <a:ext cx="1106444" cy="4000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BB71A-56C0-459E-8A24-69A73D56FA07}"/>
              </a:ext>
            </a:extLst>
          </p:cNvPr>
          <p:cNvSpPr/>
          <p:nvPr/>
        </p:nvSpPr>
        <p:spPr>
          <a:xfrm>
            <a:off x="5781675" y="4427180"/>
            <a:ext cx="171449" cy="182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7562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7FB7-7488-4978-8487-3C432F57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pc="-300" dirty="0"/>
              <a:t>PROBABILITIES FROM THE NORMAL DISTRIBUTION</a:t>
            </a:r>
            <a:endParaRPr lang="en-BE" sz="3600" b="1" spc="-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5CBB-16A8-4AFE-BC1B-AD1DA40F4C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Alright, but what about the general normal distribution: </a:t>
                </a:r>
              </a:p>
              <a:p>
                <a:endParaRPr lang="en-US" sz="1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sz="3000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≤8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sz="2800" b="0" dirty="0"/>
              </a:p>
              <a:p>
                <a:endParaRPr lang="en-US" sz="11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5CBB-16A8-4AFE-BC1B-AD1DA40F4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21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D62BF-063D-48B1-8BD0-DCCCDDA0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38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6699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8AE7-B39F-4899-AD71-0067A4A1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REMINDER: MEAN AND VARIANCE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708FF63-9ABF-4ECD-8EDD-43788BC2DB7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708FF63-9ABF-4ECD-8EDD-43788BC2D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3A133C5-22F2-4139-B1F2-5AA6CDA756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X and Y are independent, then: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3A133C5-22F2-4139-B1F2-5AA6CDA75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7E696-47DE-487E-BF6F-4AF38B43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39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4608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549B-4EC6-417D-BB5B-AF78DCA8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TIME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3AF67D-E0E1-426E-A49F-8DCB989DC7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Maximum Likelihood for continuous distributions.</a:t>
                </a:r>
              </a:p>
              <a:p>
                <a:endParaRPr lang="en-US" dirty="0"/>
              </a:p>
              <a:p>
                <a:r>
                  <a:rPr lang="en-US" dirty="0"/>
                  <a:t>Normal distribution</a:t>
                </a:r>
              </a:p>
              <a:p>
                <a:pPr lvl="1"/>
                <a:r>
                  <a:rPr lang="en-US" dirty="0"/>
                  <a:t>PDF and CDF;</a:t>
                </a:r>
              </a:p>
              <a:p>
                <a:pPr lvl="1"/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Long-tailed distribution</a:t>
                </a:r>
              </a:p>
              <a:p>
                <a:pPr lvl="1"/>
                <a:r>
                  <a:rPr lang="en-US" dirty="0"/>
                  <a:t>infinite / not defined mean;</a:t>
                </a:r>
              </a:p>
              <a:p>
                <a:pPr lvl="1"/>
                <a:r>
                  <a:rPr lang="en-US" dirty="0"/>
                  <a:t>log-log plot to detect long tails.</a:t>
                </a:r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3AF67D-E0E1-426E-A49F-8DCB989DC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668A3-985B-42B9-B006-8870293B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263373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8AE7-B39F-4899-AD71-0067A4A1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REMINDER: MEAN AND VARIANCE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708FF63-9ABF-4ECD-8EDD-43788BC2DB7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708FF63-9ABF-4ECD-8EDD-43788BC2D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3A133C5-22F2-4139-B1F2-5AA6CDA756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X and Y are independent, then: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3A133C5-22F2-4139-B1F2-5AA6CDA75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7E696-47DE-487E-BF6F-4AF38B43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40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78876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8AE7-B39F-4899-AD71-0067A4A1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REMINDER: MEAN AND VARIANCE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708FF63-9ABF-4ECD-8EDD-43788BC2DB7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708FF63-9ABF-4ECD-8EDD-43788BC2D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3A133C5-22F2-4139-B1F2-5AA6CDA756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X and Y are independent, then: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3A133C5-22F2-4139-B1F2-5AA6CDA75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7E696-47DE-487E-BF6F-4AF38B43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41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6466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8AE7-B39F-4899-AD71-0067A4A1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REMINDER: MEAN AND VARIANCE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708FF63-9ABF-4ECD-8EDD-43788BC2DB7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708FF63-9ABF-4ECD-8EDD-43788BC2D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3A133C5-22F2-4139-B1F2-5AA6CDA756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X and Y are independent, then: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3A133C5-22F2-4139-B1F2-5AA6CDA75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7E696-47DE-487E-BF6F-4AF38B43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42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68908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8AE7-B39F-4899-AD71-0067A4A1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REMINDER: MEAN AND VARIANCE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708FF63-9ABF-4ECD-8EDD-43788BC2DB7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708FF63-9ABF-4ECD-8EDD-43788BC2D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3A133C5-22F2-4139-B1F2-5AA6CDA756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X and Y are independent, then: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3A133C5-22F2-4139-B1F2-5AA6CDA75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7E696-47DE-487E-BF6F-4AF38B43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43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113516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8AE7-B39F-4899-AD71-0067A4A1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REMINDER: MEAN AND VARIANCE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708FF63-9ABF-4ECD-8EDD-43788BC2DB7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708FF63-9ABF-4ECD-8EDD-43788BC2D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3A133C5-22F2-4139-B1F2-5AA6CDA756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X and Y are independent, then: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3A133C5-22F2-4139-B1F2-5AA6CDA75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7E696-47DE-487E-BF6F-4AF38B43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44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35647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8AE7-B39F-4899-AD71-0067A4A1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REMINDER: MEAN AND VARIANCE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708FF63-9ABF-4ECD-8EDD-43788BC2DB7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708FF63-9ABF-4ECD-8EDD-43788BC2D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3A133C5-22F2-4139-B1F2-5AA6CDA756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X and Y are independent, then: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3A133C5-22F2-4139-B1F2-5AA6CDA75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7E696-47DE-487E-BF6F-4AF38B43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45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40391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8AE7-B39F-4899-AD71-0067A4A1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REMINDER: MEAN AND VARIANCE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708FF63-9ABF-4ECD-8EDD-43788BC2DB7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708FF63-9ABF-4ECD-8EDD-43788BC2D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3A133C5-22F2-4139-B1F2-5AA6CDA756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X and Y are independent, then: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3A133C5-22F2-4139-B1F2-5AA6CDA75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7E696-47DE-487E-BF6F-4AF38B43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46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954417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8AE7-B39F-4899-AD71-0067A4A1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REMINDER: MEAN AND VARIANCE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708FF63-9ABF-4ECD-8EDD-43788BC2DB7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708FF63-9ABF-4ECD-8EDD-43788BC2D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3A133C5-22F2-4139-B1F2-5AA6CDA756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X and Y are independent, then: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3A133C5-22F2-4139-B1F2-5AA6CDA75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7E696-47DE-487E-BF6F-4AF38B43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47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22011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8AE7-B39F-4899-AD71-0067A4A1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REMINDER: MEAN AND VARIANCE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708FF63-9ABF-4ECD-8EDD-43788BC2DB7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708FF63-9ABF-4ECD-8EDD-43788BC2D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3A133C5-22F2-4139-B1F2-5AA6CDA756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X and Y are independent, then: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3A133C5-22F2-4139-B1F2-5AA6CDA75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7E696-47DE-487E-BF6F-4AF38B43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48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88417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8AE7-B39F-4899-AD71-0067A4A1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REMINDER: MEAN AND VARIANCE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708FF63-9ABF-4ECD-8EDD-43788BC2DB7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708FF63-9ABF-4ECD-8EDD-43788BC2D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3A133C5-22F2-4139-B1F2-5AA6CDA756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X and Y are independent, then: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3A133C5-22F2-4139-B1F2-5AA6CDA75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7E696-47DE-487E-BF6F-4AF38B43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49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1051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3DAC-FF4E-43FB-AF95-B005A9CC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BF05C-107F-4778-AF7C-6CD21D2131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Normal distribution</a:t>
                </a:r>
              </a:p>
              <a:p>
                <a:pPr lvl="1"/>
                <a:r>
                  <a:rPr lang="en-US" dirty="0"/>
                  <a:t>probability of being in an interval;</a:t>
                </a:r>
              </a:p>
              <a:p>
                <a:pPr lvl="1"/>
                <a:r>
                  <a:rPr lang="en-US" dirty="0"/>
                  <a:t>some properties;</a:t>
                </a:r>
              </a:p>
              <a:p>
                <a:pPr lvl="1"/>
                <a:r>
                  <a:rPr lang="en-US" dirty="0"/>
                  <a:t>MLE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Central limit theorem.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Properties of estimators.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BF05C-107F-4778-AF7C-6CD21D2131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38D25-476D-4F8A-92B2-DC1937AA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45504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8AE7-B39F-4899-AD71-0067A4A1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REMINDER: MEAN AND VARIANCE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708FF63-9ABF-4ECD-8EDD-43788BC2DB7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708FF63-9ABF-4ECD-8EDD-43788BC2D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3A133C5-22F2-4139-B1F2-5AA6CDA756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X and Y are independent, then: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3A133C5-22F2-4139-B1F2-5AA6CDA75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7E696-47DE-487E-BF6F-4AF38B43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50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497578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8AE7-B39F-4899-AD71-0067A4A1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REMINDER: MEAN AND VARIANCE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708FF63-9ABF-4ECD-8EDD-43788BC2DB7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708FF63-9ABF-4ECD-8EDD-43788BC2D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3A133C5-22F2-4139-B1F2-5AA6CDA756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X and Y are independent, then: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3A133C5-22F2-4139-B1F2-5AA6CDA75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7E696-47DE-487E-BF6F-4AF38B43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51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17578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7FB7-7488-4978-8487-3C432F57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pc="-300" dirty="0"/>
              <a:t>PROBABILITIES FROM THE NORMAL DISTRIBUTION</a:t>
            </a:r>
            <a:endParaRPr lang="en-BE" sz="3600" b="1" spc="-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5CBB-16A8-4AFE-BC1B-AD1DA40F4C8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4"/>
                <a:ext cx="5381625" cy="482282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30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≤8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>
                  <a:solidFill>
                    <a:schemeClr val="bg1"/>
                  </a:solidFill>
                </a:endParaRPr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8−10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>
                  <a:solidFill>
                    <a:schemeClr val="bg1"/>
                  </a:solidFill>
                </a:endParaRPr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:endParaRPr lang="en-US" sz="10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>
                  <a:solidFill>
                    <a:schemeClr val="bg1"/>
                  </a:solidFill>
                </a:endParaRPr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:endParaRPr lang="en-US" sz="1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=1−0.8413</m:t>
                      </m:r>
                    </m:oMath>
                  </m:oMathPara>
                </a14:m>
                <a:endParaRPr lang="en-US" sz="2800" b="0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endParaRPr lang="en-US" sz="2800" b="0" dirty="0"/>
              </a:p>
              <a:p>
                <a:pPr marL="457200" lvl="1" indent="0">
                  <a:buNone/>
                </a:pPr>
                <a:endParaRPr lang="en-US" sz="2800" b="0" dirty="0"/>
              </a:p>
              <a:p>
                <a:endParaRPr lang="en-US" sz="11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5CBB-16A8-4AFE-BC1B-AD1DA40F4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4"/>
                <a:ext cx="5381625" cy="48228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D62BF-063D-48B1-8BD0-DCCCDDA0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52</a:t>
            </a:fld>
            <a:endParaRPr lang="en-BE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E8EBA8C2-A899-41F0-BE91-FE94AD06D1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1415" t="16630" r="32042" b="6698"/>
          <a:stretch/>
        </p:blipFill>
        <p:spPr>
          <a:xfrm>
            <a:off x="6353175" y="1393054"/>
            <a:ext cx="4514850" cy="532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733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7FB7-7488-4978-8487-3C432F57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pc="-300" dirty="0"/>
              <a:t>PROBABILITIES FROM THE NORMAL DISTRIBUTION</a:t>
            </a:r>
            <a:endParaRPr lang="en-BE" sz="3600" b="1" spc="-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5CBB-16A8-4AFE-BC1B-AD1DA40F4C8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4"/>
                <a:ext cx="5381625" cy="482282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30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/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8−10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>
                  <a:solidFill>
                    <a:schemeClr val="bg1"/>
                  </a:solidFill>
                </a:endParaRPr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:endParaRPr lang="en-US" sz="10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>
                  <a:solidFill>
                    <a:schemeClr val="bg1"/>
                  </a:solidFill>
                </a:endParaRPr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:endParaRPr lang="en-US" sz="1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=1−0.8413</m:t>
                      </m:r>
                    </m:oMath>
                  </m:oMathPara>
                </a14:m>
                <a:endParaRPr lang="en-US" sz="2800" b="0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endParaRPr lang="en-US" sz="2800" b="0" dirty="0"/>
              </a:p>
              <a:p>
                <a:pPr marL="457200" lvl="1" indent="0">
                  <a:buNone/>
                </a:pPr>
                <a:endParaRPr lang="en-US" sz="2800" b="0" dirty="0"/>
              </a:p>
              <a:p>
                <a:endParaRPr lang="en-US" sz="11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5CBB-16A8-4AFE-BC1B-AD1DA40F4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4"/>
                <a:ext cx="5381625" cy="48228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D62BF-063D-48B1-8BD0-DCCCDDA0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53</a:t>
            </a:fld>
            <a:endParaRPr lang="en-BE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E8EBA8C2-A899-41F0-BE91-FE94AD06D1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1415" t="16630" r="32042" b="6698"/>
          <a:stretch/>
        </p:blipFill>
        <p:spPr>
          <a:xfrm>
            <a:off x="6353175" y="1393054"/>
            <a:ext cx="4514850" cy="532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940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7FB7-7488-4978-8487-3C432F57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pc="-300" dirty="0"/>
              <a:t>PROBABILITIES FROM THE NORMAL DISTRIBUTION</a:t>
            </a:r>
            <a:endParaRPr lang="en-BE" sz="3600" b="1" spc="-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5CBB-16A8-4AFE-BC1B-AD1DA40F4C8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4"/>
                <a:ext cx="5381625" cy="482282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30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/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/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:endParaRPr lang="en-US" sz="10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>
                  <a:solidFill>
                    <a:schemeClr val="bg1"/>
                  </a:solidFill>
                </a:endParaRPr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:endParaRPr lang="en-US" sz="1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=1−0.8413</m:t>
                      </m:r>
                    </m:oMath>
                  </m:oMathPara>
                </a14:m>
                <a:endParaRPr lang="en-US" sz="2800" b="0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endParaRPr lang="en-US" sz="2800" b="0" dirty="0"/>
              </a:p>
              <a:p>
                <a:pPr marL="457200" lvl="1" indent="0">
                  <a:buNone/>
                </a:pPr>
                <a:endParaRPr lang="en-US" sz="2800" b="0" dirty="0"/>
              </a:p>
              <a:p>
                <a:endParaRPr lang="en-US" sz="11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5CBB-16A8-4AFE-BC1B-AD1DA40F4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4"/>
                <a:ext cx="5381625" cy="48228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D62BF-063D-48B1-8BD0-DCCCDDA0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54</a:t>
            </a:fld>
            <a:endParaRPr lang="en-BE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E8EBA8C2-A899-41F0-BE91-FE94AD06D1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1415" t="16630" r="32042" b="6698"/>
          <a:stretch/>
        </p:blipFill>
        <p:spPr>
          <a:xfrm>
            <a:off x="6353175" y="1393054"/>
            <a:ext cx="4514850" cy="532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790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7FB7-7488-4978-8487-3C432F57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pc="-300" dirty="0"/>
              <a:t>PROBABILITIES FROM THE NORMAL DISTRIBUTION</a:t>
            </a:r>
            <a:endParaRPr lang="en-BE" sz="3600" b="1" spc="-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5CBB-16A8-4AFE-BC1B-AD1DA40F4C8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4"/>
                <a:ext cx="5381625" cy="482282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10,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30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/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8−10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/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:endParaRPr lang="en-US" sz="10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8−10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/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:endParaRPr lang="en-US" sz="1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=1−0.8413</m:t>
                      </m:r>
                    </m:oMath>
                  </m:oMathPara>
                </a14:m>
                <a:endParaRPr lang="en-US" sz="2800" b="0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endParaRPr lang="en-US" sz="2800" b="0" dirty="0"/>
              </a:p>
              <a:p>
                <a:pPr marL="457200" lvl="1" indent="0">
                  <a:buNone/>
                </a:pPr>
                <a:endParaRPr lang="en-US" sz="2800" b="0" dirty="0"/>
              </a:p>
              <a:p>
                <a:endParaRPr lang="en-US" sz="11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5CBB-16A8-4AFE-BC1B-AD1DA40F4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4"/>
                <a:ext cx="5381625" cy="48228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D62BF-063D-48B1-8BD0-DCCCDDA0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55</a:t>
            </a:fld>
            <a:endParaRPr lang="en-BE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E8EBA8C2-A899-41F0-BE91-FE94AD06D1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1415" t="16630" r="32042" b="6698"/>
          <a:stretch/>
        </p:blipFill>
        <p:spPr>
          <a:xfrm>
            <a:off x="6353175" y="1393054"/>
            <a:ext cx="4514850" cy="532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629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7FB7-7488-4978-8487-3C432F57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pc="-300" dirty="0"/>
              <a:t>PROBABILITIES FROM THE NORMAL DISTRIBUTION</a:t>
            </a:r>
            <a:endParaRPr lang="en-BE" sz="3600" b="1" spc="-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5CBB-16A8-4AFE-BC1B-AD1DA40F4C8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4"/>
                <a:ext cx="5381625" cy="482282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30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/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8−10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/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:endParaRPr lang="en-US" sz="10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/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:endParaRPr lang="en-US" sz="1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=1−0.8413</m:t>
                      </m:r>
                    </m:oMath>
                  </m:oMathPara>
                </a14:m>
                <a:endParaRPr lang="en-US" sz="2800" b="0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endParaRPr lang="en-US" sz="2800" b="0" dirty="0"/>
              </a:p>
              <a:p>
                <a:pPr marL="457200" lvl="1" indent="0">
                  <a:buNone/>
                </a:pPr>
                <a:endParaRPr lang="en-US" sz="2800" b="0" dirty="0"/>
              </a:p>
              <a:p>
                <a:endParaRPr lang="en-US" sz="11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5CBB-16A8-4AFE-BC1B-AD1DA40F4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4"/>
                <a:ext cx="5381625" cy="48228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D62BF-063D-48B1-8BD0-DCCCDDA0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56</a:t>
            </a:fld>
            <a:endParaRPr lang="en-BE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E8EBA8C2-A899-41F0-BE91-FE94AD06D1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1415" t="16630" r="32042" b="6698"/>
          <a:stretch/>
        </p:blipFill>
        <p:spPr>
          <a:xfrm>
            <a:off x="6353175" y="1393054"/>
            <a:ext cx="4514850" cy="532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374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7FB7-7488-4978-8487-3C432F57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pc="-300" dirty="0"/>
              <a:t>PROBABILITIES FROM THE NORMAL DISTRIBUTION</a:t>
            </a:r>
            <a:endParaRPr lang="en-BE" sz="3600" b="1" spc="-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5CBB-16A8-4AFE-BC1B-AD1DA40F4C8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4"/>
                <a:ext cx="5381625" cy="482282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30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/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8−10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/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:endParaRPr lang="en-US" sz="10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/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:endParaRPr lang="en-US" sz="1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=1−0.8413</m:t>
                      </m:r>
                    </m:oMath>
                  </m:oMathPara>
                </a14:m>
                <a:endParaRPr lang="en-US" sz="2800" b="0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endParaRPr lang="en-US" sz="2800" b="0" dirty="0"/>
              </a:p>
              <a:p>
                <a:pPr marL="457200" lvl="1" indent="0">
                  <a:buNone/>
                </a:pPr>
                <a:endParaRPr lang="en-US" sz="2800" b="0" dirty="0"/>
              </a:p>
              <a:p>
                <a:endParaRPr lang="en-US" sz="11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5CBB-16A8-4AFE-BC1B-AD1DA40F4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4"/>
                <a:ext cx="5381625" cy="48228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D62BF-063D-48B1-8BD0-DCCCDDA0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57</a:t>
            </a:fld>
            <a:endParaRPr lang="en-BE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E8EBA8C2-A899-41F0-BE91-FE94AD06D1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1415" t="16630" r="32042" b="6698"/>
          <a:stretch/>
        </p:blipFill>
        <p:spPr>
          <a:xfrm>
            <a:off x="6353175" y="1393054"/>
            <a:ext cx="4514850" cy="532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946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7FB7-7488-4978-8487-3C432F57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pc="-300" dirty="0"/>
              <a:t>PROBABILITIES FROM THE NORMAL DISTRIBUTION</a:t>
            </a:r>
            <a:endParaRPr lang="en-BE" sz="3600" b="1" spc="-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5CBB-16A8-4AFE-BC1B-AD1DA40F4C8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4"/>
                <a:ext cx="5381625" cy="482282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30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/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8−10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/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:endParaRPr lang="en-US" sz="10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/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:endParaRPr lang="en-US" sz="1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=1−0.8413</m:t>
                      </m:r>
                    </m:oMath>
                  </m:oMathPara>
                </a14:m>
                <a:endParaRPr lang="en-US" sz="2800" b="0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endParaRPr lang="en-US" sz="2800" b="0" dirty="0"/>
              </a:p>
              <a:p>
                <a:pPr marL="457200" lvl="1" indent="0">
                  <a:buNone/>
                </a:pPr>
                <a:endParaRPr lang="en-US" sz="2800" b="0" dirty="0"/>
              </a:p>
              <a:p>
                <a:endParaRPr lang="en-US" sz="11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5CBB-16A8-4AFE-BC1B-AD1DA40F4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4"/>
                <a:ext cx="5381625" cy="48228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D62BF-063D-48B1-8BD0-DCCCDDA0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58</a:t>
            </a:fld>
            <a:endParaRPr lang="en-BE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E8EBA8C2-A899-41F0-BE91-FE94AD06D1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1415" t="16630" r="32042" b="6698"/>
          <a:stretch/>
        </p:blipFill>
        <p:spPr>
          <a:xfrm>
            <a:off x="6353175" y="1393054"/>
            <a:ext cx="4514850" cy="53284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8F7C81-AC61-40C1-A979-716F8897D8F5}"/>
              </a:ext>
            </a:extLst>
          </p:cNvPr>
          <p:cNvSpPr/>
          <p:nvPr/>
        </p:nvSpPr>
        <p:spPr>
          <a:xfrm>
            <a:off x="6334125" y="3000375"/>
            <a:ext cx="764123" cy="1905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7C719C-E38C-49FE-8F60-E77456F253C6}"/>
              </a:ext>
            </a:extLst>
          </p:cNvPr>
          <p:cNvSpPr/>
          <p:nvPr/>
        </p:nvSpPr>
        <p:spPr>
          <a:xfrm rot="5400000">
            <a:off x="5980262" y="2091943"/>
            <a:ext cx="1797821" cy="4000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7659A0-92DC-4383-AB56-FCA3BE52DEFF}"/>
              </a:ext>
            </a:extLst>
          </p:cNvPr>
          <p:cNvSpPr/>
          <p:nvPr/>
        </p:nvSpPr>
        <p:spPr>
          <a:xfrm>
            <a:off x="6334125" y="3000376"/>
            <a:ext cx="764123" cy="1905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54376D-5989-47E5-9BEC-43F7B4DD8A1E}"/>
              </a:ext>
            </a:extLst>
          </p:cNvPr>
          <p:cNvSpPr/>
          <p:nvPr/>
        </p:nvSpPr>
        <p:spPr>
          <a:xfrm rot="5400000">
            <a:off x="5980262" y="2091944"/>
            <a:ext cx="1797821" cy="4000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308670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7FB7-7488-4978-8487-3C432F57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pc="-300" dirty="0"/>
              <a:t>PROBABILITIES FROM THE NORMAL DISTRIBUTION</a:t>
            </a:r>
            <a:endParaRPr lang="en-BE" sz="3600" b="1" spc="-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5CBB-16A8-4AFE-BC1B-AD1DA40F4C8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4"/>
                <a:ext cx="5381625" cy="482282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30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/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8−10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/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:endParaRPr lang="en-US" sz="10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/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:endParaRPr lang="en-US" sz="1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=1−0.8413</m:t>
                      </m:r>
                    </m:oMath>
                  </m:oMathPara>
                </a14:m>
                <a:endParaRPr lang="en-US" sz="2800" b="0" dirty="0"/>
              </a:p>
              <a:p>
                <a:pPr marL="457200" lvl="1" indent="0">
                  <a:buNone/>
                </a:pPr>
                <a:endParaRPr lang="en-US" sz="2800" b="0" dirty="0"/>
              </a:p>
              <a:p>
                <a:pPr marL="457200" lvl="1" indent="0">
                  <a:buNone/>
                </a:pPr>
                <a:endParaRPr lang="en-US" sz="2800" b="0" dirty="0"/>
              </a:p>
              <a:p>
                <a:endParaRPr lang="en-US" sz="11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5CBB-16A8-4AFE-BC1B-AD1DA40F4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4"/>
                <a:ext cx="5381625" cy="48228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D62BF-063D-48B1-8BD0-DCCCDDA0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59</a:t>
            </a:fld>
            <a:endParaRPr lang="en-BE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E8EBA8C2-A899-41F0-BE91-FE94AD06D1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1415" t="16630" r="32042" b="6698"/>
          <a:stretch/>
        </p:blipFill>
        <p:spPr>
          <a:xfrm>
            <a:off x="6353175" y="1393054"/>
            <a:ext cx="4514850" cy="53284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C8FB90-824D-400E-BF7D-674BB1068C54}"/>
              </a:ext>
            </a:extLst>
          </p:cNvPr>
          <p:cNvSpPr/>
          <p:nvPr/>
        </p:nvSpPr>
        <p:spPr>
          <a:xfrm>
            <a:off x="6334125" y="3000376"/>
            <a:ext cx="764123" cy="1905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CDCD6A-BA87-46D2-AB4B-07EB694DC497}"/>
              </a:ext>
            </a:extLst>
          </p:cNvPr>
          <p:cNvSpPr/>
          <p:nvPr/>
        </p:nvSpPr>
        <p:spPr>
          <a:xfrm rot="5400000">
            <a:off x="5980262" y="2091944"/>
            <a:ext cx="1797821" cy="4000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812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3DAC-FF4E-43FB-AF95-B005A9CC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BF05C-107F-4778-AF7C-6CD21D2131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Normal distribution</a:t>
                </a:r>
              </a:p>
              <a:p>
                <a:pPr lvl="1"/>
                <a:r>
                  <a:rPr lang="en-US" dirty="0"/>
                  <a:t>probability of being in an interval;</a:t>
                </a:r>
              </a:p>
              <a:p>
                <a:pPr lvl="1"/>
                <a:r>
                  <a:rPr lang="en-US" dirty="0"/>
                  <a:t>some properties;</a:t>
                </a:r>
              </a:p>
              <a:p>
                <a:pPr lvl="1"/>
                <a:r>
                  <a:rPr lang="en-US" dirty="0"/>
                  <a:t>MLE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Central limit theorem.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Properties of estimators.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BF05C-107F-4778-AF7C-6CD21D2131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38D25-476D-4F8A-92B2-DC1937AA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942070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7FB7-7488-4978-8487-3C432F57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pc="-300" dirty="0"/>
              <a:t>PROBABILITIES FROM THE NORMAL DISTRIBUTION</a:t>
            </a:r>
            <a:endParaRPr lang="en-BE" sz="3600" b="1" spc="-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5CBB-16A8-4AFE-BC1B-AD1DA40F4C8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1" y="1466850"/>
                <a:ext cx="6200774" cy="5328421"/>
              </a:xfrm>
            </p:spPr>
            <p:txBody>
              <a:bodyPr>
                <a:normAutofit fontScale="92500"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2&lt;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≤6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/>
              </a:p>
              <a:p>
                <a:pPr marL="457200" lvl="1" indent="0" algn="ctr">
                  <a:buNone/>
                </a:pPr>
                <a:endParaRPr lang="en-US" sz="1000" b="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6−10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/>
              </a:p>
              <a:p>
                <a:pPr marL="457200" lvl="1" indent="0" algn="ctr">
                  <a:buNone/>
                </a:pPr>
                <a:endParaRPr lang="en-US" sz="9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2−10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6−10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/>
              </a:p>
              <a:p>
                <a:pPr marL="457200" lvl="1" indent="0" algn="ctr">
                  <a:buNone/>
                </a:pPr>
                <a:endParaRPr lang="en-US" sz="1200" b="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−0.4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−0.2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/>
              </a:p>
              <a:p>
                <a:pPr marL="457200" lvl="1" indent="0" algn="ctr">
                  <a:buNone/>
                </a:pPr>
                <a:endParaRPr lang="en-US" sz="900" b="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/>
              </a:p>
              <a:p>
                <a:pPr marL="457200" lvl="1" indent="0" algn="ctr">
                  <a:buNone/>
                </a:pPr>
                <a:endParaRPr lang="en-US" sz="900" b="0" dirty="0">
                  <a:solidFill>
                    <a:schemeClr val="tx1"/>
                  </a:solidFill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−1+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>
                  <a:solidFill>
                    <a:schemeClr val="tx1"/>
                  </a:solidFill>
                </a:endParaRPr>
              </a:p>
              <a:p>
                <a:pPr marL="457200" lvl="1" indent="0" algn="ctr">
                  <a:buNone/>
                </a:pPr>
                <a:endParaRPr lang="en-US" sz="900" b="0" dirty="0">
                  <a:solidFill>
                    <a:schemeClr val="tx1"/>
                  </a:solidFill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−0.6554+0.7882=0.1328</m:t>
                      </m:r>
                    </m:oMath>
                  </m:oMathPara>
                </a14:m>
                <a:endParaRPr lang="en-US" sz="2800" b="0" dirty="0">
                  <a:solidFill>
                    <a:schemeClr val="tx1"/>
                  </a:solidFill>
                </a:endParaRPr>
              </a:p>
              <a:p>
                <a:pPr marL="457200" lvl="1" indent="0" algn="ctr">
                  <a:buNone/>
                </a:pPr>
                <a:endParaRPr lang="en-US" sz="2800" b="0" dirty="0"/>
              </a:p>
              <a:p>
                <a:pPr marL="457200" lvl="1" indent="0" algn="ctr">
                  <a:buNone/>
                </a:pPr>
                <a:endParaRPr lang="en-US" sz="2800" b="0" dirty="0"/>
              </a:p>
              <a:p>
                <a:pPr marL="457200" lvl="1" indent="0" algn="ctr">
                  <a:buNone/>
                </a:pPr>
                <a:endParaRPr lang="en-US" sz="2800" b="0" dirty="0"/>
              </a:p>
              <a:p>
                <a:pPr marL="457200" lvl="1" indent="0">
                  <a:buNone/>
                </a:pPr>
                <a:endParaRPr lang="en-US" sz="2800" b="0" dirty="0"/>
              </a:p>
              <a:p>
                <a:pPr marL="457200" lvl="1" indent="0">
                  <a:buNone/>
                </a:pPr>
                <a:endParaRPr lang="en-US" sz="2800" b="0" dirty="0"/>
              </a:p>
              <a:p>
                <a:endParaRPr lang="en-US" sz="11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5CBB-16A8-4AFE-BC1B-AD1DA40F4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1" y="1466850"/>
                <a:ext cx="6200774" cy="532842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D62BF-063D-48B1-8BD0-DCCCDDA0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60</a:t>
            </a:fld>
            <a:endParaRPr lang="en-BE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E8EBA8C2-A899-41F0-BE91-FE94AD06D1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1415" t="16630" r="32042" b="6698"/>
          <a:stretch/>
        </p:blipFill>
        <p:spPr>
          <a:xfrm>
            <a:off x="6353175" y="1393054"/>
            <a:ext cx="4514850" cy="53284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06BAE6-3B9C-49E0-B5B2-2DB88588624F}"/>
              </a:ext>
            </a:extLst>
          </p:cNvPr>
          <p:cNvSpPr/>
          <p:nvPr/>
        </p:nvSpPr>
        <p:spPr>
          <a:xfrm>
            <a:off x="6334125" y="1857376"/>
            <a:ext cx="764123" cy="1905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6930E3-FAFC-44B6-ABB9-B3A4771306A7}"/>
              </a:ext>
            </a:extLst>
          </p:cNvPr>
          <p:cNvSpPr/>
          <p:nvPr/>
        </p:nvSpPr>
        <p:spPr>
          <a:xfrm>
            <a:off x="6334125" y="2143126"/>
            <a:ext cx="764123" cy="1905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7374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8EC6C-69A8-432F-BEAE-7246A72CBB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200" b="1" spc="-300" dirty="0"/>
                  <a:t>What % is within 1</a:t>
                </a:r>
                <a14:m>
                  <m:oMath xmlns:m="http://schemas.openxmlformats.org/officeDocument/2006/math">
                    <m:r>
                      <a:rPr lang="en-US" sz="4200" b="1" i="1" spc="-300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4200" b="1" spc="-300" dirty="0"/>
                  <a:t>, 2</a:t>
                </a:r>
                <a14:m>
                  <m:oMath xmlns:m="http://schemas.openxmlformats.org/officeDocument/2006/math">
                    <m:r>
                      <a:rPr lang="en-US" sz="4200" b="1" i="1" spc="-300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4200" b="1" spc="-300" dirty="0"/>
                  <a:t> or 3</a:t>
                </a:r>
                <a14:m>
                  <m:oMath xmlns:m="http://schemas.openxmlformats.org/officeDocument/2006/math">
                    <m:r>
                      <a:rPr lang="en-US" sz="4200" b="1" i="1" spc="-300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4200" b="1" spc="-300" dirty="0"/>
                  <a:t> from the mean?</a:t>
                </a:r>
                <a:endParaRPr lang="en-BE" sz="4200" b="1" spc="-3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8EC6C-69A8-432F-BEAE-7246A72CB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3A23F433-46C7-434C-90AF-D7F4A8C15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7" b="4561"/>
          <a:stretch/>
        </p:blipFill>
        <p:spPr>
          <a:xfrm>
            <a:off x="552450" y="1784600"/>
            <a:ext cx="11087100" cy="47082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D5CFE-244F-4685-8B0C-C25EC270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61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0779A2-50AF-4E41-A18A-72DED1BD16E5}"/>
              </a:ext>
            </a:extLst>
          </p:cNvPr>
          <p:cNvSpPr/>
          <p:nvPr/>
        </p:nvSpPr>
        <p:spPr>
          <a:xfrm>
            <a:off x="5638800" y="2886075"/>
            <a:ext cx="1171575" cy="428625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A66C8D-9B0F-4991-A1FF-9821C6E37F8D}"/>
              </a:ext>
            </a:extLst>
          </p:cNvPr>
          <p:cNvSpPr/>
          <p:nvPr/>
        </p:nvSpPr>
        <p:spPr>
          <a:xfrm>
            <a:off x="5638800" y="3838575"/>
            <a:ext cx="1171575" cy="428625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400C2D-1E65-4D68-9C43-4E856D435068}"/>
              </a:ext>
            </a:extLst>
          </p:cNvPr>
          <p:cNvSpPr/>
          <p:nvPr/>
        </p:nvSpPr>
        <p:spPr>
          <a:xfrm>
            <a:off x="5638799" y="4857750"/>
            <a:ext cx="1171575" cy="428625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990974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8EC6C-69A8-432F-BEAE-7246A72CBB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800" b="1" spc="-150" dirty="0"/>
                  <a:t>What % is within 1</a:t>
                </a:r>
                <a14:m>
                  <m:oMath xmlns:m="http://schemas.openxmlformats.org/officeDocument/2006/math">
                    <m:r>
                      <a:rPr lang="en-US" sz="4800" b="1" i="1" spc="-150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4800" b="1" spc="-150" dirty="0"/>
                  <a:t> from the mean?</a:t>
                </a:r>
                <a:endParaRPr lang="en-BE" sz="4800" b="1" spc="-15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8EC6C-69A8-432F-BEAE-7246A72CB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322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D5CFE-244F-4685-8B0C-C25EC270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62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1699392-EAF6-4BB7-A05E-16465A595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520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≅0.84134−0.15866≅0.6827 </m:t>
                      </m:r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BE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1699392-EAF6-4BB7-A05E-16465A595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5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5426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8EC6C-69A8-432F-BEAE-7246A72CBB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800" b="1" spc="-150" dirty="0"/>
                  <a:t>What % is within 1</a:t>
                </a:r>
                <a14:m>
                  <m:oMath xmlns:m="http://schemas.openxmlformats.org/officeDocument/2006/math">
                    <m:r>
                      <a:rPr lang="en-US" sz="4800" b="1" i="1" spc="-150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4800" b="1" spc="-150" dirty="0"/>
                  <a:t> from the mean?</a:t>
                </a:r>
                <a:endParaRPr lang="en-BE" sz="4800" b="1" spc="-15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8EC6C-69A8-432F-BEAE-7246A72CB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322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D5CFE-244F-4685-8B0C-C25EC270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63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1699392-EAF6-4BB7-A05E-16465A595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520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≅0.84134−0.15866≅0.6827 </m:t>
                      </m:r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BE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1699392-EAF6-4BB7-A05E-16465A595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5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3901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8EC6C-69A8-432F-BEAE-7246A72CBB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800" b="1" spc="-150" dirty="0"/>
                  <a:t>What % is within 1</a:t>
                </a:r>
                <a14:m>
                  <m:oMath xmlns:m="http://schemas.openxmlformats.org/officeDocument/2006/math">
                    <m:r>
                      <a:rPr lang="en-US" sz="4800" b="1" i="1" spc="-150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4800" b="1" spc="-150" dirty="0"/>
                  <a:t> from the mean?</a:t>
                </a:r>
                <a:endParaRPr lang="en-BE" sz="4800" b="1" spc="-15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8EC6C-69A8-432F-BEAE-7246A72CB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322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D5CFE-244F-4685-8B0C-C25EC270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64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1699392-EAF6-4BB7-A05E-16465A595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520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≅0.84134−0.15866≅0.6827 </m:t>
                      </m:r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BE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1699392-EAF6-4BB7-A05E-16465A595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5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4158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8EC6C-69A8-432F-BEAE-7246A72CBB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800" b="1" spc="-150" dirty="0"/>
                  <a:t>What % is within 1</a:t>
                </a:r>
                <a14:m>
                  <m:oMath xmlns:m="http://schemas.openxmlformats.org/officeDocument/2006/math">
                    <m:r>
                      <a:rPr lang="en-US" sz="4800" b="1" i="1" spc="-150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4800" b="1" spc="-150" dirty="0"/>
                  <a:t> from the mean?</a:t>
                </a:r>
                <a:endParaRPr lang="en-BE" sz="4800" b="1" spc="-15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8EC6C-69A8-432F-BEAE-7246A72CB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322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D5CFE-244F-4685-8B0C-C25EC270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65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1699392-EAF6-4BB7-A05E-16465A595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520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≅0.84134−0.15866≅0.6827 </m:t>
                      </m:r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BE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1699392-EAF6-4BB7-A05E-16465A595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5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50FA0CA-B8ED-45DE-B511-0E3046181853}"/>
              </a:ext>
            </a:extLst>
          </p:cNvPr>
          <p:cNvSpPr txBox="1"/>
          <p:nvPr/>
        </p:nvSpPr>
        <p:spPr>
          <a:xfrm>
            <a:off x="2209800" y="4361190"/>
            <a:ext cx="1343025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~N(0,1)</a:t>
            </a:r>
            <a:endParaRPr lang="en-B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3D8474-94B0-4221-A477-0391068C4F24}"/>
              </a:ext>
            </a:extLst>
          </p:cNvPr>
          <p:cNvSpPr/>
          <p:nvPr/>
        </p:nvSpPr>
        <p:spPr>
          <a:xfrm>
            <a:off x="5857875" y="4474835"/>
            <a:ext cx="952500" cy="9734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BEE4227-5AA0-4A1D-B3A0-6FB6CE2043D6}"/>
              </a:ext>
            </a:extLst>
          </p:cNvPr>
          <p:cNvCxnSpPr>
            <a:stCxn id="3" idx="1"/>
            <a:endCxn id="7" idx="0"/>
          </p:cNvCxnSpPr>
          <p:nvPr/>
        </p:nvCxnSpPr>
        <p:spPr>
          <a:xfrm rot="10800000" flipH="1">
            <a:off x="2209799" y="4474836"/>
            <a:ext cx="4124325" cy="147965"/>
          </a:xfrm>
          <a:prstGeom prst="curvedConnector4">
            <a:avLst>
              <a:gd name="adj1" fmla="val -5543"/>
              <a:gd name="adj2" fmla="val 3313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8678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8EC6C-69A8-432F-BEAE-7246A72CBB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800" b="1" spc="-150" dirty="0"/>
                  <a:t>What % is within 1</a:t>
                </a:r>
                <a14:m>
                  <m:oMath xmlns:m="http://schemas.openxmlformats.org/officeDocument/2006/math">
                    <m:r>
                      <a:rPr lang="en-US" sz="4800" b="1" i="1" spc="-150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4800" b="1" spc="-150" dirty="0"/>
                  <a:t> from the mean?</a:t>
                </a:r>
                <a:endParaRPr lang="en-BE" sz="4800" b="1" spc="-15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8EC6C-69A8-432F-BEAE-7246A72CB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322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D5CFE-244F-4685-8B0C-C25EC270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66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1699392-EAF6-4BB7-A05E-16465A595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520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≅2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−1=</m:t>
                      </m:r>
                    </m:oMath>
                  </m:oMathPara>
                </a14:m>
                <a:endParaRPr lang="en-BE" dirty="0"/>
              </a:p>
              <a:p>
                <a:pPr marL="0" indent="0" algn="ctr">
                  <a:buNone/>
                </a:pPr>
                <a:endParaRPr lang="en-BE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1699392-EAF6-4BB7-A05E-16465A595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5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3349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8EC6C-69A8-432F-BEAE-7246A72CBB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800" b="1" spc="-150" dirty="0"/>
                  <a:t>What % is within 1</a:t>
                </a:r>
                <a14:m>
                  <m:oMath xmlns:m="http://schemas.openxmlformats.org/officeDocument/2006/math">
                    <m:r>
                      <a:rPr lang="en-US" sz="4800" b="1" i="1" spc="-150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4800" b="1" spc="-150" dirty="0"/>
                  <a:t> from the mean?</a:t>
                </a:r>
                <a:endParaRPr lang="en-BE" sz="4800" b="1" spc="-15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8EC6C-69A8-432F-BEAE-7246A72CB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322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D5CFE-244F-4685-8B0C-C25EC270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67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1699392-EAF6-4BB7-A05E-16465A595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520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≅2∗0.84134−1≅0.6827 </m:t>
                      </m:r>
                    </m:oMath>
                  </m:oMathPara>
                </a14:m>
                <a:endParaRPr lang="en-BE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BE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1699392-EAF6-4BB7-A05E-16465A595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5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1251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8EC6C-69A8-432F-BEAE-7246A72CBB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800" b="1" spc="-150" dirty="0"/>
                  <a:t>What % is within 1</a:t>
                </a:r>
                <a14:m>
                  <m:oMath xmlns:m="http://schemas.openxmlformats.org/officeDocument/2006/math">
                    <m:r>
                      <a:rPr lang="en-US" sz="4800" b="1" i="1" spc="-150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4800" b="1" spc="-150" dirty="0"/>
                  <a:t> from the mean?</a:t>
                </a:r>
                <a:endParaRPr lang="en-BE" sz="4800" b="1" spc="-15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8EC6C-69A8-432F-BEAE-7246A72CB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322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3A23F433-46C7-434C-90AF-D7F4A8C15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7" b="4561"/>
          <a:stretch/>
        </p:blipFill>
        <p:spPr>
          <a:xfrm>
            <a:off x="552450" y="1784600"/>
            <a:ext cx="11087100" cy="47082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D5CFE-244F-4685-8B0C-C25EC270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68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A66C8D-9B0F-4991-A1FF-9821C6E37F8D}"/>
              </a:ext>
            </a:extLst>
          </p:cNvPr>
          <p:cNvSpPr/>
          <p:nvPr/>
        </p:nvSpPr>
        <p:spPr>
          <a:xfrm>
            <a:off x="5638800" y="3838575"/>
            <a:ext cx="1171575" cy="428625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400C2D-1E65-4D68-9C43-4E856D435068}"/>
              </a:ext>
            </a:extLst>
          </p:cNvPr>
          <p:cNvSpPr/>
          <p:nvPr/>
        </p:nvSpPr>
        <p:spPr>
          <a:xfrm>
            <a:off x="5638799" y="4857750"/>
            <a:ext cx="1171575" cy="428625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160554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8EC6C-69A8-432F-BEAE-7246A72CBB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800" b="1" spc="-150" dirty="0"/>
                  <a:t>What % is within </a:t>
                </a:r>
                <a:r>
                  <a:rPr lang="en-US" sz="4800" b="1" spc="-150" dirty="0">
                    <a:solidFill>
                      <a:srgbClr val="C0000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4800" b="1" i="1" spc="-15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4800" b="1" spc="-150" dirty="0">
                    <a:solidFill>
                      <a:srgbClr val="C00000"/>
                    </a:solidFill>
                  </a:rPr>
                  <a:t> </a:t>
                </a:r>
                <a:r>
                  <a:rPr lang="en-US" sz="4800" b="1" spc="-150" dirty="0"/>
                  <a:t>from the mean?</a:t>
                </a:r>
                <a:endParaRPr lang="en-BE" sz="4800" b="1" spc="-15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8EC6C-69A8-432F-BEAE-7246A72CB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322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3A23F433-46C7-434C-90AF-D7F4A8C15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7" b="4561"/>
          <a:stretch/>
        </p:blipFill>
        <p:spPr>
          <a:xfrm>
            <a:off x="552450" y="1784600"/>
            <a:ext cx="11087100" cy="47082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D5CFE-244F-4685-8B0C-C25EC270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69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A66C8D-9B0F-4991-A1FF-9821C6E37F8D}"/>
              </a:ext>
            </a:extLst>
          </p:cNvPr>
          <p:cNvSpPr/>
          <p:nvPr/>
        </p:nvSpPr>
        <p:spPr>
          <a:xfrm>
            <a:off x="5638800" y="3838575"/>
            <a:ext cx="1171575" cy="428625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400C2D-1E65-4D68-9C43-4E856D435068}"/>
              </a:ext>
            </a:extLst>
          </p:cNvPr>
          <p:cNvSpPr/>
          <p:nvPr/>
        </p:nvSpPr>
        <p:spPr>
          <a:xfrm>
            <a:off x="5638799" y="4857750"/>
            <a:ext cx="1171575" cy="428625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963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3DAC-FF4E-43FB-AF95-B005A9CC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BF05C-107F-4778-AF7C-6CD21D2131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Normal distribution</a:t>
                </a:r>
              </a:p>
              <a:p>
                <a:pPr lvl="1"/>
                <a:r>
                  <a:rPr lang="en-US" dirty="0"/>
                  <a:t>probability of being in an interval;</a:t>
                </a:r>
              </a:p>
              <a:p>
                <a:pPr lvl="1"/>
                <a:r>
                  <a:rPr lang="en-US" dirty="0"/>
                  <a:t>some properties;</a:t>
                </a:r>
              </a:p>
              <a:p>
                <a:pPr lvl="1"/>
                <a:r>
                  <a:rPr lang="en-US" dirty="0"/>
                  <a:t>MLE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Central limit theorem.</a:t>
                </a:r>
              </a:p>
              <a:p>
                <a:endParaRPr lang="en-US" dirty="0"/>
              </a:p>
              <a:p>
                <a:r>
                  <a:rPr lang="en-US" dirty="0"/>
                  <a:t>(?) Properties of estimators.</a:t>
                </a: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BF05C-107F-4778-AF7C-6CD21D2131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38D25-476D-4F8A-92B2-DC1937AA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677824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8EC6C-69A8-432F-BEAE-7246A72CBB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800" b="1" spc="-150" dirty="0"/>
                  <a:t>What % is within 2</a:t>
                </a:r>
                <a14:m>
                  <m:oMath xmlns:m="http://schemas.openxmlformats.org/officeDocument/2006/math">
                    <m:r>
                      <a:rPr lang="en-US" sz="4800" b="1" i="1" spc="-150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4800" b="1" spc="-150" dirty="0"/>
                  <a:t> from the mean?</a:t>
                </a:r>
                <a:endParaRPr lang="en-BE" sz="4800" b="1" spc="-15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8EC6C-69A8-432F-BEAE-7246A72CB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322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D5CFE-244F-4685-8B0C-C25EC270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70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1699392-EAF6-4BB7-A05E-16465A595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520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≅2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≅0.9545</m:t>
                      </m:r>
                    </m:oMath>
                  </m:oMathPara>
                </a14:m>
                <a:endParaRPr lang="en-BE" dirty="0"/>
              </a:p>
              <a:p>
                <a:pPr marL="0" indent="0" algn="ctr">
                  <a:buNone/>
                </a:pPr>
                <a:endParaRPr lang="en-BE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1699392-EAF6-4BB7-A05E-16465A595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5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6334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8EC6C-69A8-432F-BEAE-7246A72CBB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800" b="1" spc="-150" dirty="0"/>
                  <a:t>What % is within 2</a:t>
                </a:r>
                <a14:m>
                  <m:oMath xmlns:m="http://schemas.openxmlformats.org/officeDocument/2006/math">
                    <m:r>
                      <a:rPr lang="en-US" sz="4800" b="1" i="1" spc="-150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4800" b="1" spc="-150" dirty="0"/>
                  <a:t> from the mean?</a:t>
                </a:r>
                <a:endParaRPr lang="en-BE" sz="4800" b="1" spc="-15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8EC6C-69A8-432F-BEAE-7246A72CB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322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3A23F433-46C7-434C-90AF-D7F4A8C15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7" b="4561"/>
          <a:stretch/>
        </p:blipFill>
        <p:spPr>
          <a:xfrm>
            <a:off x="552450" y="1784600"/>
            <a:ext cx="11087100" cy="47082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D5CFE-244F-4685-8B0C-C25EC270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71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400C2D-1E65-4D68-9C43-4E856D435068}"/>
              </a:ext>
            </a:extLst>
          </p:cNvPr>
          <p:cNvSpPr/>
          <p:nvPr/>
        </p:nvSpPr>
        <p:spPr>
          <a:xfrm>
            <a:off x="5638799" y="4857750"/>
            <a:ext cx="1171575" cy="428625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028257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8EC6C-69A8-432F-BEAE-7246A72CBB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800" b="1" spc="-150" dirty="0"/>
                  <a:t>What % is within </a:t>
                </a:r>
                <a:r>
                  <a:rPr lang="en-US" sz="4800" b="1" spc="-150" dirty="0">
                    <a:solidFill>
                      <a:srgbClr val="C0000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4800" b="1" i="1" spc="-15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4800" b="1" spc="-150" dirty="0">
                    <a:solidFill>
                      <a:srgbClr val="C00000"/>
                    </a:solidFill>
                  </a:rPr>
                  <a:t> </a:t>
                </a:r>
                <a:r>
                  <a:rPr lang="en-US" sz="4800" b="1" spc="-150" dirty="0"/>
                  <a:t>from the mean?</a:t>
                </a:r>
                <a:endParaRPr lang="en-BE" sz="4800" b="1" spc="-15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8EC6C-69A8-432F-BEAE-7246A72CB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322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3A23F433-46C7-434C-90AF-D7F4A8C15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7" b="4561"/>
          <a:stretch/>
        </p:blipFill>
        <p:spPr>
          <a:xfrm>
            <a:off x="552450" y="1784600"/>
            <a:ext cx="11087100" cy="47082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D5CFE-244F-4685-8B0C-C25EC270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72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400C2D-1E65-4D68-9C43-4E856D435068}"/>
              </a:ext>
            </a:extLst>
          </p:cNvPr>
          <p:cNvSpPr/>
          <p:nvPr/>
        </p:nvSpPr>
        <p:spPr>
          <a:xfrm>
            <a:off x="5638799" y="4857750"/>
            <a:ext cx="1171575" cy="428625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999069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8EC6C-69A8-432F-BEAE-7246A72CBB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800" b="1" spc="-150" dirty="0"/>
                  <a:t>What % is within 3</a:t>
                </a:r>
                <a14:m>
                  <m:oMath xmlns:m="http://schemas.openxmlformats.org/officeDocument/2006/math">
                    <m:r>
                      <a:rPr lang="en-US" sz="4800" b="1" i="1" spc="-150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4800" b="1" spc="-150" dirty="0"/>
                  <a:t> from the mean?</a:t>
                </a:r>
                <a:endParaRPr lang="en-BE" sz="4800" b="1" spc="-15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8EC6C-69A8-432F-BEAE-7246A72CB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322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D5CFE-244F-4685-8B0C-C25EC270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73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1699392-EAF6-4BB7-A05E-16465A595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520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≅2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≅0.9973</m:t>
                      </m:r>
                    </m:oMath>
                  </m:oMathPara>
                </a14:m>
                <a:endParaRPr lang="en-BE" dirty="0"/>
              </a:p>
              <a:p>
                <a:pPr marL="0" indent="0" algn="ctr">
                  <a:buNone/>
                </a:pPr>
                <a:endParaRPr lang="en-BE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1699392-EAF6-4BB7-A05E-16465A595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5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2777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8EC6C-69A8-432F-BEAE-7246A72CBB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200" b="1" spc="-300" dirty="0"/>
                  <a:t>What % is within 1</a:t>
                </a:r>
                <a14:m>
                  <m:oMath xmlns:m="http://schemas.openxmlformats.org/officeDocument/2006/math">
                    <m:r>
                      <a:rPr lang="en-US" sz="4200" b="1" i="1" spc="-300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4200" b="1" spc="-300" dirty="0"/>
                  <a:t>, 2</a:t>
                </a:r>
                <a14:m>
                  <m:oMath xmlns:m="http://schemas.openxmlformats.org/officeDocument/2006/math">
                    <m:r>
                      <a:rPr lang="en-US" sz="4200" b="1" i="1" spc="-300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4200" b="1" spc="-300" dirty="0"/>
                  <a:t> or 3</a:t>
                </a:r>
                <a14:m>
                  <m:oMath xmlns:m="http://schemas.openxmlformats.org/officeDocument/2006/math">
                    <m:r>
                      <a:rPr lang="en-US" sz="4200" b="1" i="1" spc="-300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4200" b="1" spc="-300" dirty="0"/>
                  <a:t> from the mean?</a:t>
                </a:r>
                <a:endParaRPr lang="en-BE" sz="4200" b="1" spc="-3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8EC6C-69A8-432F-BEAE-7246A72CB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3A23F433-46C7-434C-90AF-D7F4A8C15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7" b="4561"/>
          <a:stretch/>
        </p:blipFill>
        <p:spPr>
          <a:xfrm>
            <a:off x="552450" y="1784600"/>
            <a:ext cx="11087100" cy="47082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D5CFE-244F-4685-8B0C-C25EC270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74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090531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D9F272-73D5-408C-8DAB-2E38B7DF4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QUANTILES</a:t>
            </a:r>
            <a:endParaRPr lang="en-BE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3A0A519-EE8D-490C-89FE-FC042FF5A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8A7B6-A97E-4A2E-A860-922929C3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75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05367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BE90-D621-4DA3-B880-43008B91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QUANTILE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Given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3600" dirty="0"/>
                  <a:t>, answer the question: </a:t>
                </a:r>
              </a:p>
              <a:p>
                <a:endParaRPr lang="en-US" sz="3600" dirty="0"/>
              </a:p>
              <a:p>
                <a:endParaRPr lang="en-US" sz="1100" dirty="0"/>
              </a:p>
              <a:p>
                <a:pPr marL="0" indent="0" algn="ctr">
                  <a:buNone/>
                </a:pPr>
                <a:r>
                  <a:rPr lang="en-US" sz="3600" dirty="0">
                    <a:solidFill>
                      <a:schemeClr val="bg1"/>
                    </a:solidFill>
                  </a:rPr>
                  <a:t>What is the value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–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-quantile.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623" t="-298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67C5B-9333-4E1D-A3B3-4856167A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76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297294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BE90-D621-4DA3-B880-43008B91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QUANTILE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Given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3600" dirty="0"/>
                  <a:t>, answer the question: </a:t>
                </a:r>
              </a:p>
              <a:p>
                <a:endParaRPr lang="en-US" sz="3600" dirty="0"/>
              </a:p>
              <a:p>
                <a:endParaRPr lang="en-US" sz="1100" dirty="0"/>
              </a:p>
              <a:p>
                <a:pPr marL="0" indent="0" algn="ctr">
                  <a:buNone/>
                </a:pPr>
                <a:r>
                  <a:rPr lang="en-US" sz="3600" dirty="0"/>
                  <a:t>What is the value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600" dirty="0"/>
                  <a:t> such that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600" dirty="0"/>
                  <a:t>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–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-quantile.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623" t="-298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67C5B-9333-4E1D-A3B3-4856167A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77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725264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BE90-D621-4DA3-B880-43008B91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QUANTILE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Given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3600" dirty="0"/>
                  <a:t>, answer the question: </a:t>
                </a:r>
              </a:p>
              <a:p>
                <a:endParaRPr lang="en-US" sz="3600" dirty="0"/>
              </a:p>
              <a:p>
                <a:endParaRPr lang="en-US" sz="1100" dirty="0"/>
              </a:p>
              <a:p>
                <a:pPr marL="0" indent="0" algn="ctr">
                  <a:buNone/>
                </a:pPr>
                <a:r>
                  <a:rPr lang="en-US" sz="3600" dirty="0"/>
                  <a:t>What is the value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600" dirty="0"/>
                  <a:t> such that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600" dirty="0"/>
                  <a:t>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600" dirty="0"/>
                  <a:t> –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600" dirty="0"/>
                  <a:t>-quantile.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623" t="-298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67C5B-9333-4E1D-A3B3-4856167A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78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980031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BE90-D621-4DA3-B880-43008B91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QUANTILE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What is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0.95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=0.95 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0.95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How to compute this? There are tables!</a:t>
                </a:r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t="-273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67C5B-9333-4E1D-A3B3-4856167A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79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1870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F1F8D0-5491-4417-8EF9-D338C07BB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875" y="1122363"/>
            <a:ext cx="10534650" cy="2387600"/>
          </a:xfrm>
        </p:spPr>
        <p:txBody>
          <a:bodyPr/>
          <a:lstStyle/>
          <a:p>
            <a:r>
              <a:rPr lang="en-US" b="1" dirty="0"/>
              <a:t>NORMAL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C6250B8D-4B76-4AF3-A248-F31E70022EE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Probability of being in an interval</a:t>
                </a:r>
                <a:b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Quantiles</a:t>
                </a:r>
                <a:b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Linear combination of independent normal variables</a:t>
                </a:r>
                <a:b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MLE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B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C6250B8D-4B76-4AF3-A248-F31E70022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t="-477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1EF66-F890-4AB8-9C4A-3488895F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405083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BE90-D621-4DA3-B880-43008B91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QUANTILE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What is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0.95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=0.95 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0.95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How to compute this? There are tables!</a:t>
                </a:r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t="-273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67C5B-9333-4E1D-A3B3-4856167A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80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5120555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BE90-D621-4DA3-B880-43008B91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QUANTILE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What is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0.95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=0.95 ⟺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0.95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How to compute this? There are tables!</a:t>
                </a:r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t="-273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67C5B-9333-4E1D-A3B3-4856167A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81</a:t>
            </a:fld>
            <a:endParaRPr lang="en-BE" dirty="0"/>
          </a:p>
        </p:txBody>
      </p:sp>
      <p:pic>
        <p:nvPicPr>
          <p:cNvPr id="6" name="Content Placeholder 13" descr="Chart, histogram&#10;&#10;Description automatically generated">
            <a:extLst>
              <a:ext uri="{FF2B5EF4-FFF2-40B4-BE49-F238E27FC236}">
                <a16:creationId xmlns:a16="http://schemas.microsoft.com/office/drawing/2014/main" id="{DEEB5C29-E562-4D96-A49B-38ABA23664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47" b="1855"/>
          <a:stretch/>
        </p:blipFill>
        <p:spPr>
          <a:xfrm>
            <a:off x="4471987" y="3238500"/>
            <a:ext cx="3248025" cy="283300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63B95EA-BD6C-45E7-A244-6D6C28417CAF}"/>
              </a:ext>
            </a:extLst>
          </p:cNvPr>
          <p:cNvSpPr/>
          <p:nvPr/>
        </p:nvSpPr>
        <p:spPr>
          <a:xfrm>
            <a:off x="6600825" y="5505450"/>
            <a:ext cx="161925" cy="16192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11509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BE90-D621-4DA3-B880-43008B91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QUANTILE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What is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0.95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=0.95 ⟺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0.95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How to compute this? There are tables!</a:t>
                </a:r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t="-273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67C5B-9333-4E1D-A3B3-4856167A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82</a:t>
            </a:fld>
            <a:endParaRPr lang="en-BE" dirty="0"/>
          </a:p>
        </p:txBody>
      </p:sp>
      <p:pic>
        <p:nvPicPr>
          <p:cNvPr id="6" name="Content Placeholder 13" descr="Chart, histogram&#10;&#10;Description automatically generated">
            <a:extLst>
              <a:ext uri="{FF2B5EF4-FFF2-40B4-BE49-F238E27FC236}">
                <a16:creationId xmlns:a16="http://schemas.microsoft.com/office/drawing/2014/main" id="{DEEB5C29-E562-4D96-A49B-38ABA23664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47" b="1855"/>
          <a:stretch/>
        </p:blipFill>
        <p:spPr>
          <a:xfrm>
            <a:off x="4471987" y="3238500"/>
            <a:ext cx="3248025" cy="283300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63B95EA-BD6C-45E7-A244-6D6C28417CAF}"/>
              </a:ext>
            </a:extLst>
          </p:cNvPr>
          <p:cNvSpPr/>
          <p:nvPr/>
        </p:nvSpPr>
        <p:spPr>
          <a:xfrm>
            <a:off x="6600825" y="5505450"/>
            <a:ext cx="161925" cy="16192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134327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BE90-D621-4DA3-B880-43008B91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QUANTILE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What is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0.95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0.95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=1.64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67C5B-9333-4E1D-A3B3-4856167A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83</a:t>
            </a:fld>
            <a:endParaRPr lang="en-BE" dirty="0"/>
          </a:p>
        </p:txBody>
      </p:sp>
      <p:pic>
        <p:nvPicPr>
          <p:cNvPr id="6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F673E552-3F3D-4286-BF19-2F868EB42F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65" y="2243931"/>
            <a:ext cx="4095750" cy="2905125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84155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BE90-D621-4DA3-B880-43008B91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QUANTILE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What is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0.95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67C5B-9333-4E1D-A3B3-4856167A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84</a:t>
            </a:fld>
            <a:endParaRPr lang="en-BE" dirty="0"/>
          </a:p>
        </p:txBody>
      </p:sp>
      <p:pic>
        <p:nvPicPr>
          <p:cNvPr id="6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F673E552-3F3D-4286-BF19-2F868EB42F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65" y="2243931"/>
            <a:ext cx="4095750" cy="2905125"/>
          </a:xfrm>
          <a:ln w="285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EFE411-11F2-4793-AB41-86D803B81FAE}"/>
              </a:ext>
            </a:extLst>
          </p:cNvPr>
          <p:cNvSpPr/>
          <p:nvPr/>
        </p:nvSpPr>
        <p:spPr>
          <a:xfrm>
            <a:off x="6819900" y="4133850"/>
            <a:ext cx="4257675" cy="7143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39404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BE90-D621-4DA3-B880-43008B91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QUANTILE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What is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0.95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1.64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67C5B-9333-4E1D-A3B3-4856167A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85</a:t>
            </a:fld>
            <a:endParaRPr lang="en-BE" dirty="0"/>
          </a:p>
        </p:txBody>
      </p:sp>
      <p:pic>
        <p:nvPicPr>
          <p:cNvPr id="6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F673E552-3F3D-4286-BF19-2F868EB42F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65" y="2243931"/>
            <a:ext cx="4095750" cy="2905125"/>
          </a:xfrm>
          <a:ln w="28575">
            <a:solidFill>
              <a:schemeClr val="tx1"/>
            </a:solidFill>
          </a:ln>
        </p:spPr>
      </p:pic>
      <p:pic>
        <p:nvPicPr>
          <p:cNvPr id="8" name="Content Placeholder 13" descr="Chart, histogram&#10;&#10;Description automatically generated">
            <a:extLst>
              <a:ext uri="{FF2B5EF4-FFF2-40B4-BE49-F238E27FC236}">
                <a16:creationId xmlns:a16="http://schemas.microsoft.com/office/drawing/2014/main" id="{AB6E4019-DD5B-4289-A6B7-BD934B4AA9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47" b="1855"/>
          <a:stretch/>
        </p:blipFill>
        <p:spPr>
          <a:xfrm>
            <a:off x="2090737" y="3943350"/>
            <a:ext cx="3248025" cy="283300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80445F1-9FD2-489F-AD51-8F4793B1C43D}"/>
              </a:ext>
            </a:extLst>
          </p:cNvPr>
          <p:cNvSpPr/>
          <p:nvPr/>
        </p:nvSpPr>
        <p:spPr>
          <a:xfrm>
            <a:off x="4219575" y="6210300"/>
            <a:ext cx="161925" cy="16192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CEF30E-02C8-4A53-A1BE-26861352F023}"/>
              </a:ext>
            </a:extLst>
          </p:cNvPr>
          <p:cNvCxnSpPr>
            <a:cxnSpLocks/>
          </p:cNvCxnSpPr>
          <p:nvPr/>
        </p:nvCxnSpPr>
        <p:spPr>
          <a:xfrm>
            <a:off x="3352800" y="5581650"/>
            <a:ext cx="0" cy="6286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69C7AEB-C1D3-4266-9859-48291D4B5ED7}"/>
              </a:ext>
            </a:extLst>
          </p:cNvPr>
          <p:cNvSpPr/>
          <p:nvPr/>
        </p:nvSpPr>
        <p:spPr>
          <a:xfrm>
            <a:off x="3267075" y="6194425"/>
            <a:ext cx="161925" cy="16192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98729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BE90-D621-4DA3-B880-43008B91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QUANTILE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What is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1.64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67C5B-9333-4E1D-A3B3-4856167A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86</a:t>
            </a:fld>
            <a:endParaRPr lang="en-BE" dirty="0"/>
          </a:p>
        </p:txBody>
      </p:sp>
      <p:pic>
        <p:nvPicPr>
          <p:cNvPr id="6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F673E552-3F3D-4286-BF19-2F868EB42F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65" y="2243931"/>
            <a:ext cx="4095750" cy="2905125"/>
          </a:xfrm>
          <a:ln w="28575">
            <a:solidFill>
              <a:schemeClr val="tx1"/>
            </a:solidFill>
          </a:ln>
        </p:spPr>
      </p:pic>
      <p:pic>
        <p:nvPicPr>
          <p:cNvPr id="8" name="Content Placeholder 13" descr="Chart, histogram&#10;&#10;Description automatically generated">
            <a:extLst>
              <a:ext uri="{FF2B5EF4-FFF2-40B4-BE49-F238E27FC236}">
                <a16:creationId xmlns:a16="http://schemas.microsoft.com/office/drawing/2014/main" id="{AB6E4019-DD5B-4289-A6B7-BD934B4AA9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47" b="1855"/>
          <a:stretch/>
        </p:blipFill>
        <p:spPr>
          <a:xfrm>
            <a:off x="2090737" y="3943350"/>
            <a:ext cx="3248025" cy="283300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80445F1-9FD2-489F-AD51-8F4793B1C43D}"/>
              </a:ext>
            </a:extLst>
          </p:cNvPr>
          <p:cNvSpPr/>
          <p:nvPr/>
        </p:nvSpPr>
        <p:spPr>
          <a:xfrm>
            <a:off x="4219575" y="6210300"/>
            <a:ext cx="161925" cy="16192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CEF30E-02C8-4A53-A1BE-26861352F023}"/>
              </a:ext>
            </a:extLst>
          </p:cNvPr>
          <p:cNvCxnSpPr>
            <a:cxnSpLocks/>
          </p:cNvCxnSpPr>
          <p:nvPr/>
        </p:nvCxnSpPr>
        <p:spPr>
          <a:xfrm>
            <a:off x="3352800" y="5581650"/>
            <a:ext cx="0" cy="6286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69C7AEB-C1D3-4266-9859-48291D4B5ED7}"/>
              </a:ext>
            </a:extLst>
          </p:cNvPr>
          <p:cNvSpPr/>
          <p:nvPr/>
        </p:nvSpPr>
        <p:spPr>
          <a:xfrm>
            <a:off x="3267075" y="6194425"/>
            <a:ext cx="161925" cy="16192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56768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BE90-D621-4DA3-B880-43008B91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QUANTILE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690688"/>
                <a:ext cx="5648325" cy="50307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What is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0.95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0.95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0.95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690688"/>
                <a:ext cx="5648325" cy="5030787"/>
              </a:xfrm>
              <a:blipFill>
                <a:blip r:embed="rId2"/>
                <a:stretch>
                  <a:fillRect t="-205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67C5B-9333-4E1D-A3B3-4856167A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87</a:t>
            </a:fld>
            <a:endParaRPr lang="en-BE" dirty="0"/>
          </a:p>
        </p:txBody>
      </p:sp>
      <p:pic>
        <p:nvPicPr>
          <p:cNvPr id="6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F673E552-3F3D-4286-BF19-2F868EB42F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65" y="2243931"/>
            <a:ext cx="4095750" cy="2905125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50410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BE90-D621-4DA3-B880-43008B91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QUANTILE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690688"/>
                <a:ext cx="5648325" cy="50307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What is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0.95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0.95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0.95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690688"/>
                <a:ext cx="5648325" cy="5030787"/>
              </a:xfrm>
              <a:blipFill>
                <a:blip r:embed="rId2"/>
                <a:stretch>
                  <a:fillRect t="-205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67C5B-9333-4E1D-A3B3-4856167A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88</a:t>
            </a:fld>
            <a:endParaRPr lang="en-BE" dirty="0"/>
          </a:p>
        </p:txBody>
      </p:sp>
      <p:pic>
        <p:nvPicPr>
          <p:cNvPr id="6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F673E552-3F3D-4286-BF19-2F868EB42F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65" y="2243931"/>
            <a:ext cx="4095750" cy="2905125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46319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BE90-D621-4DA3-B880-43008B91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QUANTILE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690688"/>
                <a:ext cx="5648325" cy="50307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What is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0.95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0.95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0.95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690688"/>
                <a:ext cx="5648325" cy="5030787"/>
              </a:xfrm>
              <a:blipFill>
                <a:blip r:embed="rId2"/>
                <a:stretch>
                  <a:fillRect t="-205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67C5B-9333-4E1D-A3B3-4856167A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89</a:t>
            </a:fld>
            <a:endParaRPr lang="en-BE" dirty="0"/>
          </a:p>
        </p:txBody>
      </p:sp>
      <p:pic>
        <p:nvPicPr>
          <p:cNvPr id="6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F673E552-3F3D-4286-BF19-2F868EB42F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65" y="2243931"/>
            <a:ext cx="4095750" cy="2905125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5807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8AE7-B39F-4899-AD71-0067A4A1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REMINDER: NORMAL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D3462B-A9C3-4E3B-92EF-129E2F0D3F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</p:spPr>
            <p:txBody>
              <a:bodyPr/>
              <a:lstStyle/>
              <a:p>
                <a:r>
                  <a:rPr lang="en-US" dirty="0"/>
                  <a:t>Described by its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standard deviation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: :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Standard normal distribution: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Important: 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applicable to many real-world situations;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many statistical techniques rely on it.</a:t>
                </a:r>
                <a:endParaRPr lang="en-BE" dirty="0">
                  <a:solidFill>
                    <a:schemeClr val="bg1"/>
                  </a:solidFill>
                </a:endParaRPr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D3462B-A9C3-4E3B-92EF-129E2F0D3F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  <a:blipFill>
                <a:blip r:embed="rId2"/>
                <a:stretch>
                  <a:fillRect l="-1043" t="-203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A031F-F3C9-4731-ADB8-1DCCFBC3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8853142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BE90-D621-4DA3-B880-43008B91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QUANTILE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690688"/>
                <a:ext cx="5648325" cy="50307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What is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0.95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0.95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0.95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690688"/>
                <a:ext cx="5648325" cy="5030787"/>
              </a:xfrm>
              <a:blipFill>
                <a:blip r:embed="rId2"/>
                <a:stretch>
                  <a:fillRect t="-205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67C5B-9333-4E1D-A3B3-4856167A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90</a:t>
            </a:fld>
            <a:endParaRPr lang="en-BE" dirty="0"/>
          </a:p>
        </p:txBody>
      </p:sp>
      <p:pic>
        <p:nvPicPr>
          <p:cNvPr id="6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F673E552-3F3D-4286-BF19-2F868EB42F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65" y="2243931"/>
            <a:ext cx="4095750" cy="2905125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77657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BE90-D621-4DA3-B880-43008B91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QUANTILE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690688"/>
                <a:ext cx="5648325" cy="50307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What is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0.95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0.95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690688"/>
                <a:ext cx="5648325" cy="5030787"/>
              </a:xfrm>
              <a:blipFill>
                <a:blip r:embed="rId2"/>
                <a:stretch>
                  <a:fillRect t="-205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67C5B-9333-4E1D-A3B3-4856167A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91</a:t>
            </a:fld>
            <a:endParaRPr lang="en-BE" dirty="0"/>
          </a:p>
        </p:txBody>
      </p:sp>
      <p:pic>
        <p:nvPicPr>
          <p:cNvPr id="6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F673E552-3F3D-4286-BF19-2F868EB42F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65" y="2243931"/>
            <a:ext cx="4095750" cy="2905125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17041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BE90-D621-4DA3-B880-43008B91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QUANTILE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690688"/>
                <a:ext cx="5648325" cy="50307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(10,6)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What is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0.95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0.95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0.95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+10=19.84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690688"/>
                <a:ext cx="5648325" cy="5030787"/>
              </a:xfrm>
              <a:blipFill>
                <a:blip r:embed="rId2"/>
                <a:stretch>
                  <a:fillRect t="-205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67C5B-9333-4E1D-A3B3-4856167A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92</a:t>
            </a:fld>
            <a:endParaRPr lang="en-BE" dirty="0"/>
          </a:p>
        </p:txBody>
      </p:sp>
      <p:pic>
        <p:nvPicPr>
          <p:cNvPr id="6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F673E552-3F3D-4286-BF19-2F868EB42F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65" y="2243931"/>
            <a:ext cx="4095750" cy="2905125"/>
          </a:xfrm>
          <a:ln w="285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B3AEF9-933B-4ED6-8342-6C2ED34C0069}"/>
              </a:ext>
            </a:extLst>
          </p:cNvPr>
          <p:cNvSpPr/>
          <p:nvPr/>
        </p:nvSpPr>
        <p:spPr>
          <a:xfrm>
            <a:off x="6819900" y="4133850"/>
            <a:ext cx="4257675" cy="7143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525133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BE90-D621-4DA3-B880-43008B91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QUANTILE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690688"/>
                <a:ext cx="5648325" cy="50307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(10,6)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What is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0.95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0.95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0.95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+10=19.84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690688"/>
                <a:ext cx="5648325" cy="5030787"/>
              </a:xfrm>
              <a:blipFill>
                <a:blip r:embed="rId2"/>
                <a:stretch>
                  <a:fillRect t="-205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67C5B-9333-4E1D-A3B3-4856167A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93</a:t>
            </a:fld>
            <a:endParaRPr lang="en-BE" dirty="0"/>
          </a:p>
        </p:txBody>
      </p:sp>
      <p:pic>
        <p:nvPicPr>
          <p:cNvPr id="6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F673E552-3F3D-4286-BF19-2F868EB42F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65" y="2243931"/>
            <a:ext cx="4095750" cy="2905125"/>
          </a:xfrm>
          <a:ln w="285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B3AEF9-933B-4ED6-8342-6C2ED34C0069}"/>
              </a:ext>
            </a:extLst>
          </p:cNvPr>
          <p:cNvSpPr/>
          <p:nvPr/>
        </p:nvSpPr>
        <p:spPr>
          <a:xfrm>
            <a:off x="6819900" y="4133850"/>
            <a:ext cx="4257675" cy="7143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15174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BE90-D621-4DA3-B880-43008B91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QUANTILE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690688"/>
                <a:ext cx="5648325" cy="50307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(10,6)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What is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0.95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0.95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0.95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+10=19.84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690688"/>
                <a:ext cx="5648325" cy="5030787"/>
              </a:xfrm>
              <a:blipFill>
                <a:blip r:embed="rId2"/>
                <a:stretch>
                  <a:fillRect t="-205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67C5B-9333-4E1D-A3B3-4856167A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94</a:t>
            </a:fld>
            <a:endParaRPr lang="en-BE" dirty="0"/>
          </a:p>
        </p:txBody>
      </p:sp>
      <p:pic>
        <p:nvPicPr>
          <p:cNvPr id="6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F673E552-3F3D-4286-BF19-2F868EB42F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65" y="2243931"/>
            <a:ext cx="4095750" cy="2905125"/>
          </a:xfrm>
          <a:ln w="285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B3AEF9-933B-4ED6-8342-6C2ED34C0069}"/>
              </a:ext>
            </a:extLst>
          </p:cNvPr>
          <p:cNvSpPr/>
          <p:nvPr/>
        </p:nvSpPr>
        <p:spPr>
          <a:xfrm>
            <a:off x="6819900" y="4133850"/>
            <a:ext cx="4257675" cy="7143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7970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BE90-D621-4DA3-B880-43008B91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QUANTILE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690688"/>
                <a:ext cx="5648325" cy="50307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(10,6)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What is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0.95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0.95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+10=19.84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EDE5-A446-41FF-9ED3-A1F69D026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690688"/>
                <a:ext cx="5648325" cy="5030787"/>
              </a:xfrm>
              <a:blipFill>
                <a:blip r:embed="rId2"/>
                <a:stretch>
                  <a:fillRect t="-205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67C5B-9333-4E1D-A3B3-4856167A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95</a:t>
            </a:fld>
            <a:endParaRPr lang="en-BE" dirty="0"/>
          </a:p>
        </p:txBody>
      </p:sp>
      <p:pic>
        <p:nvPicPr>
          <p:cNvPr id="6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F673E552-3F3D-4286-BF19-2F868EB42F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65" y="2243931"/>
            <a:ext cx="4095750" cy="2905125"/>
          </a:xfrm>
          <a:ln w="285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B3AEF9-933B-4ED6-8342-6C2ED34C0069}"/>
              </a:ext>
            </a:extLst>
          </p:cNvPr>
          <p:cNvSpPr/>
          <p:nvPr/>
        </p:nvSpPr>
        <p:spPr>
          <a:xfrm>
            <a:off x="6819900" y="4133850"/>
            <a:ext cx="4257675" cy="7143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2579074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EB681E-79CC-4E12-A9AE-2ED69F708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PRACTICAL EXERCISE</a:t>
            </a:r>
            <a:endParaRPr lang="en-BE" b="1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B57C2F3-F099-4DEC-A7C8-9D508A896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Google Classroom -&gt; Lecture 6 -&gt; </a:t>
            </a:r>
            <a:br>
              <a:rPr lang="en-US" dirty="0"/>
            </a:br>
            <a:r>
              <a:rPr lang="en-US" dirty="0"/>
              <a:t>Probabilities from the normal distribution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FDE88-DA9F-4FE4-8169-96F8609D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96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8345058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102E73F-4822-4491-9361-51BD162A1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1122363"/>
            <a:ext cx="11296650" cy="2387600"/>
          </a:xfrm>
        </p:spPr>
        <p:txBody>
          <a:bodyPr>
            <a:normAutofit/>
          </a:bodyPr>
          <a:lstStyle/>
          <a:p>
            <a:r>
              <a:rPr lang="en-US" sz="4400" b="1" spc="-150" dirty="0"/>
              <a:t>LINEAR COMBINATION </a:t>
            </a:r>
            <a:br>
              <a:rPr lang="en-US" sz="4400" b="1" spc="-150" dirty="0"/>
            </a:br>
            <a:r>
              <a:rPr lang="en-US" sz="4400" b="1" spc="-150" dirty="0"/>
              <a:t>OF NORMALLY DISTRIBUTED VARIABLES</a:t>
            </a:r>
            <a:endParaRPr lang="en-BE" sz="44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3AA35FD-5347-4D18-9119-9AD466A0D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Google Classroom -&gt; Lecture 6 -&gt; </a:t>
            </a:r>
            <a:br>
              <a:rPr lang="en-US" dirty="0"/>
            </a:br>
            <a:r>
              <a:rPr lang="en-US" dirty="0"/>
              <a:t>Combination of normally distributed variables</a:t>
            </a:r>
            <a:endParaRPr lang="en-BE" dirty="0"/>
          </a:p>
          <a:p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57FB-85FF-47CF-A47D-F3F018BF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97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6849669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19AF-0927-4F6A-AE14-2AAD178A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-150" dirty="0"/>
              <a:t>LINEAR COMBINATION </a:t>
            </a:r>
            <a:br>
              <a:rPr lang="en-US" b="1" spc="-150" dirty="0"/>
            </a:br>
            <a:r>
              <a:rPr lang="en-US" b="1" spc="-150" dirty="0"/>
              <a:t>OF NORMALLY DISTRIBUTED VARIABLES</a:t>
            </a:r>
            <a:endParaRPr lang="en-BE" b="1" spc="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34167-7AC0-474D-8003-5FE48F2153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A linear combination of independent random variables having a normal distribution also has a normal distribution:</a:t>
                </a:r>
              </a:p>
              <a:p>
                <a:pPr marL="0" indent="0" algn="just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- independent 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sz="14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34167-7AC0-474D-8003-5FE48F215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2114" r="-115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6A370-1BAA-4A83-8E3E-2AF890E3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98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489755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19AF-0927-4F6A-AE14-2AAD178A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-150" dirty="0"/>
              <a:t>LINEAR COMBINATION </a:t>
            </a:r>
            <a:br>
              <a:rPr lang="en-US" b="1" spc="-150" dirty="0"/>
            </a:br>
            <a:r>
              <a:rPr lang="en-US" b="1" spc="-150" dirty="0"/>
              <a:t>OF NORMALLY DISTRIBUTED VARIABLES</a:t>
            </a:r>
            <a:endParaRPr lang="en-BE" b="1" spc="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34167-7AC0-474D-8003-5FE48F2153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A linear combination of independent random variables having a normal distribution also has a normal distribution:</a:t>
                </a:r>
              </a:p>
              <a:p>
                <a:pPr marL="0" indent="0" algn="just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- independent 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sz="14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34167-7AC0-474D-8003-5FE48F215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2114" r="-115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6A370-1BAA-4A83-8E3E-2AF890E3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D0E-EB2C-48CB-88FA-B0A65086178C}" type="slidenum">
              <a:rPr lang="en-BE" smtClean="0"/>
              <a:t>99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25614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rbourSpace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5347</Words>
  <Application>Microsoft Office PowerPoint</Application>
  <PresentationFormat>Widescreen</PresentationFormat>
  <Paragraphs>1513</Paragraphs>
  <Slides>125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0" baseType="lpstr">
      <vt:lpstr>Arial</vt:lpstr>
      <vt:lpstr>Calibri</vt:lpstr>
      <vt:lpstr>Cambria Math</vt:lpstr>
      <vt:lpstr>Gill Sans Nova</vt:lpstr>
      <vt:lpstr>Office Theme</vt:lpstr>
      <vt:lpstr>INTRODUCTION  TO STATISTICS</vt:lpstr>
      <vt:lpstr>LAST TIME</vt:lpstr>
      <vt:lpstr>LAST TIME</vt:lpstr>
      <vt:lpstr>LAST TIME</vt:lpstr>
      <vt:lpstr>TODAY</vt:lpstr>
      <vt:lpstr>TODAY</vt:lpstr>
      <vt:lpstr>TODAY</vt:lpstr>
      <vt:lpstr>NORMAL DISTRIBUTION</vt:lpstr>
      <vt:lpstr>REMINDER: NORMAL DISTRIBUTION</vt:lpstr>
      <vt:lpstr>REMINDER: NORMAL DISTRIBUTION</vt:lpstr>
      <vt:lpstr>REMINDER: NORMAL DISTRIBUTION</vt:lpstr>
      <vt:lpstr>REMINDER: NORMAL DISTRIBUTION</vt:lpstr>
      <vt:lpstr>REMINDER: NORMAL DISTRIBUTION</vt:lpstr>
      <vt:lpstr>REMINDER: NORMAL DISTRIBUTION</vt:lpstr>
      <vt:lpstr>HOW TO COMPUTE PROBABILITIES?</vt:lpstr>
      <vt:lpstr>PROBABILITIES FROM THE NORMAL DISTRIBUTION</vt:lpstr>
      <vt:lpstr>PROBABILITIES FROM THE NORMAL DISTRIBUTION</vt:lpstr>
      <vt:lpstr>PROBABILITIES FROM THE NORMAL DISTRIBUTION</vt:lpstr>
      <vt:lpstr>PROBABILITIES FROM THE NORMAL DISTRIBUTION</vt:lpstr>
      <vt:lpstr>PROBABILITIES FROM THE NORMAL DISTRIBUTION</vt:lpstr>
      <vt:lpstr>PROBABILITIES FROM THE STADARD NORMAL DISTRIBUTION </vt:lpstr>
      <vt:lpstr>PROBABILITIES FROM THE STADARD NORMAL DISTRIBUTION </vt:lpstr>
      <vt:lpstr>PROBABILITIES FROM THE STADARD NORMAL DISTRIBUTION </vt:lpstr>
      <vt:lpstr>PROBABILITIES FROM THE STADARD NORMAL DISTRIBUTION </vt:lpstr>
      <vt:lpstr>PROBABILITIES FROM THE STADARD NORMAL DISTRIBUTION </vt:lpstr>
      <vt:lpstr>PROBABILITIES FROM THE STADARD NORMAL DISTRIBUTION </vt:lpstr>
      <vt:lpstr>PROBABILITIES FROM THE STADARD NORMAL DISTRIBUTION </vt:lpstr>
      <vt:lpstr>PROBABILITIES FROM THE STADARD NORMAL DISTRIBUTION </vt:lpstr>
      <vt:lpstr>PROBABILITIES FROM THE STADARD NORMAL DISTRIBUTION </vt:lpstr>
      <vt:lpstr>PROBABILITIES FROM THE STADARD NORMAL DISTRIBUTION </vt:lpstr>
      <vt:lpstr>PROBABILITIES FROM THE STADARD NORMAL DISTRIBUTION </vt:lpstr>
      <vt:lpstr>PROBABILITIES FROM THE STADARD NORMAL DISTRIBUTION </vt:lpstr>
      <vt:lpstr>PROBABILITIES FROM THE STADARD NORMAL DISTRIBUTION </vt:lpstr>
      <vt:lpstr>PROBABILITIES FROM THE STADARD NORMAL DISTRIBUTION </vt:lpstr>
      <vt:lpstr>PROBABILITIES FROM THE STADARD NORMAL DISTRIBUTION </vt:lpstr>
      <vt:lpstr>PROBABILITIES FROM THE STADARD NORMAL DISTRIBUTION </vt:lpstr>
      <vt:lpstr>PROBABILITIES FROM THE STADARD NORMAL DISTRIBUTION </vt:lpstr>
      <vt:lpstr>PROBABILITIES FROM THE NORMAL DISTRIBUTION</vt:lpstr>
      <vt:lpstr>REMINDER: MEAN AND VARIANCE</vt:lpstr>
      <vt:lpstr>REMINDER: MEAN AND VARIANCE</vt:lpstr>
      <vt:lpstr>REMINDER: MEAN AND VARIANCE</vt:lpstr>
      <vt:lpstr>REMINDER: MEAN AND VARIANCE</vt:lpstr>
      <vt:lpstr>REMINDER: MEAN AND VARIANCE</vt:lpstr>
      <vt:lpstr>REMINDER: MEAN AND VARIANCE</vt:lpstr>
      <vt:lpstr>REMINDER: MEAN AND VARIANCE</vt:lpstr>
      <vt:lpstr>REMINDER: MEAN AND VARIANCE</vt:lpstr>
      <vt:lpstr>REMINDER: MEAN AND VARIANCE</vt:lpstr>
      <vt:lpstr>REMINDER: MEAN AND VARIANCE</vt:lpstr>
      <vt:lpstr>REMINDER: MEAN AND VARIANCE</vt:lpstr>
      <vt:lpstr>REMINDER: MEAN AND VARIANCE</vt:lpstr>
      <vt:lpstr>REMINDER: MEAN AND VARIANCE</vt:lpstr>
      <vt:lpstr>PROBABILITIES FROM THE NORMAL DISTRIBUTION</vt:lpstr>
      <vt:lpstr>PROBABILITIES FROM THE NORMAL DISTRIBUTION</vt:lpstr>
      <vt:lpstr>PROBABILITIES FROM THE NORMAL DISTRIBUTION</vt:lpstr>
      <vt:lpstr>PROBABILITIES FROM THE NORMAL DISTRIBUTION</vt:lpstr>
      <vt:lpstr>PROBABILITIES FROM THE NORMAL DISTRIBUTION</vt:lpstr>
      <vt:lpstr>PROBABILITIES FROM THE NORMAL DISTRIBUTION</vt:lpstr>
      <vt:lpstr>PROBABILITIES FROM THE NORMAL DISTRIBUTION</vt:lpstr>
      <vt:lpstr>PROBABILITIES FROM THE NORMAL DISTRIBUTION</vt:lpstr>
      <vt:lpstr>PROBABILITIES FROM THE NORMAL DISTRIBUTION</vt:lpstr>
      <vt:lpstr>What % is within 1σ, 2σ or 3σ from the mean?</vt:lpstr>
      <vt:lpstr>What % is within 1σ from the mean?</vt:lpstr>
      <vt:lpstr>What % is within 1σ from the mean?</vt:lpstr>
      <vt:lpstr>What % is within 1σ from the mean?</vt:lpstr>
      <vt:lpstr>What % is within 1σ from the mean?</vt:lpstr>
      <vt:lpstr>What % is within 1σ from the mean?</vt:lpstr>
      <vt:lpstr>What % is within 1σ from the mean?</vt:lpstr>
      <vt:lpstr>What % is within 1σ from the mean?</vt:lpstr>
      <vt:lpstr>What % is within 2σ from the mean?</vt:lpstr>
      <vt:lpstr>What % is within 2σ from the mean?</vt:lpstr>
      <vt:lpstr>What % is within 2σ from the mean?</vt:lpstr>
      <vt:lpstr>What % is within 3σ from the mean?</vt:lpstr>
      <vt:lpstr>What % is within 3σ from the mean?</vt:lpstr>
      <vt:lpstr>What % is within 1σ, 2σ or 3σ from the mean?</vt:lpstr>
      <vt:lpstr>QUANTILES</vt:lpstr>
      <vt:lpstr>QUANTILE</vt:lpstr>
      <vt:lpstr>QUANTILE</vt:lpstr>
      <vt:lpstr>QUANTILE</vt:lpstr>
      <vt:lpstr>QUANTILE</vt:lpstr>
      <vt:lpstr>QUANTILE</vt:lpstr>
      <vt:lpstr>QUANTILE</vt:lpstr>
      <vt:lpstr>QUANTILE</vt:lpstr>
      <vt:lpstr>QUANTILE</vt:lpstr>
      <vt:lpstr>QUANTILE</vt:lpstr>
      <vt:lpstr>QUANTILE</vt:lpstr>
      <vt:lpstr>QUANTILE</vt:lpstr>
      <vt:lpstr>QUANTILE</vt:lpstr>
      <vt:lpstr>QUANTILE</vt:lpstr>
      <vt:lpstr>QUANTILE</vt:lpstr>
      <vt:lpstr>QUANTILE</vt:lpstr>
      <vt:lpstr>QUANTILE</vt:lpstr>
      <vt:lpstr>QUANTILE</vt:lpstr>
      <vt:lpstr>QUANTILE</vt:lpstr>
      <vt:lpstr>QUANTILE</vt:lpstr>
      <vt:lpstr>QUANTILE</vt:lpstr>
      <vt:lpstr>PRACTICAL EXERCISE</vt:lpstr>
      <vt:lpstr>LINEAR COMBINATION  OF NORMALLY DISTRIBUTED VARIABLES</vt:lpstr>
      <vt:lpstr>LINEAR COMBINATION  OF NORMALLY DISTRIBUTED VARIABLES</vt:lpstr>
      <vt:lpstr>LINEAR COMBINATION  OF NORMALLY DISTRIBUTED VARIABLES</vt:lpstr>
      <vt:lpstr>LINEAR COMBINATION  OF NORMALLY DISTRIBUTED VARIABLES</vt:lpstr>
      <vt:lpstr>LINEAR COMBINATION  OF NORMALLY DISTRIBUTED VARIABLES</vt:lpstr>
      <vt:lpstr>LINEAR COMBINATION  OF NORMALLY DISTRIBUTED VARIABLES</vt:lpstr>
      <vt:lpstr>MLE</vt:lpstr>
      <vt:lpstr>MLE FOR μ AND σ</vt:lpstr>
      <vt:lpstr>MLE FOR μ AND σ</vt:lpstr>
      <vt:lpstr>MLE FOR μ AND σ</vt:lpstr>
      <vt:lpstr>MLE FOR μ AND σ</vt:lpstr>
      <vt:lpstr>MLE FOR μ AND σ</vt:lpstr>
      <vt:lpstr>MLE FOR μ AND σ</vt:lpstr>
      <vt:lpstr>MLE FOR μ AND σ</vt:lpstr>
      <vt:lpstr>MLE FOR μ AND σ</vt:lpstr>
      <vt:lpstr>MLE FOR μ AND σ</vt:lpstr>
      <vt:lpstr>MLE FOR μ AND σ</vt:lpstr>
      <vt:lpstr>MLE FOR μ AND σ</vt:lpstr>
      <vt:lpstr>MLE FOR μ AND σ</vt:lpstr>
      <vt:lpstr>MLE FOR μ AND σ</vt:lpstr>
      <vt:lpstr>MLE FOR μ AND σ</vt:lpstr>
      <vt:lpstr>MLE FOR μ AND σ</vt:lpstr>
      <vt:lpstr>MLE FOR μ AND σ</vt:lpstr>
      <vt:lpstr>MLE FOR μ AND σ</vt:lpstr>
      <vt:lpstr>MLE FOR μ AND σ</vt:lpstr>
      <vt:lpstr>MLE FOR μ AND σ</vt:lpstr>
      <vt:lpstr>MLE FOR μ AND σ</vt:lpstr>
      <vt:lpstr>MLE FOR μ AND σ</vt:lpstr>
      <vt:lpstr>MLE FOR μ AND 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Evgenia Korneva</dc:creator>
  <cp:lastModifiedBy>Evgenia Korneva</cp:lastModifiedBy>
  <cp:revision>2</cp:revision>
  <dcterms:created xsi:type="dcterms:W3CDTF">2020-12-06T17:44:29Z</dcterms:created>
  <dcterms:modified xsi:type="dcterms:W3CDTF">2020-12-07T19:43:52Z</dcterms:modified>
</cp:coreProperties>
</file>