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0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F896-FB99-42F4-B5E8-63067300574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1645-146B-4DBE-87E4-1791E4152F97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europe-smt.com/wp-content/uploads/2013/08/background_lines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838200"/>
            <a:ext cx="9144000" cy="6019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25000">
                <a:srgbClr val="EBEBEB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1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1289953"/>
            <a:ext cx="7924800" cy="51398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Влияние информационных технологий на международное инвестиционное право</a:t>
            </a:r>
          </a:p>
          <a:p>
            <a:endParaRPr lang="ru-RU" sz="3200" dirty="0" smtClean="0"/>
          </a:p>
          <a:p>
            <a:pPr algn="ctr"/>
            <a:r>
              <a:rPr lang="ru-RU" sz="2000" b="1" dirty="0" smtClean="0"/>
              <a:t>Диссертация на соискание степени магистра исторических наук</a:t>
            </a:r>
          </a:p>
          <a:p>
            <a:pPr algn="ctr"/>
            <a:endParaRPr lang="ru-RU" sz="2000" b="1" dirty="0"/>
          </a:p>
          <a:p>
            <a:pPr algn="ctr"/>
            <a:r>
              <a:rPr lang="ru-RU" sz="2000" b="1" dirty="0" smtClean="0"/>
              <a:t>Соискатель – Хмелевский Е.П.</a:t>
            </a:r>
          </a:p>
          <a:p>
            <a:pPr algn="ctr"/>
            <a:r>
              <a:rPr lang="ru-RU" sz="2000" b="1" dirty="0" smtClean="0"/>
              <a:t>Научный руководитель – кандидат исторических наук </a:t>
            </a:r>
          </a:p>
          <a:p>
            <a:pPr algn="ctr"/>
            <a:r>
              <a:rPr lang="ru-RU" sz="2000" b="1" dirty="0" smtClean="0"/>
              <a:t>Фрольцов В.В.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42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Задача </a:t>
            </a:r>
            <a:r>
              <a:rPr lang="ru-RU" dirty="0"/>
              <a:t>международного инвестиционного права – создать международно-правовой режим трансграничного движения капиталов, а также взять под контроль, унифицировать внутренний правовой режим, касающийся импорта и экспорта капиталов.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7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Основа МИП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Основу </a:t>
            </a:r>
            <a:r>
              <a:rPr lang="ru-RU" dirty="0"/>
              <a:t>международного инвестиционного права составляет совокупность международно-правовых и национально-правовых норм, регламентирующих отношения между различными участниками инвестиционной деятельности на территории чужого государства. Особо важным фактором является то, что предмет регулирования иностранных инвестиций был и остается единым и неразрывным в условиях взаимосвязанного глобализирующегося мирового хозяйства. Правовое регулирование иностранных инвестиций наглядно подтверждает объективность и взаимосвязанность инвестиционного процесса и внутренней и внешней инвестиционной </a:t>
            </a:r>
            <a:r>
              <a:rPr lang="ru-RU" dirty="0" smtClean="0"/>
              <a:t>политики.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6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Понятие «иностранный инвестор»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соглашении о поощрении и взаимной защите инвестиций между Республикой Беларусь и Китайской Народной Республикой от 11 января 1993 года </a:t>
            </a:r>
            <a:r>
              <a:rPr lang="ru-RU" dirty="0" smtClean="0"/>
              <a:t>под иностранным </a:t>
            </a:r>
            <a:r>
              <a:rPr lang="ru-RU" dirty="0"/>
              <a:t>инвестором понимаются:</a:t>
            </a:r>
          </a:p>
          <a:p>
            <a:pPr lvl="0" algn="just"/>
            <a:r>
              <a:rPr lang="ru-RU" dirty="0"/>
              <a:t>физические лица, являющиеся гражданами Договаривающейся стороны в соответствии с ее законодательством;</a:t>
            </a:r>
          </a:p>
          <a:p>
            <a:pPr lvl="0" algn="just"/>
            <a:r>
              <a:rPr lang="ru-RU" dirty="0"/>
              <a:t>предприятия и компании, учрежденные в соответствии с действующим на территории Договаривающейся стороны законодательством;</a:t>
            </a:r>
          </a:p>
          <a:p>
            <a:pPr marL="0" indent="0" algn="just">
              <a:buNone/>
            </a:pPr>
            <a:r>
              <a:rPr lang="ru-RU" dirty="0" smtClean="0"/>
              <a:t>	Также </a:t>
            </a:r>
            <a:r>
              <a:rPr lang="ru-RU" dirty="0"/>
              <a:t>в этом соглашение есть условие, что физическое лицо, предприятие или компания должны быть правомочны в соответствии с законодательством одной Договаривающейся стороны осуществлять инвестиции на территории другой Договаривающейся </a:t>
            </a:r>
            <a:r>
              <a:rPr lang="ru-RU" dirty="0" smtClean="0"/>
              <a:t>стороны.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6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Субъекты МИП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Субъектами </a:t>
            </a:r>
            <a:r>
              <a:rPr lang="ru-RU" dirty="0"/>
              <a:t>международного инвестиционного права являются государства и международные организации.  Однако основными «действующими лицами» в международной торговой системе выступают частные лица, и прежде всего многонациональные предприятия (Транснациональные корпорации и Транснациональные банки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Понятие ТНК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Транснациональные корпорации (ТНК) - </a:t>
            </a:r>
            <a:r>
              <a:rPr lang="ru-RU" dirty="0"/>
              <a:t>разновидность юридического лица, представляющего собой международное хозяйственное образование, имеющее в собственности обособленное имущество, разобщенное между его структурными подразделениями, связанными между собой единым центром </a:t>
            </a:r>
            <a:r>
              <a:rPr lang="ru-RU" dirty="0" smtClean="0"/>
              <a:t>управления.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Понятие 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ТНБ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Транснациональные </a:t>
            </a:r>
            <a:r>
              <a:rPr lang="ru-RU" dirty="0"/>
              <a:t>банки (ТНБ) — крупные кредитно-финансовые учреждения с широкой сетью заграничных представительств, филиалов и отделений. Являются основными посредниками в международном движении ссудного капитала. Контролируют валютные и кредитные операции на мировом рынке.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4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81200"/>
            <a:ext cx="8229600" cy="2620962"/>
          </a:xfrm>
        </p:spPr>
        <p:txBody>
          <a:bodyPr>
            <a:normAutofit/>
          </a:bodyPr>
          <a:lstStyle/>
          <a:p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730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Содержание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hlinkClick r:id="rId2" action="ppaction://hlinksldjump"/>
              </a:rPr>
              <a:t>Актуальность </a:t>
            </a:r>
            <a:endParaRPr lang="ru-RU" dirty="0" smtClean="0"/>
          </a:p>
          <a:p>
            <a:r>
              <a:rPr lang="ru-RU" dirty="0" smtClean="0">
                <a:hlinkClick r:id="rId3" action="ppaction://hlinksldjump"/>
              </a:rPr>
              <a:t>Объект и предмет исследования </a:t>
            </a:r>
            <a:endParaRPr lang="ru-RU" dirty="0" smtClean="0"/>
          </a:p>
          <a:p>
            <a:r>
              <a:rPr lang="ru-RU" dirty="0" smtClean="0">
                <a:hlinkClick r:id="rId4" action="ppaction://hlinksldjump"/>
              </a:rPr>
              <a:t>Цель исследования</a:t>
            </a:r>
            <a:endParaRPr lang="ru-RU" dirty="0" smtClean="0"/>
          </a:p>
          <a:p>
            <a:r>
              <a:rPr lang="ru-RU" dirty="0" smtClean="0">
                <a:hlinkClick r:id="rId5" action="ppaction://hlinksldjump"/>
              </a:rPr>
              <a:t>Задачи исследования</a:t>
            </a:r>
            <a:endParaRPr lang="ru-RU" dirty="0" smtClean="0"/>
          </a:p>
          <a:p>
            <a:r>
              <a:rPr lang="ru-RU" dirty="0" smtClean="0">
                <a:hlinkClick r:id="rId6" action="ppaction://hlinksldjump"/>
              </a:rPr>
              <a:t>Методологические основы исследования</a:t>
            </a:r>
            <a:endParaRPr lang="ru-RU" dirty="0" smtClean="0"/>
          </a:p>
          <a:p>
            <a:r>
              <a:rPr lang="ru-RU" dirty="0" smtClean="0">
                <a:hlinkClick r:id="rId7" action="ppaction://hlinksldjump"/>
              </a:rPr>
              <a:t>Понятие МИП</a:t>
            </a:r>
            <a:endParaRPr lang="ru-RU" dirty="0" smtClean="0"/>
          </a:p>
          <a:p>
            <a:r>
              <a:rPr lang="ru-RU" dirty="0" smtClean="0">
                <a:hlinkClick r:id="rId8" action="ppaction://hlinksldjump"/>
              </a:rPr>
              <a:t>Задачи МИП</a:t>
            </a:r>
            <a:endParaRPr lang="ru-RU" dirty="0" smtClean="0"/>
          </a:p>
          <a:p>
            <a:r>
              <a:rPr lang="ru-RU" dirty="0" smtClean="0">
                <a:hlinkClick r:id="rId9" action="ppaction://hlinksldjump"/>
              </a:rPr>
              <a:t>Основа МИП</a:t>
            </a:r>
            <a:endParaRPr lang="ru-RU" dirty="0" smtClean="0"/>
          </a:p>
          <a:p>
            <a:r>
              <a:rPr lang="ru-RU" dirty="0" smtClean="0">
                <a:hlinkClick r:id="rId10" action="ppaction://hlinksldjump"/>
              </a:rPr>
              <a:t>Понятие «иностранный инвестор»</a:t>
            </a:r>
            <a:endParaRPr lang="ru-RU" dirty="0" smtClean="0"/>
          </a:p>
          <a:p>
            <a:r>
              <a:rPr lang="ru-RU" dirty="0" smtClean="0">
                <a:hlinkClick r:id="rId11" action="ppaction://hlinksldjump"/>
              </a:rPr>
              <a:t>Субъекты МИП</a:t>
            </a:r>
            <a:endParaRPr lang="ru-RU" dirty="0" smtClean="0"/>
          </a:p>
          <a:p>
            <a:r>
              <a:rPr lang="ru-RU" dirty="0" smtClean="0">
                <a:hlinkClick r:id="rId12" action="ppaction://hlinksldjump"/>
              </a:rPr>
              <a:t>Понятие ТНК</a:t>
            </a:r>
            <a:endParaRPr lang="ru-RU" dirty="0" smtClean="0"/>
          </a:p>
          <a:p>
            <a:r>
              <a:rPr lang="ru-RU" dirty="0" smtClean="0">
                <a:hlinkClick r:id="rId13" action="ppaction://hlinksldjump"/>
              </a:rPr>
              <a:t>Понятие ТНБ</a:t>
            </a:r>
            <a:endParaRPr lang="ru-RU" dirty="0" smtClean="0"/>
          </a:p>
          <a:p>
            <a:r>
              <a:rPr lang="ru-RU" dirty="0" smtClean="0">
                <a:hlinkClick r:id="rId14" action="ppaction://hlinksldjump"/>
              </a:rPr>
              <a:t>Спасибо за внимание!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выбранной темы</a:t>
            </a:r>
            <a:endParaRPr lang="ru-RU" dirty="0"/>
          </a:p>
        </p:txBody>
      </p:sp>
      <p:sp>
        <p:nvSpPr>
          <p:cNvPr id="50" name="Объект 49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Актуальность </a:t>
            </a:r>
            <a:r>
              <a:rPr lang="ru-RU" dirty="0"/>
              <a:t>изучения международного инвестиционного права подтверждается возрастанием инвестиционной активности государств. Развивающиеся страны и страны с переходной экономикой все больше заинтересованы в увеличении объемов привлекаемых инвестиций. Особенно это касается стран бывшего советского лагеря: Беларуси, России, стран СНГ в связи с их членством и активной деятельностью в международных экономических и финансовых институтах.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3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выбранной 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Республика </a:t>
            </a:r>
            <a:r>
              <a:rPr lang="ru-RU" dirty="0"/>
              <a:t>Беларусь является членом таких авторитетных и ключевых международных организаций как: Международный валютный фонд (МВФ), Всемирный банк, Европейский банк реконструкции и развития (ЕБРР). Последний, за время своей деятельности в Беларуси участвовал в реализации 66 проектов, среди них такие знаковые, как проекты в сфере деревообработки («</a:t>
            </a:r>
            <a:r>
              <a:rPr lang="ru-RU" dirty="0" err="1"/>
              <a:t>Кроноспан</a:t>
            </a:r>
            <a:r>
              <a:rPr lang="ru-RU" dirty="0"/>
              <a:t>»), производства напитков (пивоварни «Хайнекен») и подвижного состава (ОАО «</a:t>
            </a:r>
            <a:r>
              <a:rPr lang="ru-RU" dirty="0" err="1"/>
              <a:t>Штадлер</a:t>
            </a:r>
            <a:r>
              <a:rPr lang="ru-RU" dirty="0"/>
              <a:t> Минск»). Суммарный объем инвестиций, привлеченных Европейским банком реконструкции и развития в Беларусь, оценивается в 1 млрд. 502,4 млн. </a:t>
            </a:r>
            <a:r>
              <a:rPr lang="ru-RU" dirty="0" smtClean="0"/>
              <a:t>евро.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6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Объект и предмет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Объектом исследования являются правоотношения, возникающие при осуществлении инвестиционной деятельности физическими и юридическими лицами.</a:t>
            </a:r>
          </a:p>
          <a:p>
            <a:pPr algn="just"/>
            <a:r>
              <a:rPr lang="ru-RU" dirty="0"/>
              <a:t>Предметом исследования выступают международно-правовые и национально-правовые нормы, регламентирующие инвестиционную деятельность, а также основные теоретические доктрины в этой области, судебная и арбитражная практика.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Цель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Цель </a:t>
            </a:r>
            <a:r>
              <a:rPr lang="ru-RU" dirty="0"/>
              <a:t>настоящего исследования – выявление проблем, возникающих при осуществлении международной инвестиционной деятельности, и формулирование правовых механизмов их разрешения.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3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Задачи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300" dirty="0"/>
              <a:t>Рассмотреть различные дефиниции, разработанные в доктрине для обозначения, рассматриваемого мной в данной работе понятия, дать свое определение международному инвестиционному праву;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300" dirty="0"/>
              <a:t>Определить место и роль международного инвестиционного права в системе международного права;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300" dirty="0"/>
              <a:t>Проанализировать акты международно-правового и национально-правового регулирования инвестиционной деятельности;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300" dirty="0"/>
              <a:t>Рассмотреть источники международного инвестиционного права;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300" dirty="0"/>
              <a:t>Выявить основные тенденции развития международного инвестиционного права</a:t>
            </a:r>
            <a:r>
              <a:rPr lang="ru-RU" sz="2300" dirty="0" smtClean="0"/>
              <a:t>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2774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Методологические основы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Методологические </a:t>
            </a:r>
            <a:r>
              <a:rPr lang="ru-RU" dirty="0"/>
              <a:t>основы исследования составили общенаучные (анализ, синтез, обобщение, аналогия, индукция, дедукция) и частнонаучные (формально-юридический, историко-правовой, правовое моделирование, сравнительно-правовой) методы познания.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8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Понятие МИП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В</a:t>
            </a:r>
            <a:r>
              <a:rPr lang="ru-RU" dirty="0"/>
              <a:t>. М. Шумилов определяет международное инвестиционное право, как совокупность международно-правовых норм, регулирующих отношения по поводу инвестиций. Предметом таких правоотношений при этом являются инвестиции в любой их форме (прямые, портфельные, ссудный капитал), инвестиционный климат, режим предприятий с иностранными инвестициями, ценные бумаги, право собственности на них, долговые обязательства и т.п.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221</Words>
  <Application>Microsoft Office PowerPoint</Application>
  <PresentationFormat>Экран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Презентация PowerPoint</vt:lpstr>
      <vt:lpstr>Содержание</vt:lpstr>
      <vt:lpstr>Актуальность выбранной темы</vt:lpstr>
      <vt:lpstr>Актуальность выбранной темы</vt:lpstr>
      <vt:lpstr>Объект и предмет исследования</vt:lpstr>
      <vt:lpstr>Цель исследования</vt:lpstr>
      <vt:lpstr>Задачи исследования</vt:lpstr>
      <vt:lpstr>Методологические основы исследования</vt:lpstr>
      <vt:lpstr>Понятие МИП</vt:lpstr>
      <vt:lpstr>Задача МИП</vt:lpstr>
      <vt:lpstr>Основа МИП</vt:lpstr>
      <vt:lpstr>Понятие «иностранный инвестор»</vt:lpstr>
      <vt:lpstr>Субъекты МИП</vt:lpstr>
      <vt:lpstr>Понятие ТНК</vt:lpstr>
      <vt:lpstr>Понятие ТНБ</vt:lpstr>
      <vt:lpstr>Спасибо за внимание!</vt:lpstr>
    </vt:vector>
  </TitlesOfParts>
  <Company>Fairmont Raffles Hotels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pmarkasian</dc:creator>
  <cp:lastModifiedBy>Евгений Хмелевский</cp:lastModifiedBy>
  <cp:revision>9</cp:revision>
  <dcterms:created xsi:type="dcterms:W3CDTF">2014-08-27T13:17:30Z</dcterms:created>
  <dcterms:modified xsi:type="dcterms:W3CDTF">2017-12-06T07:37:59Z</dcterms:modified>
</cp:coreProperties>
</file>