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663"/>
    <a:srgbClr val="CEDB9C"/>
    <a:srgbClr val="7BAEC6"/>
    <a:srgbClr val="99CCFF"/>
    <a:srgbClr val="0066FF"/>
    <a:srgbClr val="B2B2B2"/>
    <a:srgbClr val="CC33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FC0AE-A9B4-4E21-9AAD-746D2675A5A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7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34DA6-3FCD-405B-BD55-8B97CF23C02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7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B71F8-D0C1-4288-B442-FC47D1C0D9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6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C3E2F-8B3E-4AE2-9796-F590A5AE95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97082-43E4-4E23-8F9E-69389FB7A9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5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11190-5875-4ADB-A0E7-6CD64628EF9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03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7CEFD-3B4B-4B0F-B026-33A30D34CAD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9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19F2B-11B4-4F4C-AC89-B933F1C7089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A1297-85C5-4D0E-8373-7B30A14F0F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65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EB08D-66C9-4205-AAB4-24B67D2C8B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8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849C9-FCCA-4FC2-B898-14F45C30197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5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18" Type="http://schemas.openxmlformats.org/officeDocument/2006/relationships/slide" Target="../slides/slide6.xml"/><Relationship Id="rId3" Type="http://schemas.openxmlformats.org/officeDocument/2006/relationships/slideLayout" Target="../slideLayouts/slideLayout3.xml"/><Relationship Id="rId21" Type="http://schemas.openxmlformats.org/officeDocument/2006/relationships/slide" Target="../slides/slide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slide" Target="../slides/slide5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4.xml"/><Relationship Id="rId20" Type="http://schemas.openxmlformats.org/officeDocument/2006/relationships/slide" Target="../slides/slide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3.xml"/><Relationship Id="rId10" Type="http://schemas.openxmlformats.org/officeDocument/2006/relationships/slideLayout" Target="../slideLayouts/slideLayout10.xml"/><Relationship Id="rId19" Type="http://schemas.openxmlformats.org/officeDocument/2006/relationships/slide" Target="../slides/slide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.xml"/><Relationship Id="rId22" Type="http://schemas.openxmlformats.org/officeDocument/2006/relationships/slide" Target="../slides/slid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7BAEC6"/>
            </a:gs>
            <a:gs pos="100000">
              <a:srgbClr val="CEDB9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974C42-535F-4453-BDB2-6B7456F5DB7D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1031" name="AutoShape 7">
            <a:hlinkClick r:id="rId13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3851275" y="6165850"/>
            <a:ext cx="649288" cy="47625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1403350" y="6165850"/>
            <a:ext cx="431800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7451725" y="6308725"/>
            <a:ext cx="433388" cy="350838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179388" y="1412875"/>
            <a:ext cx="3587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>
                <a:hlinkClick r:id="rId14" action="ppaction://hlinksldjump"/>
              </a:rPr>
              <a:t>Т</a:t>
            </a:r>
            <a:endParaRPr lang="ru-RU"/>
          </a:p>
          <a:p>
            <a:r>
              <a:rPr lang="ru-RU">
                <a:hlinkClick r:id="rId15" action="ppaction://hlinksldjump"/>
              </a:rPr>
              <a:t>А</a:t>
            </a:r>
            <a:endParaRPr lang="ru-RU"/>
          </a:p>
          <a:p>
            <a:r>
              <a:rPr lang="ru-RU">
                <a:hlinkClick r:id="rId16" action="ppaction://hlinksldjump"/>
              </a:rPr>
              <a:t>Ц</a:t>
            </a:r>
            <a:endParaRPr lang="ru-RU"/>
          </a:p>
          <a:p>
            <a:r>
              <a:rPr lang="ru-RU">
                <a:hlinkClick r:id="rId17" action="ppaction://hlinksldjump"/>
              </a:rPr>
              <a:t>О</a:t>
            </a:r>
            <a:endParaRPr lang="ru-RU"/>
          </a:p>
          <a:p>
            <a:r>
              <a:rPr lang="ru-RU">
                <a:hlinkClick r:id="rId18" action="ppaction://hlinksldjump"/>
              </a:rPr>
              <a:t>Г</a:t>
            </a:r>
            <a:endParaRPr lang="ru-RU"/>
          </a:p>
          <a:p>
            <a:r>
              <a:rPr lang="ru-RU">
                <a:hlinkClick r:id="rId19" action="ppaction://hlinksldjump"/>
              </a:rPr>
              <a:t>Р</a:t>
            </a:r>
            <a:endParaRPr lang="ru-RU"/>
          </a:p>
          <a:p>
            <a:r>
              <a:rPr lang="ru-RU">
                <a:hlinkClick r:id="rId20" action="ppaction://hlinksldjump"/>
              </a:rPr>
              <a:t>Н</a:t>
            </a:r>
            <a:endParaRPr lang="ru-RU"/>
          </a:p>
          <a:p>
            <a:r>
              <a:rPr lang="ru-RU">
                <a:hlinkClick r:id="rId21" action="ppaction://hlinksldjump"/>
              </a:rPr>
              <a:t>П</a:t>
            </a:r>
            <a:endParaRPr lang="ru-RU"/>
          </a:p>
          <a:p>
            <a:r>
              <a:rPr lang="ru-RU">
                <a:hlinkClick r:id="rId22" action="ppaction://hlinksldjump"/>
              </a:rPr>
              <a:t>С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7866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78663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78663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78663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78663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7866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7866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7866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78663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Влияние информационных технологий на международное инвестиционное право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1800" dirty="0"/>
              <a:t>Соискатель – </a:t>
            </a:r>
            <a:r>
              <a:rPr lang="ru-RU" sz="1800" dirty="0" smtClean="0"/>
              <a:t>Хмелевский Е.П.</a:t>
            </a:r>
            <a:endParaRPr lang="ru-RU" sz="1800" dirty="0"/>
          </a:p>
          <a:p>
            <a:pPr>
              <a:lnSpc>
                <a:spcPct val="90000"/>
              </a:lnSpc>
            </a:pPr>
            <a:r>
              <a:rPr lang="ru-RU" sz="1800" dirty="0"/>
              <a:t>Научный руководитель – кандидат </a:t>
            </a:r>
            <a:r>
              <a:rPr lang="ru-RU" sz="1800" dirty="0" smtClean="0"/>
              <a:t>исторических </a:t>
            </a:r>
            <a:r>
              <a:rPr lang="ru-RU" sz="1800" dirty="0"/>
              <a:t>наук </a:t>
            </a:r>
            <a:r>
              <a:rPr lang="ru-RU" sz="1800" dirty="0" smtClean="0"/>
              <a:t>Фрольцов В.В.</a:t>
            </a:r>
            <a:endParaRPr lang="ru-RU" sz="18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03350" y="3933825"/>
            <a:ext cx="6983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/>
              <a:t>Диссертация на соискание степени магистра </a:t>
            </a:r>
            <a:r>
              <a:rPr lang="ru-RU" dirty="0" smtClean="0"/>
              <a:t>исторических наук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72816"/>
            <a:ext cx="8229600" cy="3226370"/>
          </a:xfrm>
        </p:spPr>
        <p:txBody>
          <a:bodyPr/>
          <a:lstStyle/>
          <a:p>
            <a:r>
              <a:rPr lang="ru-RU" sz="4800" dirty="0"/>
              <a:t>Спасибо за </a:t>
            </a:r>
            <a:r>
              <a:rPr lang="ru-RU" sz="4800" dirty="0" smtClean="0"/>
              <a:t>внимание!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80322" dir="1106097" algn="ctr" rotWithShape="0">
              <a:schemeClr val="bg1"/>
            </a:outerShdw>
          </a:effectLst>
        </p:spPr>
        <p:txBody>
          <a:bodyPr/>
          <a:lstStyle/>
          <a:p>
            <a:r>
              <a:rPr lang="ru-RU"/>
              <a:t>Содержание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>
                <a:hlinkClick r:id="rId2" action="ppaction://hlinksldjump"/>
              </a:rPr>
              <a:t>Тема и руководитель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>
                <a:hlinkClick r:id="rId3" action="ppaction://hlinksldjump"/>
              </a:rPr>
              <a:t>Актуальность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>
                <a:hlinkClick r:id="rId4" action="ppaction://hlinksldjump"/>
              </a:rPr>
              <a:t>Поставленные цели и задачи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>
                <a:hlinkClick r:id="rId5" action="ppaction://hlinksldjump"/>
              </a:rPr>
              <a:t>Объект и предмет исследования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 smtClean="0">
                <a:hlinkClick r:id="rId6" action="ppaction://hlinksldjump"/>
              </a:rPr>
              <a:t>Проблемы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>
                <a:hlinkClick r:id="rId7" action="ppaction://hlinksldjump"/>
              </a:rPr>
              <a:t>Основные результаты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>
                <a:hlinkClick r:id="rId8" action="ppaction://hlinksldjump"/>
              </a:rPr>
              <a:t>Научная новизна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>
                <a:hlinkClick r:id="rId9" action="ppaction://hlinksldjump"/>
              </a:rPr>
              <a:t>Положения, выносимые на защиту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>
                <a:hlinkClick r:id="rId10" action="ppaction://hlinksldjump"/>
              </a:rPr>
              <a:t>Спасибо за внимание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236296" cy="4806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Поставленные цели и задачи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0174"/>
            <a:ext cx="2090834" cy="20908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5" y="3861048"/>
            <a:ext cx="3024335" cy="21351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04923"/>
            <a:ext cx="2160240" cy="21602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861048"/>
            <a:ext cx="2880320" cy="2160240"/>
          </a:xfrm>
          <a:prstGeom prst="rect">
            <a:avLst/>
          </a:prstGeom>
        </p:spPr>
      </p:pic>
      <p:sp>
        <p:nvSpPr>
          <p:cNvPr id="9" name="Двойная стрелка влево/вправо 8"/>
          <p:cNvSpPr/>
          <p:nvPr/>
        </p:nvSpPr>
        <p:spPr>
          <a:xfrm>
            <a:off x="3563888" y="2088999"/>
            <a:ext cx="1800200" cy="792088"/>
          </a:xfrm>
          <a:prstGeom prst="leftRightArrow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10" name="Двойная стрелка влево/вправо 9"/>
          <p:cNvSpPr/>
          <p:nvPr/>
        </p:nvSpPr>
        <p:spPr>
          <a:xfrm>
            <a:off x="3995936" y="4744279"/>
            <a:ext cx="1224136" cy="576064"/>
          </a:xfrm>
          <a:prstGeom prst="leftRightArrow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Объект и предмет исследования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2" y="2060848"/>
            <a:ext cx="4229841" cy="28803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72907"/>
            <a:ext cx="3483471" cy="3483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3312368" cy="22082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30091"/>
            <a:ext cx="3168352" cy="21069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9" y="4149080"/>
            <a:ext cx="2808312" cy="17844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39738"/>
            <a:ext cx="3240360" cy="2003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результаты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2880320" cy="19174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50060"/>
            <a:ext cx="2952328" cy="19682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68" y="4077072"/>
            <a:ext cx="3810000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Научная новизна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Иностранный инвестор</a:t>
            </a:r>
          </a:p>
          <a:p>
            <a:r>
              <a:rPr lang="ru-RU" dirty="0" smtClean="0"/>
              <a:t>Понятие ТНБ</a:t>
            </a:r>
          </a:p>
          <a:p>
            <a:r>
              <a:rPr lang="ru-RU" dirty="0" smtClean="0"/>
              <a:t>Понятие ТНК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780928"/>
            <a:ext cx="4536504" cy="2995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Положения, выносимые на защиту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Дефиниция международного инвестиционного права (МИП)</a:t>
            </a:r>
          </a:p>
          <a:p>
            <a:r>
              <a:rPr lang="ru-RU" dirty="0" smtClean="0"/>
              <a:t>Место и роль МИП в системе международного права</a:t>
            </a:r>
          </a:p>
          <a:p>
            <a:r>
              <a:rPr lang="ru-RU" dirty="0" smtClean="0"/>
              <a:t>Превалирование значения двусторонних инвестиционных соглашений над универсальными многосторонними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106</Words>
  <Application>Microsoft Office PowerPoint</Application>
  <PresentationFormat>Экран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Оформление по умолчанию</vt:lpstr>
      <vt:lpstr>Влияние информационных технологий на международное инвестиционное право </vt:lpstr>
      <vt:lpstr>Содержание</vt:lpstr>
      <vt:lpstr>Актуальность</vt:lpstr>
      <vt:lpstr>Поставленные цели и задачи</vt:lpstr>
      <vt:lpstr>Объект и предмет исследования</vt:lpstr>
      <vt:lpstr>Проблемы</vt:lpstr>
      <vt:lpstr>Основные результаты</vt:lpstr>
      <vt:lpstr>Научная новизна</vt:lpstr>
      <vt:lpstr>Положения, выносимые на защиту</vt:lpstr>
      <vt:lpstr>Спасибо за внимание! </vt:lpstr>
    </vt:vector>
  </TitlesOfParts>
  <Company>BSU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Корпус текстов китайского языка для автоматической обработки</dc:title>
  <dc:creator>Администратор</dc:creator>
  <cp:lastModifiedBy>Пользователь Windows</cp:lastModifiedBy>
  <cp:revision>17</cp:revision>
  <dcterms:created xsi:type="dcterms:W3CDTF">2012-10-16T05:31:27Z</dcterms:created>
  <dcterms:modified xsi:type="dcterms:W3CDTF">2017-12-06T14:04:02Z</dcterms:modified>
</cp:coreProperties>
</file>