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692000" cx="7560000"/>
  <p:notesSz cx="6858000" cy="9144000"/>
  <p:embeddedFontLst>
    <p:embeddedFont>
      <p:font typeface="Rubik Black"/>
      <p:bold r:id="rId20"/>
      <p:boldItalic r:id="rId21"/>
    </p:embeddedFont>
    <p:embeddedFont>
      <p:font typeface="Rubik"/>
      <p:regular r:id="rId22"/>
      <p:bold r:id="rId23"/>
      <p:italic r:id="rId24"/>
      <p:boldItalic r:id="rId25"/>
    </p:embeddedFont>
    <p:embeddedFont>
      <p:font typeface="Rubik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8">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BF99B5-E7D3-4B35-A358-F3CF40E492B4}">
  <a:tblStyle styleId="{FFBF99B5-E7D3-4B35-A358-F3CF40E492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8" orient="horz"/>
        <p:guide pos="238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Black-bold.fntdata"/><Relationship Id="rId22" Type="http://schemas.openxmlformats.org/officeDocument/2006/relationships/font" Target="fonts/Rubik-regular.fntdata"/><Relationship Id="rId21" Type="http://schemas.openxmlformats.org/officeDocument/2006/relationships/font" Target="fonts/RubikBlack-boldItalic.fntdata"/><Relationship Id="rId24" Type="http://schemas.openxmlformats.org/officeDocument/2006/relationships/font" Target="fonts/Rubik-italic.fntdata"/><Relationship Id="rId23" Type="http://schemas.openxmlformats.org/officeDocument/2006/relationships/font" Target="fonts/Rubi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ubikSemiBold-regular.fntdata"/><Relationship Id="rId25" Type="http://schemas.openxmlformats.org/officeDocument/2006/relationships/font" Target="fonts/Rubik-boldItalic.fntdata"/><Relationship Id="rId28" Type="http://schemas.openxmlformats.org/officeDocument/2006/relationships/font" Target="fonts/RubikSemiBold-italic.fntdata"/><Relationship Id="rId27" Type="http://schemas.openxmlformats.org/officeDocument/2006/relationships/font" Target="fonts/Rubik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ubikSemiBold-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e69eb2d11_0_216: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0e69eb2d1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e85c0e9e6_0_14: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e85c0e9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0a4b6ff35_0_29: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0a4b6ff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0a4b6ff35_0_71: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0a4b6ff3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e69eb2d11_0_342: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e69eb2d1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e69eb2d11_0_288: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e69eb2d1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27944bcc9_4_37: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27944bcc9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0a4b6ff35_0_4: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0a4b6ff3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e69eb2d11_0_303: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e69eb2d1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176860433_0_13: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1768604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27944bcc9_4_85: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27944bcc9_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7fe6f22d5_0_6: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7fe6f22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e85c0e9e6_0_0:notes"/>
          <p:cNvSpPr/>
          <p:nvPr>
            <p:ph idx="2" type="sldImg"/>
          </p:nvPr>
        </p:nvSpPr>
        <p:spPr>
          <a:xfrm>
            <a:off x="2217014"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e85c0e9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7712" y="1547778"/>
            <a:ext cx="7044600" cy="42666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257705" y="5891409"/>
            <a:ext cx="7044600" cy="16476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7705" y="2299346"/>
            <a:ext cx="7044600" cy="40815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257705" y="6552657"/>
            <a:ext cx="7044600" cy="2703900"/>
          </a:xfrm>
          <a:prstGeom prst="rect">
            <a:avLst/>
          </a:prstGeom>
        </p:spPr>
        <p:txBody>
          <a:bodyPr anchorCtr="0" anchor="t" bIns="116050" lIns="116050" spcFirstLastPara="1" rIns="116050" wrap="square" tIns="116050">
            <a:normAutofit/>
          </a:bodyPr>
          <a:lstStyle>
            <a:lvl1pPr indent="-374650" lvl="0" marL="457200" algn="ctr">
              <a:spcBef>
                <a:spcPts val="0"/>
              </a:spcBef>
              <a:spcAft>
                <a:spcPts val="0"/>
              </a:spcAft>
              <a:buSzPts val="23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47" name="Google Shape;47;p11"/>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7705" y="4471058"/>
            <a:ext cx="7044600" cy="1749900"/>
          </a:xfrm>
          <a:prstGeom prst="rect">
            <a:avLst/>
          </a:prstGeom>
        </p:spPr>
        <p:txBody>
          <a:bodyPr anchorCtr="0" anchor="ctr" bIns="116050" lIns="116050" spcFirstLastPara="1" rIns="116050" wrap="square" tIns="11605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7705" y="925091"/>
            <a:ext cx="7044600" cy="11904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257705" y="2395696"/>
            <a:ext cx="7044600" cy="7101600"/>
          </a:xfrm>
          <a:prstGeom prst="rect">
            <a:avLst/>
          </a:prstGeom>
        </p:spPr>
        <p:txBody>
          <a:bodyPr anchorCtr="0" anchor="t"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9" name="Google Shape;19;p4"/>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7705" y="925091"/>
            <a:ext cx="7044600" cy="11904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257705" y="2395696"/>
            <a:ext cx="3306900" cy="71016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3995291" y="2395696"/>
            <a:ext cx="3306900" cy="71016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7705" y="925091"/>
            <a:ext cx="7044600" cy="11904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7705" y="1154948"/>
            <a:ext cx="2321700" cy="1570800"/>
          </a:xfrm>
          <a:prstGeom prst="rect">
            <a:avLst/>
          </a:prstGeom>
        </p:spPr>
        <p:txBody>
          <a:bodyPr anchorCtr="0" anchor="b" bIns="116050" lIns="116050" spcFirstLastPara="1" rIns="116050" wrap="square" tIns="11605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257705" y="2888617"/>
            <a:ext cx="2321700" cy="6609000"/>
          </a:xfrm>
          <a:prstGeom prst="rect">
            <a:avLst/>
          </a:prstGeom>
        </p:spPr>
        <p:txBody>
          <a:bodyPr anchorCtr="0" anchor="t" bIns="116050" lIns="116050" spcFirstLastPara="1" rIns="116050" wrap="square" tIns="11605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05325" y="935745"/>
            <a:ext cx="5264700" cy="8503500"/>
          </a:xfrm>
          <a:prstGeom prst="rect">
            <a:avLst/>
          </a:prstGeom>
        </p:spPr>
        <p:txBody>
          <a:bodyPr anchorCtr="0" anchor="ctr" bIns="116050" lIns="116050" spcFirstLastPara="1" rIns="116050" wrap="square" tIns="116050">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9508" y="2563450"/>
            <a:ext cx="3344400" cy="30813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219508" y="5826865"/>
            <a:ext cx="3344400" cy="25674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4083839" y="1505164"/>
            <a:ext cx="3172200" cy="7681200"/>
          </a:xfrm>
          <a:prstGeom prst="rect">
            <a:avLst/>
          </a:prstGeom>
        </p:spPr>
        <p:txBody>
          <a:bodyPr anchorCtr="0" anchor="ctr"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0" name="Google Shape;40;p9"/>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7705" y="8794266"/>
            <a:ext cx="4959600" cy="1257900"/>
          </a:xfrm>
          <a:prstGeom prst="rect">
            <a:avLst/>
          </a:prstGeom>
        </p:spPr>
        <p:txBody>
          <a:bodyPr anchorCtr="0" anchor="ctr" bIns="116050" lIns="116050" spcFirstLastPara="1" rIns="116050" wrap="square" tIns="116050">
            <a:norm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7004788" y="9693616"/>
            <a:ext cx="453600" cy="8181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25091"/>
            <a:ext cx="7044600" cy="1190400"/>
          </a:xfrm>
          <a:prstGeom prst="rect">
            <a:avLst/>
          </a:prstGeom>
          <a:noFill/>
          <a:ln>
            <a:noFill/>
          </a:ln>
        </p:spPr>
        <p:txBody>
          <a:bodyPr anchorCtr="0" anchor="t" bIns="116050" lIns="116050" spcFirstLastPara="1" rIns="116050" wrap="square" tIns="116050">
            <a:norm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257705" y="2395696"/>
            <a:ext cx="7044600" cy="7101600"/>
          </a:xfrm>
          <a:prstGeom prst="rect">
            <a:avLst/>
          </a:prstGeom>
          <a:noFill/>
          <a:ln>
            <a:noFill/>
          </a:ln>
        </p:spPr>
        <p:txBody>
          <a:bodyPr anchorCtr="0" anchor="t" bIns="116050" lIns="116050" spcFirstLastPara="1" rIns="116050" wrap="square" tIns="116050">
            <a:norm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0"/>
              </a:spcBef>
              <a:spcAft>
                <a:spcPts val="0"/>
              </a:spcAft>
              <a:buClr>
                <a:schemeClr val="dk2"/>
              </a:buClr>
              <a:buSzPts val="1800"/>
              <a:buChar char="○"/>
              <a:defRPr sz="1800">
                <a:solidFill>
                  <a:schemeClr val="dk2"/>
                </a:solidFill>
              </a:defRPr>
            </a:lvl2pPr>
            <a:lvl3pPr indent="-342900" lvl="2" marL="1371600">
              <a:lnSpc>
                <a:spcPct val="115000"/>
              </a:lnSpc>
              <a:spcBef>
                <a:spcPts val="0"/>
              </a:spcBef>
              <a:spcAft>
                <a:spcPts val="0"/>
              </a:spcAft>
              <a:buClr>
                <a:schemeClr val="dk2"/>
              </a:buClr>
              <a:buSzPts val="1800"/>
              <a:buChar char="■"/>
              <a:defRPr sz="1800">
                <a:solidFill>
                  <a:schemeClr val="dk2"/>
                </a:solidFill>
              </a:defRPr>
            </a:lvl3pPr>
            <a:lvl4pPr indent="-342900" lvl="3" marL="1828800">
              <a:lnSpc>
                <a:spcPct val="115000"/>
              </a:lnSpc>
              <a:spcBef>
                <a:spcPts val="0"/>
              </a:spcBef>
              <a:spcAft>
                <a:spcPts val="0"/>
              </a:spcAft>
              <a:buClr>
                <a:schemeClr val="dk2"/>
              </a:buClr>
              <a:buSzPts val="1800"/>
              <a:buChar char="●"/>
              <a:defRPr sz="1800">
                <a:solidFill>
                  <a:schemeClr val="dk2"/>
                </a:solidFill>
              </a:defRPr>
            </a:lvl4pPr>
            <a:lvl5pPr indent="-342900" lvl="4" marL="2286000">
              <a:lnSpc>
                <a:spcPct val="115000"/>
              </a:lnSpc>
              <a:spcBef>
                <a:spcPts val="0"/>
              </a:spcBef>
              <a:spcAft>
                <a:spcPts val="0"/>
              </a:spcAft>
              <a:buClr>
                <a:schemeClr val="dk2"/>
              </a:buClr>
              <a:buSzPts val="1800"/>
              <a:buChar char="○"/>
              <a:defRPr sz="1800">
                <a:solidFill>
                  <a:schemeClr val="dk2"/>
                </a:solidFill>
              </a:defRPr>
            </a:lvl5pPr>
            <a:lvl6pPr indent="-342900" lvl="5" marL="2743200">
              <a:lnSpc>
                <a:spcPct val="115000"/>
              </a:lnSpc>
              <a:spcBef>
                <a:spcPts val="0"/>
              </a:spcBef>
              <a:spcAft>
                <a:spcPts val="0"/>
              </a:spcAft>
              <a:buClr>
                <a:schemeClr val="dk2"/>
              </a:buClr>
              <a:buSzPts val="1800"/>
              <a:buChar char="■"/>
              <a:defRPr sz="1800">
                <a:solidFill>
                  <a:schemeClr val="dk2"/>
                </a:solidFill>
              </a:defRPr>
            </a:lvl6pPr>
            <a:lvl7pPr indent="-342900" lvl="6" marL="3200400">
              <a:lnSpc>
                <a:spcPct val="115000"/>
              </a:lnSpc>
              <a:spcBef>
                <a:spcPts val="0"/>
              </a:spcBef>
              <a:spcAft>
                <a:spcPts val="0"/>
              </a:spcAft>
              <a:buClr>
                <a:schemeClr val="dk2"/>
              </a:buClr>
              <a:buSzPts val="1800"/>
              <a:buChar char="●"/>
              <a:defRPr sz="1800">
                <a:solidFill>
                  <a:schemeClr val="dk2"/>
                </a:solidFill>
              </a:defRPr>
            </a:lvl7pPr>
            <a:lvl8pPr indent="-342900" lvl="7" marL="3657600">
              <a:lnSpc>
                <a:spcPct val="115000"/>
              </a:lnSpc>
              <a:spcBef>
                <a:spcPts val="0"/>
              </a:spcBef>
              <a:spcAft>
                <a:spcPts val="0"/>
              </a:spcAft>
              <a:buClr>
                <a:schemeClr val="dk2"/>
              </a:buClr>
              <a:buSzPts val="1800"/>
              <a:buChar char="○"/>
              <a:defRPr sz="1800">
                <a:solidFill>
                  <a:schemeClr val="dk2"/>
                </a:solidFill>
              </a:defRPr>
            </a:lvl8pPr>
            <a:lvl9pPr indent="-342900" lvl="8" marL="4114800">
              <a:lnSpc>
                <a:spcPct val="115000"/>
              </a:lnSpc>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7004788" y="9693616"/>
            <a:ext cx="453600" cy="818100"/>
          </a:xfrm>
          <a:prstGeom prst="rect">
            <a:avLst/>
          </a:prstGeom>
          <a:noFill/>
          <a:ln>
            <a:noFill/>
          </a:ln>
        </p:spPr>
        <p:txBody>
          <a:bodyPr anchorCtr="0" anchor="ctr" bIns="116050" lIns="116050" spcFirstLastPara="1" rIns="116050" wrap="square" tIns="11605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slide" Target="/ppt/slides/slide4.xml"/><Relationship Id="rId6" Type="http://schemas.openxmlformats.org/officeDocument/2006/relationships/slide" Target="/ppt/slides/slide8.xml"/><Relationship Id="rId7" Type="http://schemas.openxmlformats.org/officeDocument/2006/relationships/slide" Target="/ppt/slides/slide11.xml"/><Relationship Id="rId8" Type="http://schemas.openxmlformats.org/officeDocument/2006/relationships/slide" Target="/ppt/slides/slide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hyperlink" Target="https://www.gazeta.uz/ru/2022/04/25/relocants-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hyperlink" Target="https://t.me/jooby_analytic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me/jooby_admin" TargetMode="External"/><Relationship Id="rId4" Type="http://schemas.openxmlformats.org/officeDocument/2006/relationships/hyperlink" Target="https://hiring.jooby.dev/" TargetMode="External"/><Relationship Id="rId11" Type="http://schemas.openxmlformats.org/officeDocument/2006/relationships/hyperlink" Target="https://www.linkedin.com/in/shvedee/" TargetMode="External"/><Relationship Id="rId10" Type="http://schemas.openxmlformats.org/officeDocument/2006/relationships/hyperlink" Target="mailto:jooby.dev@gmail.com" TargetMode="External"/><Relationship Id="rId12" Type="http://schemas.openxmlformats.org/officeDocument/2006/relationships/hyperlink" Target="https://by.linkedin.com/in/mikhalik" TargetMode="External"/><Relationship Id="rId9" Type="http://schemas.openxmlformats.org/officeDocument/2006/relationships/hyperlink" Target="https://www.linkedin.com/in/evgeniy-s-79489521a" TargetMode="External"/><Relationship Id="rId5" Type="http://schemas.openxmlformats.org/officeDocument/2006/relationships/hyperlink" Target="https://t.me/+SUGiTEhGSs9IMntu" TargetMode="External"/><Relationship Id="rId6" Type="http://schemas.openxmlformats.org/officeDocument/2006/relationships/image" Target="../media/image15.png"/><Relationship Id="rId7" Type="http://schemas.openxmlformats.org/officeDocument/2006/relationships/hyperlink" Target="https://www.linkedin.com/in/kirill-loktevich-014205141/" TargetMode="External"/><Relationship Id="rId8" Type="http://schemas.openxmlformats.org/officeDocument/2006/relationships/hyperlink" Target="https://www.linkedin.com/in/siyaloviv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992075" y="667525"/>
            <a:ext cx="37836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3000">
                <a:latin typeface="Rubik Black"/>
                <a:ea typeface="Rubik Black"/>
                <a:cs typeface="Rubik Black"/>
                <a:sym typeface="Rubik Black"/>
              </a:rPr>
              <a:t>ОТЧЕТ </a:t>
            </a:r>
            <a:endParaRPr sz="3000">
              <a:latin typeface="Rubik Black"/>
              <a:ea typeface="Rubik Black"/>
              <a:cs typeface="Rubik Black"/>
              <a:sym typeface="Rubik Black"/>
            </a:endParaRPr>
          </a:p>
          <a:p>
            <a:pPr indent="0" lvl="0" marL="0" rtl="0" algn="ctr">
              <a:spcBef>
                <a:spcPts val="0"/>
              </a:spcBef>
              <a:spcAft>
                <a:spcPts val="0"/>
              </a:spcAft>
              <a:buNone/>
            </a:pPr>
            <a:r>
              <a:rPr lang="ru" sz="3000">
                <a:latin typeface="Rubik Black"/>
                <a:ea typeface="Rubik Black"/>
                <a:cs typeface="Rubik Black"/>
                <a:sym typeface="Rubik Black"/>
              </a:rPr>
              <a:t>2022 </a:t>
            </a:r>
            <a:r>
              <a:rPr lang="ru" sz="3000">
                <a:latin typeface="Rubik Black"/>
                <a:ea typeface="Rubik Black"/>
                <a:cs typeface="Rubik Black"/>
                <a:sym typeface="Rubik Black"/>
              </a:rPr>
              <a:t>-&gt;</a:t>
            </a:r>
            <a:r>
              <a:rPr lang="ru" sz="3000">
                <a:latin typeface="Rubik Black"/>
                <a:ea typeface="Rubik Black"/>
                <a:cs typeface="Rubik Black"/>
                <a:sym typeface="Rubik Black"/>
              </a:rPr>
              <a:t> 2023</a:t>
            </a:r>
            <a:endParaRPr sz="3000">
              <a:latin typeface="Rubik Black"/>
              <a:ea typeface="Rubik Black"/>
              <a:cs typeface="Rubik Black"/>
              <a:sym typeface="Rubik Black"/>
            </a:endParaRPr>
          </a:p>
        </p:txBody>
      </p:sp>
      <p:pic>
        <p:nvPicPr>
          <p:cNvPr id="55" name="Google Shape;55;p13"/>
          <p:cNvPicPr preferRelativeResize="0"/>
          <p:nvPr/>
        </p:nvPicPr>
        <p:blipFill>
          <a:blip r:embed="rId3">
            <a:alphaModFix/>
          </a:blip>
          <a:stretch>
            <a:fillRect/>
          </a:stretch>
        </p:blipFill>
        <p:spPr>
          <a:xfrm>
            <a:off x="261852" y="0"/>
            <a:ext cx="1712123" cy="569400"/>
          </a:xfrm>
          <a:prstGeom prst="rect">
            <a:avLst/>
          </a:prstGeom>
          <a:noFill/>
          <a:ln>
            <a:noFill/>
          </a:ln>
        </p:spPr>
      </p:pic>
      <p:pic>
        <p:nvPicPr>
          <p:cNvPr id="56" name="Google Shape;56;p13"/>
          <p:cNvPicPr preferRelativeResize="0"/>
          <p:nvPr/>
        </p:nvPicPr>
        <p:blipFill>
          <a:blip r:embed="rId4">
            <a:alphaModFix/>
          </a:blip>
          <a:stretch>
            <a:fillRect/>
          </a:stretch>
        </p:blipFill>
        <p:spPr>
          <a:xfrm>
            <a:off x="0" y="1249800"/>
            <a:ext cx="7560003" cy="1890001"/>
          </a:xfrm>
          <a:prstGeom prst="rect">
            <a:avLst/>
          </a:prstGeom>
          <a:noFill/>
          <a:ln>
            <a:noFill/>
          </a:ln>
        </p:spPr>
      </p:pic>
      <p:cxnSp>
        <p:nvCxnSpPr>
          <p:cNvPr id="57" name="Google Shape;57;p13"/>
          <p:cNvCxnSpPr>
            <a:stCxn id="58" idx="2"/>
            <a:endCxn id="59" idx="0"/>
          </p:cNvCxnSpPr>
          <p:nvPr/>
        </p:nvCxnSpPr>
        <p:spPr>
          <a:xfrm flipH="1" rot="-5400000">
            <a:off x="4343550" y="4195650"/>
            <a:ext cx="988500" cy="2115600"/>
          </a:xfrm>
          <a:prstGeom prst="curvedConnector3">
            <a:avLst>
              <a:gd fmla="val 49996" name="adj1"/>
            </a:avLst>
          </a:prstGeom>
          <a:noFill/>
          <a:ln cap="flat" cmpd="sng" w="28575">
            <a:solidFill>
              <a:schemeClr val="dk2"/>
            </a:solidFill>
            <a:prstDash val="solid"/>
            <a:round/>
            <a:headEnd len="med" w="med" type="none"/>
            <a:tailEnd len="med" w="med" type="triangle"/>
          </a:ln>
        </p:spPr>
      </p:cxnSp>
      <p:cxnSp>
        <p:nvCxnSpPr>
          <p:cNvPr id="60" name="Google Shape;60;p13"/>
          <p:cNvCxnSpPr>
            <a:stCxn id="61" idx="2"/>
            <a:endCxn id="62" idx="1"/>
          </p:cNvCxnSpPr>
          <p:nvPr/>
        </p:nvCxnSpPr>
        <p:spPr>
          <a:xfrm flipH="1" rot="-5400000">
            <a:off x="2570800" y="6015150"/>
            <a:ext cx="1073100" cy="2576700"/>
          </a:xfrm>
          <a:prstGeom prst="curvedConnector2">
            <a:avLst/>
          </a:prstGeom>
          <a:noFill/>
          <a:ln cap="flat" cmpd="sng" w="28575">
            <a:solidFill>
              <a:schemeClr val="dk2"/>
            </a:solidFill>
            <a:prstDash val="solid"/>
            <a:round/>
            <a:headEnd len="med" w="med" type="none"/>
            <a:tailEnd len="med" w="med" type="triangle"/>
          </a:ln>
        </p:spPr>
      </p:cxnSp>
      <p:cxnSp>
        <p:nvCxnSpPr>
          <p:cNvPr id="63" name="Google Shape;63;p13"/>
          <p:cNvCxnSpPr>
            <a:stCxn id="62" idx="2"/>
            <a:endCxn id="64" idx="0"/>
          </p:cNvCxnSpPr>
          <p:nvPr/>
        </p:nvCxnSpPr>
        <p:spPr>
          <a:xfrm rot="5400000">
            <a:off x="4336150" y="7668825"/>
            <a:ext cx="1003500" cy="2115600"/>
          </a:xfrm>
          <a:prstGeom prst="curvedConnector3">
            <a:avLst>
              <a:gd fmla="val 50004" name="adj1"/>
            </a:avLst>
          </a:prstGeom>
          <a:noFill/>
          <a:ln cap="flat" cmpd="sng" w="28575">
            <a:solidFill>
              <a:schemeClr val="dk2"/>
            </a:solidFill>
            <a:prstDash val="solid"/>
            <a:round/>
            <a:headEnd len="med" w="med" type="none"/>
            <a:tailEnd len="med" w="med" type="triangle"/>
          </a:ln>
        </p:spPr>
      </p:cxnSp>
      <p:sp>
        <p:nvSpPr>
          <p:cNvPr id="65" name="Google Shape;65;p13"/>
          <p:cNvSpPr txBox="1"/>
          <p:nvPr/>
        </p:nvSpPr>
        <p:spPr>
          <a:xfrm>
            <a:off x="1523375" y="2657275"/>
            <a:ext cx="4484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2400" u="sng">
                <a:latin typeface="Rubik"/>
                <a:ea typeface="Rubik"/>
                <a:cs typeface="Rubik"/>
                <a:sym typeface="Rubik"/>
              </a:rPr>
              <a:t>Навигация</a:t>
            </a:r>
            <a:endParaRPr b="1" sz="2400" u="sng">
              <a:latin typeface="Rubik"/>
              <a:ea typeface="Rubik"/>
              <a:cs typeface="Rubik"/>
              <a:sym typeface="Rubik"/>
            </a:endParaRPr>
          </a:p>
        </p:txBody>
      </p:sp>
      <p:cxnSp>
        <p:nvCxnSpPr>
          <p:cNvPr id="66" name="Google Shape;66;p13"/>
          <p:cNvCxnSpPr>
            <a:stCxn id="59" idx="1"/>
            <a:endCxn id="61" idx="3"/>
          </p:cNvCxnSpPr>
          <p:nvPr/>
        </p:nvCxnSpPr>
        <p:spPr>
          <a:xfrm flipH="1">
            <a:off x="3319000" y="5986125"/>
            <a:ext cx="1076700" cy="396000"/>
          </a:xfrm>
          <a:prstGeom prst="curvedConnector3">
            <a:avLst>
              <a:gd fmla="val 50000" name="adj1"/>
            </a:avLst>
          </a:prstGeom>
          <a:noFill/>
          <a:ln cap="flat" cmpd="sng" w="28575">
            <a:solidFill>
              <a:schemeClr val="dk2"/>
            </a:solidFill>
            <a:prstDash val="solid"/>
            <a:round/>
            <a:headEnd len="med" w="med" type="none"/>
            <a:tailEnd len="med" w="med" type="triangle"/>
          </a:ln>
        </p:spPr>
      </p:cxnSp>
      <p:sp>
        <p:nvSpPr>
          <p:cNvPr id="58" name="Google Shape;58;p13"/>
          <p:cNvSpPr txBox="1"/>
          <p:nvPr/>
        </p:nvSpPr>
        <p:spPr>
          <a:xfrm>
            <a:off x="2280000" y="3989700"/>
            <a:ext cx="3000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900">
                <a:solidFill>
                  <a:schemeClr val="dk1"/>
                </a:solidFill>
                <a:latin typeface="Rubik"/>
                <a:ea typeface="Rubik"/>
                <a:cs typeface="Rubik"/>
                <a:sym typeface="Rubik"/>
              </a:rPr>
              <a:t>ПОРТРЕТ НАШЕЙ АУДИТОРИИ</a:t>
            </a:r>
            <a:endParaRPr b="1">
              <a:latin typeface="Rubik"/>
              <a:ea typeface="Rubik"/>
              <a:cs typeface="Rubik"/>
              <a:sym typeface="Rubik"/>
            </a:endParaRPr>
          </a:p>
        </p:txBody>
      </p:sp>
      <p:sp>
        <p:nvSpPr>
          <p:cNvPr id="59" name="Google Shape;59;p13"/>
          <p:cNvSpPr txBox="1"/>
          <p:nvPr/>
        </p:nvSpPr>
        <p:spPr>
          <a:xfrm>
            <a:off x="4395700" y="5747625"/>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900">
                <a:solidFill>
                  <a:schemeClr val="dk1"/>
                </a:solidFill>
                <a:latin typeface="Rubik"/>
                <a:ea typeface="Rubik"/>
                <a:cs typeface="Rubik"/>
                <a:sym typeface="Rubik"/>
              </a:rPr>
              <a:t>УВОЛЬНЕНИЯ</a:t>
            </a:r>
            <a:endParaRPr b="1">
              <a:latin typeface="Rubik"/>
              <a:ea typeface="Rubik"/>
              <a:cs typeface="Rubik"/>
              <a:sym typeface="Rubik"/>
            </a:endParaRPr>
          </a:p>
        </p:txBody>
      </p:sp>
      <p:sp>
        <p:nvSpPr>
          <p:cNvPr id="61" name="Google Shape;61;p13"/>
          <p:cNvSpPr txBox="1"/>
          <p:nvPr/>
        </p:nvSpPr>
        <p:spPr>
          <a:xfrm>
            <a:off x="319000" y="5997450"/>
            <a:ext cx="3000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900">
                <a:solidFill>
                  <a:schemeClr val="dk1"/>
                </a:solidFill>
                <a:latin typeface="Rubik"/>
                <a:ea typeface="Rubik"/>
                <a:cs typeface="Rubik"/>
                <a:sym typeface="Rubik"/>
              </a:rPr>
              <a:t>ИНФОРМАЦИЯ </a:t>
            </a:r>
            <a:br>
              <a:rPr b="1" lang="ru" sz="1900">
                <a:solidFill>
                  <a:schemeClr val="dk1"/>
                </a:solidFill>
                <a:latin typeface="Rubik"/>
                <a:ea typeface="Rubik"/>
                <a:cs typeface="Rubik"/>
                <a:sym typeface="Rubik"/>
              </a:rPr>
            </a:br>
            <a:r>
              <a:rPr b="1" lang="ru" sz="1900">
                <a:solidFill>
                  <a:schemeClr val="dk1"/>
                </a:solidFill>
                <a:latin typeface="Rubik"/>
                <a:ea typeface="Rubik"/>
                <a:cs typeface="Rubik"/>
                <a:sym typeface="Rubik"/>
              </a:rPr>
              <a:t>О ЗАРАБОТНОЙ ПЛАТЕ</a:t>
            </a:r>
            <a:endParaRPr b="1">
              <a:latin typeface="Rubik"/>
              <a:ea typeface="Rubik"/>
              <a:cs typeface="Rubik"/>
              <a:sym typeface="Rubik"/>
            </a:endParaRPr>
          </a:p>
        </p:txBody>
      </p:sp>
      <p:sp>
        <p:nvSpPr>
          <p:cNvPr id="62" name="Google Shape;62;p13"/>
          <p:cNvSpPr txBox="1"/>
          <p:nvPr/>
        </p:nvSpPr>
        <p:spPr>
          <a:xfrm>
            <a:off x="4395700" y="7455375"/>
            <a:ext cx="3000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900">
                <a:solidFill>
                  <a:schemeClr val="dk1"/>
                </a:solidFill>
                <a:latin typeface="Rubik"/>
                <a:ea typeface="Rubik"/>
                <a:cs typeface="Rubik"/>
                <a:sym typeface="Rubik"/>
              </a:rPr>
              <a:t>НАЛОГОВОЕ РЕЗИДЕНТСТВО</a:t>
            </a:r>
            <a:endParaRPr b="1">
              <a:latin typeface="Rubik"/>
              <a:ea typeface="Rubik"/>
              <a:cs typeface="Rubik"/>
              <a:sym typeface="Rubik"/>
            </a:endParaRPr>
          </a:p>
        </p:txBody>
      </p:sp>
      <p:sp>
        <p:nvSpPr>
          <p:cNvPr id="67" name="Google Shape;67;p13">
            <a:hlinkClick action="ppaction://hlinkshowjump?jump=nextslide"/>
          </p:cNvPr>
          <p:cNvSpPr/>
          <p:nvPr/>
        </p:nvSpPr>
        <p:spPr>
          <a:xfrm>
            <a:off x="2280000" y="3989700"/>
            <a:ext cx="3000000" cy="7695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a:hlinkClick action="ppaction://hlinksldjump" r:id="rId5"/>
          </p:cNvPr>
          <p:cNvSpPr/>
          <p:nvPr/>
        </p:nvSpPr>
        <p:spPr>
          <a:xfrm>
            <a:off x="4600575" y="5609100"/>
            <a:ext cx="2576700" cy="7695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a:hlinkClick action="ppaction://hlinksldjump" r:id="rId6"/>
          </p:cNvPr>
          <p:cNvSpPr/>
          <p:nvPr/>
        </p:nvSpPr>
        <p:spPr>
          <a:xfrm>
            <a:off x="319000" y="5997450"/>
            <a:ext cx="3000000" cy="7695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a:hlinkClick action="ppaction://hlinksldjump" r:id="rId7"/>
          </p:cNvPr>
          <p:cNvSpPr/>
          <p:nvPr/>
        </p:nvSpPr>
        <p:spPr>
          <a:xfrm>
            <a:off x="4552950" y="7455375"/>
            <a:ext cx="2667000" cy="7695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nvSpPr>
        <p:spPr>
          <a:xfrm>
            <a:off x="1560600" y="9228450"/>
            <a:ext cx="44388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900">
                <a:solidFill>
                  <a:schemeClr val="dk1"/>
                </a:solidFill>
                <a:latin typeface="Rubik"/>
                <a:ea typeface="Rubik"/>
                <a:cs typeface="Rubik"/>
                <a:sym typeface="Rubik"/>
              </a:rPr>
              <a:t>АНОНСЫ КОМАНДЫ Jooby.dev</a:t>
            </a:r>
            <a:br>
              <a:rPr b="1" lang="ru" sz="1900">
                <a:solidFill>
                  <a:schemeClr val="dk1"/>
                </a:solidFill>
                <a:latin typeface="Rubik"/>
                <a:ea typeface="Rubik"/>
                <a:cs typeface="Rubik"/>
                <a:sym typeface="Rubik"/>
              </a:rPr>
            </a:br>
            <a:r>
              <a:rPr b="1" lang="ru" sz="1900">
                <a:solidFill>
                  <a:schemeClr val="dk1"/>
                </a:solidFill>
                <a:latin typeface="Rubik"/>
                <a:ea typeface="Rubik"/>
                <a:cs typeface="Rubik"/>
                <a:sym typeface="Rubik"/>
              </a:rPr>
              <a:t>КОНТАКТЫ И БЛАГОДАРНОСТИ</a:t>
            </a:r>
            <a:endParaRPr b="1">
              <a:latin typeface="Rubik"/>
              <a:ea typeface="Rubik"/>
              <a:cs typeface="Rubik"/>
              <a:sym typeface="Rubik"/>
            </a:endParaRPr>
          </a:p>
        </p:txBody>
      </p:sp>
      <p:sp>
        <p:nvSpPr>
          <p:cNvPr id="71" name="Google Shape;71;p13">
            <a:hlinkClick action="ppaction://hlinksldjump" r:id="rId8"/>
          </p:cNvPr>
          <p:cNvSpPr/>
          <p:nvPr/>
        </p:nvSpPr>
        <p:spPr>
          <a:xfrm>
            <a:off x="1677900" y="9228450"/>
            <a:ext cx="4204200" cy="7695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2"/>
          <p:cNvPicPr preferRelativeResize="0"/>
          <p:nvPr/>
        </p:nvPicPr>
        <p:blipFill>
          <a:blip r:embed="rId3">
            <a:alphaModFix/>
          </a:blip>
          <a:stretch>
            <a:fillRect/>
          </a:stretch>
        </p:blipFill>
        <p:spPr>
          <a:xfrm>
            <a:off x="5847877" y="0"/>
            <a:ext cx="1712123" cy="569400"/>
          </a:xfrm>
          <a:prstGeom prst="rect">
            <a:avLst/>
          </a:prstGeom>
          <a:noFill/>
          <a:ln>
            <a:noFill/>
          </a:ln>
        </p:spPr>
      </p:pic>
      <p:sp>
        <p:nvSpPr>
          <p:cNvPr id="182" name="Google Shape;182;p22"/>
          <p:cNvSpPr txBox="1"/>
          <p:nvPr/>
        </p:nvSpPr>
        <p:spPr>
          <a:xfrm>
            <a:off x="257688" y="761938"/>
            <a:ext cx="7044600" cy="43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600">
              <a:latin typeface="Rubik"/>
              <a:ea typeface="Rubik"/>
              <a:cs typeface="Rubik"/>
              <a:sym typeface="Rubik"/>
            </a:endParaRPr>
          </a:p>
        </p:txBody>
      </p:sp>
      <p:sp>
        <p:nvSpPr>
          <p:cNvPr id="183" name="Google Shape;183;p22"/>
          <p:cNvSpPr txBox="1"/>
          <p:nvPr/>
        </p:nvSpPr>
        <p:spPr>
          <a:xfrm>
            <a:off x="257688" y="5333938"/>
            <a:ext cx="7044600" cy="43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600">
              <a:latin typeface="Rubik"/>
              <a:ea typeface="Rubik"/>
              <a:cs typeface="Rubik"/>
              <a:sym typeface="Rubik"/>
            </a:endParaRPr>
          </a:p>
        </p:txBody>
      </p:sp>
      <p:sp>
        <p:nvSpPr>
          <p:cNvPr id="184" name="Google Shape;184;p22"/>
          <p:cNvSpPr txBox="1"/>
          <p:nvPr/>
        </p:nvSpPr>
        <p:spPr>
          <a:xfrm>
            <a:off x="324450" y="901150"/>
            <a:ext cx="6911100" cy="978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solidFill>
                  <a:schemeClr val="dk1"/>
                </a:solidFill>
                <a:latin typeface="Rubik"/>
                <a:ea typeface="Rubik"/>
                <a:cs typeface="Rubik"/>
                <a:sym typeface="Rubik"/>
              </a:rPr>
              <a:t>В то же время количество вакансий сокращается для уровня senior и наблюдается всплеск набора junior уровня специалистов, что подразумевает под собой уменьшенный риск по затратам компаний.</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3. Переезд специалиста влечет за собой удержание его зарплатных ожиданий в течении 1-2 года на одном уровне, что в долгосрочной перспективе прибыльно для компаний.</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4. Разъезжающиеся it-специалисты уменьшают вероятность создания больших коммьюнити в новых городах.</a:t>
            </a:r>
            <a:br>
              <a:rPr lang="ru" sz="1600">
                <a:solidFill>
                  <a:schemeClr val="dk1"/>
                </a:solidFill>
                <a:latin typeface="Rubik"/>
                <a:ea typeface="Rubik"/>
                <a:cs typeface="Rubik"/>
                <a:sym typeface="Rubik"/>
              </a:rPr>
            </a:br>
            <a:br>
              <a:rPr lang="ru" sz="1600">
                <a:solidFill>
                  <a:schemeClr val="dk1"/>
                </a:solidFill>
                <a:latin typeface="Rubik"/>
                <a:ea typeface="Rubik"/>
                <a:cs typeface="Rubik"/>
                <a:sym typeface="Rubik"/>
              </a:rPr>
            </a:br>
            <a:r>
              <a:rPr lang="ru" sz="1600">
                <a:solidFill>
                  <a:schemeClr val="dk1"/>
                </a:solidFill>
                <a:latin typeface="Rubik"/>
                <a:ea typeface="Rubik"/>
                <a:cs typeface="Rubik"/>
                <a:sym typeface="Rubik"/>
              </a:rPr>
              <a:t>Наши зарплатные прогнозы на следующий год NETTO:</a:t>
            </a:r>
            <a:br>
              <a:rPr lang="ru" sz="1600">
                <a:solidFill>
                  <a:schemeClr val="dk1"/>
                </a:solidFill>
                <a:latin typeface="Rubik"/>
                <a:ea typeface="Rubik"/>
                <a:cs typeface="Rubik"/>
                <a:sym typeface="Rubik"/>
              </a:rPr>
            </a:br>
            <a:r>
              <a:rPr lang="ru" sz="1600">
                <a:solidFill>
                  <a:schemeClr val="dk1"/>
                </a:solidFill>
                <a:latin typeface="Rubik"/>
                <a:ea typeface="Rubik"/>
                <a:cs typeface="Rubik"/>
                <a:sym typeface="Rubik"/>
              </a:rPr>
              <a:t>JUNIOR - 300 – 1000 USD/ месяц</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MIDDLE - 1000 – 2300 USD</a:t>
            </a:r>
            <a:r>
              <a:rPr lang="ru" sz="1600">
                <a:solidFill>
                  <a:schemeClr val="dk1"/>
                </a:solidFill>
                <a:latin typeface="Rubik"/>
                <a:ea typeface="Rubik"/>
                <a:cs typeface="Rubik"/>
                <a:sym typeface="Rubik"/>
              </a:rPr>
              <a:t>/ месяц</a:t>
            </a:r>
            <a:br>
              <a:rPr lang="ru" sz="1600">
                <a:solidFill>
                  <a:schemeClr val="dk1"/>
                </a:solidFill>
                <a:latin typeface="Rubik"/>
                <a:ea typeface="Rubik"/>
                <a:cs typeface="Rubik"/>
                <a:sym typeface="Rubik"/>
              </a:rPr>
            </a:br>
            <a:r>
              <a:rPr lang="ru" sz="1600">
                <a:solidFill>
                  <a:schemeClr val="dk1"/>
                </a:solidFill>
                <a:latin typeface="Rubik"/>
                <a:ea typeface="Rubik"/>
                <a:cs typeface="Rubik"/>
                <a:sym typeface="Rubik"/>
              </a:rPr>
              <a:t>SENIOR - 2300 – 6000 USD/ месяц</a:t>
            </a:r>
            <a:endParaRPr sz="1600">
              <a:solidFill>
                <a:schemeClr val="dk1"/>
              </a:solidFill>
              <a:latin typeface="Rubik"/>
              <a:ea typeface="Rubik"/>
              <a:cs typeface="Rubik"/>
              <a:sym typeface="Rubik"/>
            </a:endParaRPr>
          </a:p>
          <a:p>
            <a:pPr indent="0" lvl="0" marL="0" rtl="0" algn="just">
              <a:spcBef>
                <a:spcPts val="0"/>
              </a:spcBef>
              <a:spcAft>
                <a:spcPts val="0"/>
              </a:spcAft>
              <a:buNone/>
            </a:pPr>
            <a:r>
              <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Заработная плата в Европе имеет занимательную статистику GROSS:</a:t>
            </a:r>
            <a:br>
              <a:rPr lang="ru" sz="1600">
                <a:solidFill>
                  <a:schemeClr val="dk1"/>
                </a:solidFill>
                <a:latin typeface="Rubik"/>
                <a:ea typeface="Rubik"/>
                <a:cs typeface="Rubik"/>
                <a:sym typeface="Rubik"/>
              </a:rPr>
            </a:br>
            <a:r>
              <a:rPr lang="ru" sz="1600">
                <a:solidFill>
                  <a:schemeClr val="dk1"/>
                </a:solidFill>
                <a:latin typeface="Rubik"/>
                <a:ea typeface="Rubik"/>
                <a:cs typeface="Rubik"/>
                <a:sym typeface="Rubik"/>
              </a:rPr>
              <a:t>1. MIDDLE начинается с 30 EURO / час. (аутсорс из СНГ с 20 EUR)</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2. SENIOR начинается с 60 000 EUR/ год, </a:t>
            </a:r>
            <a:r>
              <a:rPr lang="ru" sz="1600">
                <a:solidFill>
                  <a:schemeClr val="dk1"/>
                </a:solidFill>
                <a:latin typeface="Rubik"/>
                <a:ea typeface="Rubik"/>
                <a:cs typeface="Rubik"/>
                <a:sym typeface="Rubik"/>
              </a:rPr>
              <a:t>приемлемым</a:t>
            </a:r>
            <a:r>
              <a:rPr lang="ru" sz="1600">
                <a:solidFill>
                  <a:schemeClr val="dk1"/>
                </a:solidFill>
                <a:latin typeface="Rubik"/>
                <a:ea typeface="Rubik"/>
                <a:cs typeface="Rubik"/>
                <a:sym typeface="Rubik"/>
              </a:rPr>
              <a:t> для переезда считается 65 000 - 70 000 EUR / год.</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3. Было замечено, что максимальный уровень зарплаты доходит до 90 000 - 95 000 EUR/ год при работе с европейскими компаниями.</a:t>
            </a:r>
            <a:br>
              <a:rPr lang="ru" sz="1600">
                <a:solidFill>
                  <a:schemeClr val="dk1"/>
                </a:solidFill>
                <a:latin typeface="Rubik"/>
                <a:ea typeface="Rubik"/>
                <a:cs typeface="Rubik"/>
                <a:sym typeface="Rubik"/>
              </a:rPr>
            </a:br>
            <a:r>
              <a:rPr lang="ru" sz="1600">
                <a:solidFill>
                  <a:schemeClr val="dk1"/>
                </a:solidFill>
                <a:latin typeface="Rubik"/>
                <a:ea typeface="Rubik"/>
                <a:cs typeface="Rubik"/>
                <a:sym typeface="Rubik"/>
              </a:rPr>
              <a:t>4. При работе напрямую с заказчиками вне Европы позволяет зарабатывать от 110 000 USD до 200 000 USD в год.</a:t>
            </a:r>
            <a:endParaRPr sz="1600">
              <a:solidFill>
                <a:schemeClr val="dk1"/>
              </a:solidFill>
              <a:latin typeface="Rubik"/>
              <a:ea typeface="Rubik"/>
              <a:cs typeface="Rubik"/>
              <a:sym typeface="Rubik"/>
            </a:endParaRPr>
          </a:p>
          <a:p>
            <a:pPr indent="0" lvl="0" marL="0" rtl="0" algn="just">
              <a:spcBef>
                <a:spcPts val="0"/>
              </a:spcBef>
              <a:spcAft>
                <a:spcPts val="0"/>
              </a:spcAft>
              <a:buNone/>
            </a:pPr>
            <a:r>
              <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Дальше будут описаны вилки US,UK рынков, что может помочь Вам понять, стоит ли предлагать свои услуги на аутсорс разработки  из других стран GROSS:</a:t>
            </a:r>
            <a:br>
              <a:rPr lang="ru" sz="1600">
                <a:solidFill>
                  <a:schemeClr val="dk1"/>
                </a:solidFill>
                <a:latin typeface="Rubik"/>
                <a:ea typeface="Rubik"/>
                <a:cs typeface="Rubik"/>
                <a:sym typeface="Rubik"/>
              </a:rPr>
            </a:br>
            <a:r>
              <a:rPr lang="ru" sz="1600">
                <a:solidFill>
                  <a:schemeClr val="dk1"/>
                </a:solidFill>
                <a:latin typeface="Rubik"/>
                <a:ea typeface="Rubik"/>
                <a:cs typeface="Rubik"/>
                <a:sym typeface="Rubik"/>
              </a:rPr>
              <a:t>JUNIOR US - 45 000 – 65 000  USD / год</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MIDDLE US - 65 000 – 80 000 USD / год</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SENIOR US - 80 000 - 250 000 USD / год</a:t>
            </a:r>
            <a:endParaRPr sz="1600">
              <a:solidFill>
                <a:schemeClr val="dk1"/>
              </a:solidFill>
              <a:latin typeface="Rubik"/>
              <a:ea typeface="Rubik"/>
              <a:cs typeface="Rubik"/>
              <a:sym typeface="Rubik"/>
            </a:endParaRPr>
          </a:p>
          <a:p>
            <a:pPr indent="0" lvl="0" marL="0" rtl="0" algn="just">
              <a:spcBef>
                <a:spcPts val="0"/>
              </a:spcBef>
              <a:spcAft>
                <a:spcPts val="0"/>
              </a:spcAft>
              <a:buNone/>
            </a:pPr>
            <a:r>
              <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JUNIOR UK - 20 000 — 30 000 GBP / год</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MIDDLE UK - 30 000 — 60 000 GBP / год</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SENIOR UK – 60 000 – 180 000 GBP / год</a:t>
            </a:r>
            <a:endParaRPr sz="1600">
              <a:solidFill>
                <a:schemeClr val="dk1"/>
              </a:solidFill>
              <a:latin typeface="Rubik"/>
              <a:ea typeface="Rubik"/>
              <a:cs typeface="Rubik"/>
              <a:sym typeface="Rubik"/>
            </a:endParaRPr>
          </a:p>
          <a:p>
            <a:pPr indent="0" lvl="0" marL="0" rtl="0" algn="just">
              <a:spcBef>
                <a:spcPts val="0"/>
              </a:spcBef>
              <a:spcAft>
                <a:spcPts val="0"/>
              </a:spcAft>
              <a:buNone/>
            </a:pPr>
            <a:r>
              <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Также наблюдается рост разработчиков из таких стран как </a:t>
            </a:r>
            <a:r>
              <a:rPr lang="ru" sz="1600" u="sng">
                <a:solidFill>
                  <a:schemeClr val="hlink"/>
                </a:solidFill>
                <a:latin typeface="Rubik"/>
                <a:ea typeface="Rubik"/>
                <a:cs typeface="Rubik"/>
                <a:sym typeface="Rubik"/>
                <a:hlinkClick r:id="rId4"/>
              </a:rPr>
              <a:t>Узбекистан</a:t>
            </a:r>
            <a:r>
              <a:rPr lang="ru" sz="1600">
                <a:solidFill>
                  <a:schemeClr val="dk1"/>
                </a:solidFill>
                <a:latin typeface="Rubik"/>
                <a:ea typeface="Rubik"/>
                <a:cs typeface="Rubik"/>
                <a:sym typeface="Rubik"/>
              </a:rPr>
              <a:t>, Казахстан. Возможен демпинг цен за час на услуги аутсорса в пределах СНГ.</a:t>
            </a:r>
            <a:endParaRPr sz="1600">
              <a:solidFill>
                <a:schemeClr val="dk1"/>
              </a:solidFill>
              <a:latin typeface="Rubik"/>
              <a:ea typeface="Rubik"/>
              <a:cs typeface="Rubik"/>
              <a:sym typeface="Rubik"/>
            </a:endParaRPr>
          </a:p>
        </p:txBody>
      </p:sp>
      <p:sp>
        <p:nvSpPr>
          <p:cNvPr id="185" name="Google Shape;185;p22"/>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Информация о ЗП</a:t>
            </a:r>
            <a:r>
              <a:rPr lang="ru" sz="2000">
                <a:solidFill>
                  <a:srgbClr val="000000"/>
                </a:solidFill>
                <a:latin typeface="Rubik SemiBold"/>
                <a:ea typeface="Rubik SemiBold"/>
                <a:cs typeface="Rubik SemiBold"/>
                <a:sym typeface="Rubik SemiBold"/>
              </a:rPr>
              <a:t> (2022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3"/>
          <p:cNvPicPr preferRelativeResize="0"/>
          <p:nvPr/>
        </p:nvPicPr>
        <p:blipFill>
          <a:blip r:embed="rId3">
            <a:alphaModFix/>
          </a:blip>
          <a:stretch>
            <a:fillRect/>
          </a:stretch>
        </p:blipFill>
        <p:spPr>
          <a:xfrm>
            <a:off x="5847877" y="0"/>
            <a:ext cx="1712123" cy="569400"/>
          </a:xfrm>
          <a:prstGeom prst="rect">
            <a:avLst/>
          </a:prstGeom>
          <a:noFill/>
          <a:ln>
            <a:noFill/>
          </a:ln>
        </p:spPr>
      </p:pic>
      <p:sp>
        <p:nvSpPr>
          <p:cNvPr id="191" name="Google Shape;191;p23"/>
          <p:cNvSpPr txBox="1"/>
          <p:nvPr/>
        </p:nvSpPr>
        <p:spPr>
          <a:xfrm>
            <a:off x="257688" y="5333938"/>
            <a:ext cx="7044600" cy="43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600">
              <a:latin typeface="Rubik"/>
              <a:ea typeface="Rubik"/>
              <a:cs typeface="Rubik"/>
              <a:sym typeface="Rubik"/>
            </a:endParaRPr>
          </a:p>
        </p:txBody>
      </p:sp>
      <p:pic>
        <p:nvPicPr>
          <p:cNvPr id="192" name="Google Shape;192;p23"/>
          <p:cNvPicPr preferRelativeResize="0"/>
          <p:nvPr/>
        </p:nvPicPr>
        <p:blipFill rotWithShape="1">
          <a:blip r:embed="rId4">
            <a:alphaModFix/>
          </a:blip>
          <a:srcRect b="1402" l="1114" r="285" t="9834"/>
          <a:stretch/>
        </p:blipFill>
        <p:spPr>
          <a:xfrm>
            <a:off x="233700" y="1515425"/>
            <a:ext cx="7152952" cy="4028124"/>
          </a:xfrm>
          <a:prstGeom prst="rect">
            <a:avLst/>
          </a:prstGeom>
          <a:noFill/>
          <a:ln>
            <a:noFill/>
          </a:ln>
        </p:spPr>
      </p:pic>
      <p:sp>
        <p:nvSpPr>
          <p:cNvPr id="193" name="Google Shape;193;p23"/>
          <p:cNvSpPr txBox="1"/>
          <p:nvPr/>
        </p:nvSpPr>
        <p:spPr>
          <a:xfrm>
            <a:off x="885825" y="916625"/>
            <a:ext cx="5267400" cy="44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Знаешь ли ты, сколько  платишь налогов с ЗП</a:t>
            </a:r>
            <a:endParaRPr sz="1700">
              <a:highlight>
                <a:schemeClr val="lt1"/>
              </a:highlight>
              <a:latin typeface="Rubik SemiBold"/>
              <a:ea typeface="Rubik SemiBold"/>
              <a:cs typeface="Rubik SemiBold"/>
              <a:sym typeface="Rubik SemiBold"/>
            </a:endParaRPr>
          </a:p>
        </p:txBody>
      </p:sp>
      <p:sp>
        <p:nvSpPr>
          <p:cNvPr id="194" name="Google Shape;194;p23"/>
          <p:cNvSpPr/>
          <p:nvPr/>
        </p:nvSpPr>
        <p:spPr>
          <a:xfrm>
            <a:off x="6039650" y="915488"/>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pic>
        <p:nvPicPr>
          <p:cNvPr id="195" name="Google Shape;195;p23"/>
          <p:cNvPicPr preferRelativeResize="0"/>
          <p:nvPr/>
        </p:nvPicPr>
        <p:blipFill rotWithShape="1">
          <a:blip r:embed="rId4">
            <a:alphaModFix/>
          </a:blip>
          <a:srcRect b="91864" l="78117" r="6389" t="1838"/>
          <a:stretch/>
        </p:blipFill>
        <p:spPr>
          <a:xfrm>
            <a:off x="257700" y="5543550"/>
            <a:ext cx="915077" cy="232649"/>
          </a:xfrm>
          <a:prstGeom prst="rect">
            <a:avLst/>
          </a:prstGeom>
          <a:noFill/>
          <a:ln>
            <a:noFill/>
          </a:ln>
        </p:spPr>
      </p:pic>
      <p:sp>
        <p:nvSpPr>
          <p:cNvPr id="196" name="Google Shape;196;p23"/>
          <p:cNvSpPr txBox="1"/>
          <p:nvPr/>
        </p:nvSpPr>
        <p:spPr>
          <a:xfrm>
            <a:off x="257688" y="6067363"/>
            <a:ext cx="7044600" cy="338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latin typeface="Rubik"/>
                <a:ea typeface="Rubik"/>
                <a:cs typeface="Rubik"/>
                <a:sym typeface="Rubik"/>
              </a:rPr>
              <a:t>Из-за достаточно сильной миграционной динамики части наших подписчиков встает вопрос о </a:t>
            </a:r>
            <a:r>
              <a:rPr lang="ru" sz="1600">
                <a:latin typeface="Rubik"/>
                <a:ea typeface="Rubik"/>
                <a:cs typeface="Rubik"/>
                <a:sym typeface="Rubik"/>
              </a:rPr>
              <a:t>налогообложении в конкретной стране или о таких терминах, как “двойное налогообложение”. Б</a:t>
            </a:r>
            <a:r>
              <a:rPr lang="ru" sz="1600">
                <a:solidFill>
                  <a:schemeClr val="dk1"/>
                </a:solidFill>
                <a:latin typeface="Rubik"/>
                <a:ea typeface="Rubik"/>
                <a:cs typeface="Rubik"/>
                <a:sym typeface="Rubik"/>
              </a:rPr>
              <a:t>ó</a:t>
            </a:r>
            <a:r>
              <a:rPr lang="ru" sz="1600">
                <a:latin typeface="Rubik"/>
                <a:ea typeface="Rubik"/>
                <a:cs typeface="Rubik"/>
                <a:sym typeface="Rubik"/>
              </a:rPr>
              <a:t>льшая часть вопросов решается бухгалтерией работодателя. Однако, разработчик иногда сам решает бухгалтерские вопросы. Большинство наших подписчиков знают, сколько налогов платят со своей ЗП (или думают, что знают) после уплаты работодателем своей налоговой части. </a:t>
            </a:r>
            <a:endParaRPr sz="1600">
              <a:latin typeface="Rubik"/>
              <a:ea typeface="Rubik"/>
              <a:cs typeface="Rubik"/>
              <a:sym typeface="Rubik"/>
            </a:endParaRPr>
          </a:p>
          <a:p>
            <a:pPr indent="0" lvl="0" marL="0" rtl="0" algn="just">
              <a:spcBef>
                <a:spcPts val="0"/>
              </a:spcBef>
              <a:spcAft>
                <a:spcPts val="0"/>
              </a:spcAft>
              <a:buNone/>
            </a:pPr>
            <a:r>
              <a:t/>
            </a:r>
            <a:endParaRPr sz="1600">
              <a:latin typeface="Rubik"/>
              <a:ea typeface="Rubik"/>
              <a:cs typeface="Rubik"/>
              <a:sym typeface="Rubik"/>
            </a:endParaRPr>
          </a:p>
          <a:p>
            <a:pPr indent="0" lvl="0" marL="0" rtl="0" algn="just">
              <a:spcBef>
                <a:spcPts val="0"/>
              </a:spcBef>
              <a:spcAft>
                <a:spcPts val="0"/>
              </a:spcAft>
              <a:buNone/>
            </a:pPr>
            <a:r>
              <a:rPr lang="ru" sz="1600">
                <a:latin typeface="Rubik"/>
                <a:ea typeface="Rubik"/>
                <a:cs typeface="Rubik"/>
                <a:sym typeface="Rubik"/>
              </a:rPr>
              <a:t>Для наших подписчиков мы составим информационный лист о налогах в различных странах. Никогда лишним не будет! И попробуем решить вопрос об актуальности данного информационного листа.</a:t>
            </a:r>
            <a:endParaRPr sz="1600">
              <a:latin typeface="Rubik"/>
              <a:ea typeface="Rubik"/>
              <a:cs typeface="Rubik"/>
              <a:sym typeface="Rubik"/>
            </a:endParaRPr>
          </a:p>
        </p:txBody>
      </p:sp>
      <p:sp>
        <p:nvSpPr>
          <p:cNvPr id="197" name="Google Shape;197;p23"/>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Налоговое резидентство </a:t>
            </a:r>
            <a:r>
              <a:rPr lang="ru" sz="2000">
                <a:solidFill>
                  <a:srgbClr val="000000"/>
                </a:solidFill>
                <a:latin typeface="Rubik SemiBold"/>
                <a:ea typeface="Rubik SemiBold"/>
                <a:cs typeface="Rubik SemiBold"/>
                <a:sym typeface="Rubik SemiBold"/>
              </a:rPr>
              <a:t>(2022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4"/>
          <p:cNvPicPr preferRelativeResize="0"/>
          <p:nvPr/>
        </p:nvPicPr>
        <p:blipFill>
          <a:blip r:embed="rId3">
            <a:alphaModFix/>
          </a:blip>
          <a:stretch>
            <a:fillRect/>
          </a:stretch>
        </p:blipFill>
        <p:spPr>
          <a:xfrm>
            <a:off x="5847877" y="0"/>
            <a:ext cx="1712123" cy="569400"/>
          </a:xfrm>
          <a:prstGeom prst="rect">
            <a:avLst/>
          </a:prstGeom>
          <a:noFill/>
          <a:ln>
            <a:noFill/>
          </a:ln>
        </p:spPr>
      </p:pic>
      <p:sp>
        <p:nvSpPr>
          <p:cNvPr id="203" name="Google Shape;203;p24"/>
          <p:cNvSpPr txBox="1"/>
          <p:nvPr/>
        </p:nvSpPr>
        <p:spPr>
          <a:xfrm>
            <a:off x="257688" y="761938"/>
            <a:ext cx="7044600" cy="43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600">
              <a:latin typeface="Rubik"/>
              <a:ea typeface="Rubik"/>
              <a:cs typeface="Rubik"/>
              <a:sym typeface="Rubik"/>
            </a:endParaRPr>
          </a:p>
        </p:txBody>
      </p:sp>
      <p:sp>
        <p:nvSpPr>
          <p:cNvPr id="204" name="Google Shape;204;p24"/>
          <p:cNvSpPr txBox="1"/>
          <p:nvPr/>
        </p:nvSpPr>
        <p:spPr>
          <a:xfrm>
            <a:off x="257688" y="1034488"/>
            <a:ext cx="70446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ru" sz="1800">
                <a:solidFill>
                  <a:schemeClr val="dk1"/>
                </a:solidFill>
                <a:latin typeface="Rubik"/>
                <a:ea typeface="Rubik"/>
                <a:cs typeface="Rubik"/>
                <a:sym typeface="Rubik"/>
              </a:rPr>
              <a:t>Вся информация о налоговом </a:t>
            </a:r>
            <a:r>
              <a:rPr lang="ru" sz="1800">
                <a:solidFill>
                  <a:schemeClr val="dk1"/>
                </a:solidFill>
                <a:latin typeface="Rubik"/>
                <a:ea typeface="Rubik"/>
                <a:cs typeface="Rubik"/>
                <a:sym typeface="Rubik"/>
              </a:rPr>
              <a:t>резидентстве</a:t>
            </a:r>
            <a:r>
              <a:rPr lang="ru" sz="1800">
                <a:solidFill>
                  <a:schemeClr val="dk1"/>
                </a:solidFill>
                <a:latin typeface="Rubik"/>
                <a:ea typeface="Rubik"/>
                <a:cs typeface="Rubik"/>
                <a:sym typeface="Rubik"/>
              </a:rPr>
              <a:t> и о том, сколько и как нужно платить налоги, будет доступна в канале </a:t>
            </a:r>
            <a:br>
              <a:rPr lang="ru" sz="1800">
                <a:solidFill>
                  <a:schemeClr val="dk1"/>
                </a:solidFill>
                <a:latin typeface="Rubik"/>
                <a:ea typeface="Rubik"/>
                <a:cs typeface="Rubik"/>
                <a:sym typeface="Rubik"/>
              </a:rPr>
            </a:br>
            <a:r>
              <a:rPr lang="ru" sz="1800">
                <a:solidFill>
                  <a:schemeClr val="dk1"/>
                </a:solidFill>
                <a:latin typeface="Rubik"/>
                <a:ea typeface="Rubik"/>
                <a:cs typeface="Rubik"/>
                <a:sym typeface="Rubik"/>
              </a:rPr>
              <a:t>Jooby Analytics | </a:t>
            </a:r>
            <a:r>
              <a:rPr lang="ru" sz="1800" u="sng">
                <a:solidFill>
                  <a:schemeClr val="hlink"/>
                </a:solidFill>
                <a:latin typeface="Rubik"/>
                <a:ea typeface="Rubik"/>
                <a:cs typeface="Rubik"/>
                <a:sym typeface="Rubik"/>
                <a:hlinkClick r:id="rId4"/>
              </a:rPr>
              <a:t>https://t.me/jooby_analytics</a:t>
            </a:r>
            <a:endParaRPr sz="1800">
              <a:latin typeface="Rubik"/>
              <a:ea typeface="Rubik"/>
              <a:cs typeface="Rubik"/>
              <a:sym typeface="Rubik"/>
            </a:endParaRPr>
          </a:p>
        </p:txBody>
      </p:sp>
      <p:sp>
        <p:nvSpPr>
          <p:cNvPr id="205" name="Google Shape;205;p24"/>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Налоговое </a:t>
            </a:r>
            <a:r>
              <a:rPr lang="ru" sz="2000">
                <a:latin typeface="Rubik SemiBold"/>
                <a:ea typeface="Rubik SemiBold"/>
                <a:cs typeface="Rubik SemiBold"/>
                <a:sym typeface="Rubik SemiBold"/>
              </a:rPr>
              <a:t>резидентство</a:t>
            </a:r>
            <a:r>
              <a:rPr lang="ru" sz="2000">
                <a:latin typeface="Rubik SemiBold"/>
                <a:ea typeface="Rubik SemiBold"/>
                <a:cs typeface="Rubik SemiBold"/>
                <a:sym typeface="Rubik SemiBold"/>
              </a:rPr>
              <a:t> </a:t>
            </a:r>
            <a:r>
              <a:rPr lang="ru" sz="2000">
                <a:solidFill>
                  <a:srgbClr val="000000"/>
                </a:solidFill>
                <a:latin typeface="Rubik SemiBold"/>
                <a:ea typeface="Rubik SemiBold"/>
                <a:cs typeface="Rubik SemiBold"/>
                <a:sym typeface="Rubik SemiBold"/>
              </a:rPr>
              <a:t>(2022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257700" y="152349"/>
            <a:ext cx="7044600" cy="609600"/>
          </a:xfrm>
          <a:prstGeom prst="rect">
            <a:avLst/>
          </a:prstGeom>
        </p:spPr>
        <p:txBody>
          <a:bodyPr anchorCtr="0" anchor="t" bIns="116050" lIns="116050" spcFirstLastPara="1" rIns="116050" wrap="square" tIns="116050">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Анонсы команды Jooby.dev</a:t>
            </a:r>
            <a:endParaRPr sz="2000">
              <a:latin typeface="Rubik SemiBold"/>
              <a:ea typeface="Rubik SemiBold"/>
              <a:cs typeface="Rubik SemiBold"/>
              <a:sym typeface="Rubik SemiBold"/>
            </a:endParaRPr>
          </a:p>
        </p:txBody>
      </p:sp>
      <p:sp>
        <p:nvSpPr>
          <p:cNvPr id="211" name="Google Shape;211;p25"/>
          <p:cNvSpPr txBox="1"/>
          <p:nvPr/>
        </p:nvSpPr>
        <p:spPr>
          <a:xfrm>
            <a:off x="257700" y="761950"/>
            <a:ext cx="70446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a:latin typeface="Rubik"/>
                <a:ea typeface="Rubik"/>
                <a:cs typeface="Rubik"/>
                <a:sym typeface="Rubik"/>
              </a:rPr>
              <a:t>Мы считаем, что важным навыком для специалиста любого профиля является его готовность к переговорам с работодателем по условиям работы. В нашей команде есть люди, которые могут подготовить или научить вас переговорному процессу (</a:t>
            </a:r>
            <a:r>
              <a:rPr b="1" lang="ru">
                <a:latin typeface="Rubik"/>
                <a:ea typeface="Rubik"/>
                <a:cs typeface="Rubik"/>
                <a:sym typeface="Rubik"/>
              </a:rPr>
              <a:t>для соискателей</a:t>
            </a:r>
            <a:r>
              <a:rPr lang="ru">
                <a:latin typeface="Rubik"/>
                <a:ea typeface="Rubik"/>
                <a:cs typeface="Rubik"/>
                <a:sym typeface="Rubik"/>
              </a:rPr>
              <a:t>). Также, у нас есть люди с большим опытом работы, которые могут провести аудит для компании по любой масштабности задачи (</a:t>
            </a:r>
            <a:r>
              <a:rPr b="1" lang="ru">
                <a:latin typeface="Rubik"/>
                <a:ea typeface="Rubik"/>
                <a:cs typeface="Rubik"/>
                <a:sym typeface="Rubik"/>
              </a:rPr>
              <a:t>для работодателей и бизнеса</a:t>
            </a:r>
            <a:r>
              <a:rPr lang="ru">
                <a:latin typeface="Rubik"/>
                <a:ea typeface="Rubik"/>
                <a:cs typeface="Rubik"/>
                <a:sym typeface="Rubik"/>
              </a:rPr>
              <a:t>).</a:t>
            </a:r>
            <a:endParaRPr>
              <a:latin typeface="Rubik"/>
              <a:ea typeface="Rubik"/>
              <a:cs typeface="Rubik"/>
              <a:sym typeface="Rubik"/>
            </a:endParaRPr>
          </a:p>
          <a:p>
            <a:pPr indent="0" lvl="0" marL="0" rtl="0" algn="just">
              <a:spcBef>
                <a:spcPts val="0"/>
              </a:spcBef>
              <a:spcAft>
                <a:spcPts val="0"/>
              </a:spcAft>
              <a:buNone/>
            </a:pPr>
            <a:r>
              <a:t/>
            </a:r>
            <a:endParaRPr>
              <a:latin typeface="Rubik"/>
              <a:ea typeface="Rubik"/>
              <a:cs typeface="Rubik"/>
              <a:sym typeface="Rubik"/>
            </a:endParaRPr>
          </a:p>
          <a:p>
            <a:pPr indent="0" lvl="0" marL="0" rtl="0" algn="just">
              <a:spcBef>
                <a:spcPts val="0"/>
              </a:spcBef>
              <a:spcAft>
                <a:spcPts val="0"/>
              </a:spcAft>
              <a:buNone/>
            </a:pPr>
            <a:r>
              <a:rPr lang="ru">
                <a:latin typeface="Rubik"/>
                <a:ea typeface="Rubik"/>
                <a:cs typeface="Rubik"/>
                <a:sym typeface="Rubik"/>
              </a:rPr>
              <a:t>по всем вопросам - </a:t>
            </a:r>
            <a:r>
              <a:rPr lang="ru" u="sng">
                <a:solidFill>
                  <a:schemeClr val="hlink"/>
                </a:solidFill>
                <a:latin typeface="Rubik"/>
                <a:ea typeface="Rubik"/>
                <a:cs typeface="Rubik"/>
                <a:sym typeface="Rubik"/>
                <a:hlinkClick r:id="rId3"/>
              </a:rPr>
              <a:t>ПИШИТЕ СЮДА</a:t>
            </a:r>
            <a:endParaRPr>
              <a:latin typeface="Rubik"/>
              <a:ea typeface="Rubik"/>
              <a:cs typeface="Rubik"/>
              <a:sym typeface="Rubik"/>
            </a:endParaRPr>
          </a:p>
          <a:p>
            <a:pPr indent="0" lvl="0" marL="0" rtl="0" algn="just">
              <a:spcBef>
                <a:spcPts val="0"/>
              </a:spcBef>
              <a:spcAft>
                <a:spcPts val="0"/>
              </a:spcAft>
              <a:buNone/>
            </a:pPr>
            <a:r>
              <a:t/>
            </a:r>
            <a:endParaRPr>
              <a:latin typeface="Rubik"/>
              <a:ea typeface="Rubik"/>
              <a:cs typeface="Rubik"/>
              <a:sym typeface="Rubik"/>
            </a:endParaRPr>
          </a:p>
          <a:p>
            <a:pPr indent="0" lvl="0" marL="0" rtl="0" algn="just">
              <a:spcBef>
                <a:spcPts val="0"/>
              </a:spcBef>
              <a:spcAft>
                <a:spcPts val="0"/>
              </a:spcAft>
              <a:buNone/>
            </a:pPr>
            <a:r>
              <a:rPr lang="ru">
                <a:highlight>
                  <a:schemeClr val="lt1"/>
                </a:highlight>
                <a:latin typeface="Rubik"/>
                <a:ea typeface="Rubik"/>
                <a:cs typeface="Rubik"/>
                <a:sym typeface="Rubik"/>
              </a:rPr>
              <a:t>Для желающих войти в пул аудита и других соискателей просим регистрироваться на </a:t>
            </a:r>
            <a:r>
              <a:rPr lang="ru" u="sng">
                <a:solidFill>
                  <a:schemeClr val="hlink"/>
                </a:solidFill>
                <a:highlight>
                  <a:schemeClr val="lt1"/>
                </a:highlight>
                <a:latin typeface="Rubik"/>
                <a:ea typeface="Rubik"/>
                <a:cs typeface="Rubik"/>
                <a:sym typeface="Rubik"/>
                <a:hlinkClick r:id="rId4"/>
              </a:rPr>
              <a:t>hiring.jooby.dev</a:t>
            </a:r>
            <a:r>
              <a:rPr lang="ru">
                <a:highlight>
                  <a:schemeClr val="lt1"/>
                </a:highlight>
                <a:latin typeface="Rubik"/>
                <a:ea typeface="Rubik"/>
                <a:cs typeface="Rubik"/>
                <a:sym typeface="Rubik"/>
              </a:rPr>
              <a:t> (</a:t>
            </a:r>
            <a:r>
              <a:rPr b="1" lang="ru">
                <a:highlight>
                  <a:schemeClr val="lt1"/>
                </a:highlight>
                <a:latin typeface="Rubik"/>
                <a:ea typeface="Rubik"/>
                <a:cs typeface="Rubik"/>
                <a:sym typeface="Rubik"/>
              </a:rPr>
              <a:t>мы тоже ищем таланты!)</a:t>
            </a:r>
            <a:endParaRPr>
              <a:highlight>
                <a:schemeClr val="lt1"/>
              </a:highlight>
              <a:latin typeface="Rubik"/>
              <a:ea typeface="Rubik"/>
              <a:cs typeface="Rubik"/>
              <a:sym typeface="Rubik"/>
            </a:endParaRPr>
          </a:p>
          <a:p>
            <a:pPr indent="0" lvl="0" marL="0" rtl="0" algn="just">
              <a:spcBef>
                <a:spcPts val="0"/>
              </a:spcBef>
              <a:spcAft>
                <a:spcPts val="0"/>
              </a:spcAft>
              <a:buNone/>
            </a:pPr>
            <a:r>
              <a:t/>
            </a:r>
            <a:endParaRPr>
              <a:highlight>
                <a:schemeClr val="lt1"/>
              </a:highlight>
              <a:latin typeface="Rubik"/>
              <a:ea typeface="Rubik"/>
              <a:cs typeface="Rubik"/>
              <a:sym typeface="Rubik"/>
            </a:endParaRPr>
          </a:p>
          <a:p>
            <a:pPr indent="0" lvl="0" marL="0" rtl="0" algn="just">
              <a:spcBef>
                <a:spcPts val="0"/>
              </a:spcBef>
              <a:spcAft>
                <a:spcPts val="0"/>
              </a:spcAft>
              <a:buNone/>
            </a:pPr>
            <a:r>
              <a:t/>
            </a:r>
            <a:endParaRPr>
              <a:highlight>
                <a:schemeClr val="lt1"/>
              </a:highlight>
              <a:latin typeface="Rubik"/>
              <a:ea typeface="Rubik"/>
              <a:cs typeface="Rubik"/>
              <a:sym typeface="Rubik"/>
            </a:endParaRPr>
          </a:p>
          <a:p>
            <a:pPr indent="0" lvl="0" marL="0" rtl="0" algn="just">
              <a:spcBef>
                <a:spcPts val="0"/>
              </a:spcBef>
              <a:spcAft>
                <a:spcPts val="0"/>
              </a:spcAft>
              <a:buNone/>
            </a:pPr>
            <a:r>
              <a:rPr lang="ru">
                <a:highlight>
                  <a:schemeClr val="lt1"/>
                </a:highlight>
                <a:latin typeface="Rubik"/>
                <a:ea typeface="Rubik"/>
                <a:cs typeface="Rubik"/>
                <a:sym typeface="Rubik"/>
              </a:rPr>
              <a:t>Мы считаем, что любому человеку необходимо конструктивно выражать свою позицию и научиться слушать других по любому из вопросов. Текущим флагманов в Ruby направлении является </a:t>
            </a:r>
            <a:r>
              <a:rPr lang="ru" u="sng">
                <a:solidFill>
                  <a:schemeClr val="hlink"/>
                </a:solidFill>
                <a:highlight>
                  <a:schemeClr val="lt1"/>
                </a:highlight>
                <a:latin typeface="Rubik"/>
                <a:ea typeface="Rubik"/>
                <a:cs typeface="Rubik"/>
                <a:sym typeface="Rubik"/>
                <a:hlinkClick r:id="rId5"/>
              </a:rPr>
              <a:t>Ruby Job Chat</a:t>
            </a:r>
            <a:r>
              <a:rPr lang="ru">
                <a:highlight>
                  <a:schemeClr val="lt1"/>
                </a:highlight>
                <a:latin typeface="Rubik"/>
                <a:ea typeface="Rubik"/>
                <a:cs typeface="Rubik"/>
                <a:sym typeface="Rubik"/>
              </a:rPr>
              <a:t>.</a:t>
            </a:r>
            <a:endParaRPr>
              <a:highlight>
                <a:schemeClr val="lt1"/>
              </a:highlight>
              <a:latin typeface="Rubik"/>
              <a:ea typeface="Rubik"/>
              <a:cs typeface="Rubik"/>
              <a:sym typeface="Rubik"/>
            </a:endParaRPr>
          </a:p>
        </p:txBody>
      </p:sp>
      <p:pic>
        <p:nvPicPr>
          <p:cNvPr id="212" name="Google Shape;212;p25"/>
          <p:cNvPicPr preferRelativeResize="0"/>
          <p:nvPr/>
        </p:nvPicPr>
        <p:blipFill>
          <a:blip r:embed="rId6">
            <a:alphaModFix/>
          </a:blip>
          <a:stretch>
            <a:fillRect/>
          </a:stretch>
        </p:blipFill>
        <p:spPr>
          <a:xfrm>
            <a:off x="5847877" y="0"/>
            <a:ext cx="1712123" cy="569400"/>
          </a:xfrm>
          <a:prstGeom prst="rect">
            <a:avLst/>
          </a:prstGeom>
          <a:noFill/>
          <a:ln>
            <a:noFill/>
          </a:ln>
        </p:spPr>
      </p:pic>
      <p:graphicFrame>
        <p:nvGraphicFramePr>
          <p:cNvPr id="213" name="Google Shape;213;p25"/>
          <p:cNvGraphicFramePr/>
          <p:nvPr/>
        </p:nvGraphicFramePr>
        <p:xfrm>
          <a:off x="257700" y="7325300"/>
          <a:ext cx="3000000" cy="3000000"/>
        </p:xfrm>
        <a:graphic>
          <a:graphicData uri="http://schemas.openxmlformats.org/drawingml/2006/table">
            <a:tbl>
              <a:tblPr>
                <a:noFill/>
                <a:tableStyleId>{FFBF99B5-E7D3-4B35-A358-F3CF40E492B4}</a:tableStyleId>
              </a:tblPr>
              <a:tblGrid>
                <a:gridCol w="3522300"/>
                <a:gridCol w="3522300"/>
              </a:tblGrid>
              <a:tr h="609575">
                <a:tc>
                  <a:txBody>
                    <a:bodyPr/>
                    <a:lstStyle/>
                    <a:p>
                      <a:pPr indent="0" lvl="0" marL="0" rtl="0" algn="l">
                        <a:spcBef>
                          <a:spcPts val="0"/>
                        </a:spcBef>
                        <a:spcAft>
                          <a:spcPts val="0"/>
                        </a:spcAft>
                        <a:buNone/>
                      </a:pPr>
                      <a:r>
                        <a:rPr lang="ru"/>
                        <a:t>Выражаем Благодарности</a:t>
                      </a:r>
                      <a:endParaRPr/>
                    </a:p>
                  </a:txBody>
                  <a:tcPr marT="91425" marB="91425" marR="91425" marL="91425">
                    <a:lnL cap="flat" cmpd="sng" w="76200">
                      <a:solidFill>
                        <a:srgbClr val="FBD157"/>
                      </a:solidFill>
                      <a:prstDash val="solid"/>
                      <a:round/>
                      <a:headEnd len="sm" w="sm" type="none"/>
                      <a:tailEnd len="sm" w="sm" type="none"/>
                    </a:lnL>
                    <a:lnR cap="flat" cmpd="sng" w="76200">
                      <a:solidFill>
                        <a:srgbClr val="FBD157"/>
                      </a:solidFill>
                      <a:prstDash val="solid"/>
                      <a:round/>
                      <a:headEnd len="sm" w="sm" type="none"/>
                      <a:tailEnd len="sm" w="sm" type="none"/>
                    </a:lnR>
                    <a:lnT cap="flat" cmpd="sng" w="76200">
                      <a:solidFill>
                        <a:srgbClr val="FBD157"/>
                      </a:solidFill>
                      <a:prstDash val="solid"/>
                      <a:round/>
                      <a:headEnd len="sm" w="sm" type="none"/>
                      <a:tailEnd len="sm" w="sm" type="none"/>
                    </a:lnT>
                    <a:lnB cap="flat" cmpd="sng" w="76200">
                      <a:solidFill>
                        <a:srgbClr val="FBD157"/>
                      </a:solidFill>
                      <a:prstDash val="solid"/>
                      <a:round/>
                      <a:headEnd len="sm" w="sm" type="none"/>
                      <a:tailEnd len="sm" w="sm" type="none"/>
                    </a:lnB>
                  </a:tcPr>
                </a:tc>
                <a:tc>
                  <a:txBody>
                    <a:bodyPr/>
                    <a:lstStyle/>
                    <a:p>
                      <a:pPr indent="0" lvl="0" marL="0" rtl="0" algn="l">
                        <a:spcBef>
                          <a:spcPts val="0"/>
                        </a:spcBef>
                        <a:spcAft>
                          <a:spcPts val="0"/>
                        </a:spcAft>
                        <a:buNone/>
                      </a:pPr>
                      <a:r>
                        <a:rPr lang="ru"/>
                        <a:t>Дополнительные контакты</a:t>
                      </a:r>
                      <a:endParaRPr/>
                    </a:p>
                  </a:txBody>
                  <a:tcPr marT="91425" marB="91425" marR="91425" marL="91425">
                    <a:lnL cap="flat" cmpd="sng" w="76200">
                      <a:solidFill>
                        <a:srgbClr val="FBD157"/>
                      </a:solidFill>
                      <a:prstDash val="solid"/>
                      <a:round/>
                      <a:headEnd len="sm" w="sm" type="none"/>
                      <a:tailEnd len="sm" w="sm" type="none"/>
                    </a:lnL>
                    <a:lnR cap="flat" cmpd="sng" w="76200">
                      <a:solidFill>
                        <a:srgbClr val="FBD157"/>
                      </a:solidFill>
                      <a:prstDash val="solid"/>
                      <a:round/>
                      <a:headEnd len="sm" w="sm" type="none"/>
                      <a:tailEnd len="sm" w="sm" type="none"/>
                    </a:lnR>
                    <a:lnT cap="flat" cmpd="sng" w="76200">
                      <a:solidFill>
                        <a:srgbClr val="FBD157"/>
                      </a:solidFill>
                      <a:prstDash val="solid"/>
                      <a:round/>
                      <a:headEnd len="sm" w="sm" type="none"/>
                      <a:tailEnd len="sm" w="sm" type="none"/>
                    </a:lnT>
                    <a:lnB cap="flat" cmpd="sng" w="76200">
                      <a:solidFill>
                        <a:srgbClr val="FBD157"/>
                      </a:solidFill>
                      <a:prstDash val="solid"/>
                      <a:round/>
                      <a:headEnd len="sm" w="sm" type="none"/>
                      <a:tailEnd len="sm" w="sm" type="none"/>
                    </a:lnB>
                  </a:tcPr>
                </a:tc>
              </a:tr>
              <a:tr h="1463000">
                <a:tc>
                  <a:txBody>
                    <a:bodyPr/>
                    <a:lstStyle/>
                    <a:p>
                      <a:pPr indent="0" lvl="0" marL="0" rtl="0" algn="l">
                        <a:spcBef>
                          <a:spcPts val="0"/>
                        </a:spcBef>
                        <a:spcAft>
                          <a:spcPts val="0"/>
                        </a:spcAft>
                        <a:buNone/>
                      </a:pPr>
                      <a:r>
                        <a:rPr lang="ru" u="sng">
                          <a:solidFill>
                            <a:schemeClr val="hlink"/>
                          </a:solidFill>
                          <a:hlinkClick r:id="rId7"/>
                        </a:rPr>
                        <a:t>Кирилл Локтевич</a:t>
                      </a:r>
                      <a:endParaRPr/>
                    </a:p>
                    <a:p>
                      <a:pPr indent="0" lvl="0" marL="0" rtl="0" algn="l">
                        <a:spcBef>
                          <a:spcPts val="0"/>
                        </a:spcBef>
                        <a:spcAft>
                          <a:spcPts val="0"/>
                        </a:spcAft>
                        <a:buNone/>
                      </a:pPr>
                      <a:r>
                        <a:rPr lang="ru" u="sng">
                          <a:solidFill>
                            <a:schemeClr val="hlink"/>
                          </a:solidFill>
                          <a:hlinkClick r:id="rId8"/>
                        </a:rPr>
                        <a:t>Иван Сиялов</a:t>
                      </a:r>
                      <a:endParaRPr/>
                    </a:p>
                    <a:p>
                      <a:pPr indent="0" lvl="0" marL="0" rtl="0" algn="l">
                        <a:spcBef>
                          <a:spcPts val="0"/>
                        </a:spcBef>
                        <a:spcAft>
                          <a:spcPts val="0"/>
                        </a:spcAft>
                        <a:buNone/>
                      </a:pPr>
                      <a:r>
                        <a:rPr lang="ru"/>
                        <a:t>Виктор Холяво</a:t>
                      </a:r>
                      <a:endParaRPr/>
                    </a:p>
                    <a:p>
                      <a:pPr indent="0" lvl="0" marL="0" rtl="0" algn="l">
                        <a:spcBef>
                          <a:spcPts val="0"/>
                        </a:spcBef>
                        <a:spcAft>
                          <a:spcPts val="0"/>
                        </a:spcAft>
                        <a:buNone/>
                      </a:pPr>
                      <a:r>
                        <a:rPr lang="ru" u="sng">
                          <a:solidFill>
                            <a:schemeClr val="hlink"/>
                          </a:solidFill>
                          <a:hlinkClick r:id="rId9"/>
                        </a:rPr>
                        <a:t>Евгений Самута</a:t>
                      </a:r>
                      <a:endParaRPr/>
                    </a:p>
                  </a:txBody>
                  <a:tcPr marT="91425" marB="91425" marR="91425" marL="91425">
                    <a:lnL cap="flat" cmpd="sng" w="76200">
                      <a:solidFill>
                        <a:srgbClr val="FBD157"/>
                      </a:solidFill>
                      <a:prstDash val="solid"/>
                      <a:round/>
                      <a:headEnd len="sm" w="sm" type="none"/>
                      <a:tailEnd len="sm" w="sm" type="none"/>
                    </a:lnL>
                    <a:lnR cap="flat" cmpd="sng" w="76200">
                      <a:solidFill>
                        <a:srgbClr val="FBD157"/>
                      </a:solidFill>
                      <a:prstDash val="solid"/>
                      <a:round/>
                      <a:headEnd len="sm" w="sm" type="none"/>
                      <a:tailEnd len="sm" w="sm" type="none"/>
                    </a:lnR>
                    <a:lnT cap="flat" cmpd="sng" w="76200">
                      <a:solidFill>
                        <a:srgbClr val="FBD157"/>
                      </a:solidFill>
                      <a:prstDash val="solid"/>
                      <a:round/>
                      <a:headEnd len="sm" w="sm" type="none"/>
                      <a:tailEnd len="sm" w="sm" type="none"/>
                    </a:lnT>
                    <a:lnB cap="flat" cmpd="sng" w="76200">
                      <a:solidFill>
                        <a:srgbClr val="FBD157"/>
                      </a:solidFill>
                      <a:prstDash val="solid"/>
                      <a:round/>
                      <a:headEnd len="sm" w="sm" type="none"/>
                      <a:tailEnd len="sm" w="sm" type="none"/>
                    </a:lnB>
                  </a:tcPr>
                </a:tc>
                <a:tc>
                  <a:txBody>
                    <a:bodyPr/>
                    <a:lstStyle/>
                    <a:p>
                      <a:pPr indent="0" lvl="0" marL="0" rtl="0" algn="l">
                        <a:spcBef>
                          <a:spcPts val="0"/>
                        </a:spcBef>
                        <a:spcAft>
                          <a:spcPts val="0"/>
                        </a:spcAft>
                        <a:buNone/>
                      </a:pPr>
                      <a:r>
                        <a:rPr lang="ru" u="sng">
                          <a:solidFill>
                            <a:schemeClr val="hlink"/>
                          </a:solidFill>
                          <a:hlinkClick r:id="rId10"/>
                        </a:rPr>
                        <a:t>jooby.dev@gmail.com</a:t>
                      </a:r>
                      <a:endParaRPr/>
                    </a:p>
                  </a:txBody>
                  <a:tcPr marT="91425" marB="91425" marR="91425" marL="91425">
                    <a:lnL cap="flat" cmpd="sng" w="76200">
                      <a:solidFill>
                        <a:srgbClr val="FBD157"/>
                      </a:solidFill>
                      <a:prstDash val="solid"/>
                      <a:round/>
                      <a:headEnd len="sm" w="sm" type="none"/>
                      <a:tailEnd len="sm" w="sm" type="none"/>
                    </a:lnL>
                    <a:lnR cap="flat" cmpd="sng" w="76200">
                      <a:solidFill>
                        <a:srgbClr val="FBD157"/>
                      </a:solidFill>
                      <a:prstDash val="solid"/>
                      <a:round/>
                      <a:headEnd len="sm" w="sm" type="none"/>
                      <a:tailEnd len="sm" w="sm" type="none"/>
                    </a:lnR>
                    <a:lnT cap="flat" cmpd="sng" w="76200">
                      <a:solidFill>
                        <a:srgbClr val="FBD157"/>
                      </a:solidFill>
                      <a:prstDash val="solid"/>
                      <a:round/>
                      <a:headEnd len="sm" w="sm" type="none"/>
                      <a:tailEnd len="sm" w="sm" type="none"/>
                    </a:lnT>
                    <a:lnB cap="flat" cmpd="sng" w="76200">
                      <a:solidFill>
                        <a:srgbClr val="FBD157"/>
                      </a:solidFill>
                      <a:prstDash val="solid"/>
                      <a:round/>
                      <a:headEnd len="sm" w="sm" type="none"/>
                      <a:tailEnd len="sm" w="sm" type="none"/>
                    </a:lnB>
                  </a:tcPr>
                </a:tc>
              </a:tr>
            </a:tbl>
          </a:graphicData>
        </a:graphic>
      </p:graphicFrame>
      <p:sp>
        <p:nvSpPr>
          <p:cNvPr id="214" name="Google Shape;214;p25"/>
          <p:cNvSpPr txBox="1"/>
          <p:nvPr/>
        </p:nvSpPr>
        <p:spPr>
          <a:xfrm>
            <a:off x="257650" y="9986000"/>
            <a:ext cx="70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Отчет составил </a:t>
            </a:r>
            <a:r>
              <a:rPr lang="ru" u="sng">
                <a:solidFill>
                  <a:schemeClr val="hlink"/>
                </a:solidFill>
                <a:hlinkClick r:id="rId11"/>
              </a:rPr>
              <a:t>Евгений Швед</a:t>
            </a:r>
            <a:r>
              <a:rPr lang="ru"/>
              <a:t> и </a:t>
            </a:r>
            <a:r>
              <a:rPr lang="ru" u="sng">
                <a:solidFill>
                  <a:schemeClr val="hlink"/>
                </a:solidFill>
                <a:hlinkClick r:id="rId12"/>
              </a:rPr>
              <a:t>Михалик Михаил</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4"/>
          <p:cNvPicPr preferRelativeResize="0"/>
          <p:nvPr/>
        </p:nvPicPr>
        <p:blipFill rotWithShape="1">
          <a:blip r:embed="rId3">
            <a:alphaModFix/>
          </a:blip>
          <a:srcRect b="0" l="0" r="0" t="9665"/>
          <a:stretch/>
        </p:blipFill>
        <p:spPr>
          <a:xfrm>
            <a:off x="487738" y="2137373"/>
            <a:ext cx="6584524" cy="3811924"/>
          </a:xfrm>
          <a:prstGeom prst="rect">
            <a:avLst/>
          </a:prstGeom>
          <a:noFill/>
          <a:ln>
            <a:noFill/>
          </a:ln>
        </p:spPr>
      </p:pic>
      <p:sp>
        <p:nvSpPr>
          <p:cNvPr id="77" name="Google Shape;77;p14"/>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solidFill>
                  <a:srgbClr val="000000"/>
                </a:solidFill>
                <a:latin typeface="Rubik SemiBold"/>
                <a:ea typeface="Rubik SemiBold"/>
                <a:cs typeface="Rubik SemiBold"/>
                <a:sym typeface="Rubik SemiBold"/>
              </a:rPr>
              <a:t>Портрет нашей аудитории (2022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pic>
        <p:nvPicPr>
          <p:cNvPr id="78" name="Google Shape;78;p14"/>
          <p:cNvPicPr preferRelativeResize="0"/>
          <p:nvPr/>
        </p:nvPicPr>
        <p:blipFill>
          <a:blip r:embed="rId4">
            <a:alphaModFix/>
          </a:blip>
          <a:stretch>
            <a:fillRect/>
          </a:stretch>
        </p:blipFill>
        <p:spPr>
          <a:xfrm>
            <a:off x="5847877" y="0"/>
            <a:ext cx="1712123" cy="569400"/>
          </a:xfrm>
          <a:prstGeom prst="rect">
            <a:avLst/>
          </a:prstGeom>
          <a:noFill/>
          <a:ln>
            <a:noFill/>
          </a:ln>
        </p:spPr>
      </p:pic>
      <p:sp>
        <p:nvSpPr>
          <p:cNvPr id="79" name="Google Shape;79;p14"/>
          <p:cNvSpPr txBox="1"/>
          <p:nvPr/>
        </p:nvSpPr>
        <p:spPr>
          <a:xfrm>
            <a:off x="257688" y="761938"/>
            <a:ext cx="70446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latin typeface="Rubik"/>
                <a:ea typeface="Rubik"/>
                <a:cs typeface="Rubik"/>
                <a:sym typeface="Rubik"/>
              </a:rPr>
              <a:t>Аудитория Jooby - это, в основном, опытные разработчики (25% опрошенных - более 7 лет). Приток совсем новых разработчиков в канал Ruby по сравнению с прошлым годом немного уменьшился.</a:t>
            </a:r>
            <a:endParaRPr sz="1600">
              <a:latin typeface="Rubik"/>
              <a:ea typeface="Rubik"/>
              <a:cs typeface="Rubik"/>
              <a:sym typeface="Rubik"/>
            </a:endParaRPr>
          </a:p>
        </p:txBody>
      </p:sp>
      <p:sp>
        <p:nvSpPr>
          <p:cNvPr id="80" name="Google Shape;80;p14"/>
          <p:cNvSpPr txBox="1"/>
          <p:nvPr/>
        </p:nvSpPr>
        <p:spPr>
          <a:xfrm>
            <a:off x="1662900" y="1701100"/>
            <a:ext cx="4234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Какой у тебя опыт работы</a:t>
            </a:r>
            <a:endParaRPr sz="1700">
              <a:highlight>
                <a:schemeClr val="lt1"/>
              </a:highlight>
              <a:latin typeface="Rubik SemiBold"/>
              <a:ea typeface="Rubik SemiBold"/>
              <a:cs typeface="Rubik SemiBold"/>
              <a:sym typeface="Rubik SemiBold"/>
            </a:endParaRPr>
          </a:p>
        </p:txBody>
      </p:sp>
      <p:sp>
        <p:nvSpPr>
          <p:cNvPr id="81" name="Google Shape;81;p14"/>
          <p:cNvSpPr/>
          <p:nvPr/>
        </p:nvSpPr>
        <p:spPr>
          <a:xfrm>
            <a:off x="5239550" y="1701100"/>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pic>
        <p:nvPicPr>
          <p:cNvPr id="82" name="Google Shape;82;p14"/>
          <p:cNvPicPr preferRelativeResize="0"/>
          <p:nvPr/>
        </p:nvPicPr>
        <p:blipFill rotWithShape="1">
          <a:blip r:embed="rId5">
            <a:alphaModFix/>
          </a:blip>
          <a:srcRect b="0" l="0" r="0" t="17857"/>
          <a:stretch/>
        </p:blipFill>
        <p:spPr>
          <a:xfrm>
            <a:off x="152400" y="7324725"/>
            <a:ext cx="7255202" cy="3128425"/>
          </a:xfrm>
          <a:prstGeom prst="rect">
            <a:avLst/>
          </a:prstGeom>
          <a:noFill/>
          <a:ln>
            <a:noFill/>
          </a:ln>
        </p:spPr>
      </p:pic>
      <p:pic>
        <p:nvPicPr>
          <p:cNvPr id="83" name="Google Shape;83;p14"/>
          <p:cNvPicPr preferRelativeResize="0"/>
          <p:nvPr/>
        </p:nvPicPr>
        <p:blipFill rotWithShape="1">
          <a:blip r:embed="rId5">
            <a:alphaModFix/>
          </a:blip>
          <a:srcRect b="82395" l="35447" r="35801" t="11101"/>
          <a:stretch/>
        </p:blipFill>
        <p:spPr>
          <a:xfrm>
            <a:off x="2781300" y="7077075"/>
            <a:ext cx="2085977" cy="247651"/>
          </a:xfrm>
          <a:prstGeom prst="rect">
            <a:avLst/>
          </a:prstGeom>
          <a:noFill/>
          <a:ln>
            <a:noFill/>
          </a:ln>
        </p:spPr>
      </p:pic>
      <p:sp>
        <p:nvSpPr>
          <p:cNvPr id="84" name="Google Shape;84;p14"/>
          <p:cNvSpPr txBox="1"/>
          <p:nvPr/>
        </p:nvSpPr>
        <p:spPr>
          <a:xfrm>
            <a:off x="1662900" y="6573500"/>
            <a:ext cx="4234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Какой твой статус</a:t>
            </a:r>
            <a:endParaRPr sz="1700">
              <a:highlight>
                <a:schemeClr val="lt1"/>
              </a:highlight>
              <a:latin typeface="Rubik SemiBold"/>
              <a:ea typeface="Rubik SemiBold"/>
              <a:cs typeface="Rubik SemiBold"/>
              <a:sym typeface="Rubik SemiBold"/>
            </a:endParaRPr>
          </a:p>
        </p:txBody>
      </p:sp>
      <p:sp>
        <p:nvSpPr>
          <p:cNvPr id="85" name="Google Shape;85;p14"/>
          <p:cNvSpPr/>
          <p:nvPr/>
        </p:nvSpPr>
        <p:spPr>
          <a:xfrm>
            <a:off x="4867275" y="6573500"/>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sp>
        <p:nvSpPr>
          <p:cNvPr id="86" name="Google Shape;86;p14"/>
          <p:cNvSpPr txBox="1"/>
          <p:nvPr/>
        </p:nvSpPr>
        <p:spPr>
          <a:xfrm>
            <a:off x="257688" y="5915413"/>
            <a:ext cx="70446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latin typeface="Rubik"/>
                <a:ea typeface="Rubik"/>
                <a:cs typeface="Rubik"/>
                <a:sym typeface="Rubik"/>
              </a:rPr>
              <a:t>Примерно в равной степени распределены подписчики канала по формальным позициям.</a:t>
            </a:r>
            <a:endParaRPr sz="1600">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solidFill>
                  <a:srgbClr val="000000"/>
                </a:solidFill>
                <a:latin typeface="Rubik SemiBold"/>
                <a:ea typeface="Rubik SemiBold"/>
                <a:cs typeface="Rubik SemiBold"/>
                <a:sym typeface="Rubik SemiBold"/>
              </a:rPr>
              <a:t>Портрет нашей аудитории (2022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pic>
        <p:nvPicPr>
          <p:cNvPr id="92" name="Google Shape;92;p15"/>
          <p:cNvPicPr preferRelativeResize="0"/>
          <p:nvPr/>
        </p:nvPicPr>
        <p:blipFill>
          <a:blip r:embed="rId3">
            <a:alphaModFix/>
          </a:blip>
          <a:stretch>
            <a:fillRect/>
          </a:stretch>
        </p:blipFill>
        <p:spPr>
          <a:xfrm>
            <a:off x="5847877" y="0"/>
            <a:ext cx="1712123" cy="569400"/>
          </a:xfrm>
          <a:prstGeom prst="rect">
            <a:avLst/>
          </a:prstGeom>
          <a:noFill/>
          <a:ln>
            <a:noFill/>
          </a:ln>
        </p:spPr>
      </p:pic>
      <p:pic>
        <p:nvPicPr>
          <p:cNvPr id="93" name="Google Shape;93;p15"/>
          <p:cNvPicPr preferRelativeResize="0"/>
          <p:nvPr/>
        </p:nvPicPr>
        <p:blipFill rotWithShape="1">
          <a:blip r:embed="rId4">
            <a:alphaModFix/>
          </a:blip>
          <a:srcRect b="0" l="0" r="0" t="17122"/>
          <a:stretch/>
        </p:blipFill>
        <p:spPr>
          <a:xfrm>
            <a:off x="934775" y="7047102"/>
            <a:ext cx="5690450" cy="2829672"/>
          </a:xfrm>
          <a:prstGeom prst="rect">
            <a:avLst/>
          </a:prstGeom>
          <a:noFill/>
          <a:ln>
            <a:noFill/>
          </a:ln>
        </p:spPr>
      </p:pic>
      <p:sp>
        <p:nvSpPr>
          <p:cNvPr id="94" name="Google Shape;94;p15"/>
          <p:cNvSpPr txBox="1"/>
          <p:nvPr/>
        </p:nvSpPr>
        <p:spPr>
          <a:xfrm>
            <a:off x="561900" y="6138475"/>
            <a:ext cx="60198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Какой у тебя основной режим работы за </a:t>
            </a:r>
            <a:r>
              <a:rPr lang="ru" sz="1700">
                <a:latin typeface="Rubik SemiBold"/>
                <a:ea typeface="Rubik SemiBold"/>
                <a:cs typeface="Rubik SemiBold"/>
                <a:sym typeface="Rubik SemiBold"/>
              </a:rPr>
              <a:t>полгода</a:t>
            </a:r>
            <a:r>
              <a:rPr lang="ru" sz="1700">
                <a:latin typeface="Rubik SemiBold"/>
                <a:ea typeface="Rubik SemiBold"/>
                <a:cs typeface="Rubik SemiBold"/>
                <a:sym typeface="Rubik SemiBold"/>
              </a:rPr>
              <a:t> </a:t>
            </a:r>
            <a:br>
              <a:rPr lang="ru" sz="1700">
                <a:latin typeface="Rubik SemiBold"/>
                <a:ea typeface="Rubik SemiBold"/>
                <a:cs typeface="Rubik SemiBold"/>
                <a:sym typeface="Rubik SemiBold"/>
              </a:rPr>
            </a:br>
            <a:r>
              <a:rPr lang="ru" sz="1700">
                <a:latin typeface="Rubik SemiBold"/>
                <a:ea typeface="Rubik SemiBold"/>
                <a:cs typeface="Rubik SemiBold"/>
                <a:sym typeface="Rubik SemiBold"/>
              </a:rPr>
              <a:t>(II - пол. 2022 г.)</a:t>
            </a:r>
            <a:endParaRPr sz="1700">
              <a:highlight>
                <a:schemeClr val="lt1"/>
              </a:highlight>
              <a:latin typeface="Rubik SemiBold"/>
              <a:ea typeface="Rubik SemiBold"/>
              <a:cs typeface="Rubik SemiBold"/>
              <a:sym typeface="Rubik SemiBold"/>
            </a:endParaRPr>
          </a:p>
        </p:txBody>
      </p:sp>
      <p:sp>
        <p:nvSpPr>
          <p:cNvPr id="95" name="Google Shape;95;p15"/>
          <p:cNvSpPr/>
          <p:nvPr/>
        </p:nvSpPr>
        <p:spPr>
          <a:xfrm>
            <a:off x="6337625" y="6138475"/>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sp>
        <p:nvSpPr>
          <p:cNvPr id="96" name="Google Shape;96;p15"/>
          <p:cNvSpPr txBox="1"/>
          <p:nvPr/>
        </p:nvSpPr>
        <p:spPr>
          <a:xfrm>
            <a:off x="257688" y="4752838"/>
            <a:ext cx="70446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latin typeface="Rubik"/>
                <a:ea typeface="Rubik"/>
                <a:cs typeface="Rubik"/>
                <a:sym typeface="Rubik"/>
              </a:rPr>
              <a:t>Основная часть разработчиков работает на полной ставке и удаленно (78% и 69% опрошенных, соответственно). Ситуация относительно прошлого года практически не изменилась.</a:t>
            </a:r>
            <a:endParaRPr sz="1600">
              <a:latin typeface="Rubik"/>
              <a:ea typeface="Rubik"/>
              <a:cs typeface="Rubik"/>
              <a:sym typeface="Rubik"/>
            </a:endParaRPr>
          </a:p>
        </p:txBody>
      </p:sp>
      <p:pic>
        <p:nvPicPr>
          <p:cNvPr id="97" name="Google Shape;97;p15"/>
          <p:cNvPicPr preferRelativeResize="0"/>
          <p:nvPr/>
        </p:nvPicPr>
        <p:blipFill rotWithShape="1">
          <a:blip r:embed="rId5">
            <a:alphaModFix/>
          </a:blip>
          <a:srcRect b="0" l="0" r="0" t="16387"/>
          <a:stretch/>
        </p:blipFill>
        <p:spPr>
          <a:xfrm>
            <a:off x="152400" y="1887575"/>
            <a:ext cx="7255199" cy="2479225"/>
          </a:xfrm>
          <a:prstGeom prst="rect">
            <a:avLst/>
          </a:prstGeom>
          <a:noFill/>
          <a:ln>
            <a:noFill/>
          </a:ln>
        </p:spPr>
      </p:pic>
      <p:sp>
        <p:nvSpPr>
          <p:cNvPr id="98" name="Google Shape;98;p15"/>
          <p:cNvSpPr txBox="1"/>
          <p:nvPr/>
        </p:nvSpPr>
        <p:spPr>
          <a:xfrm>
            <a:off x="1898400" y="999575"/>
            <a:ext cx="35346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Какой у тебя режим работы</a:t>
            </a:r>
            <a:endParaRPr sz="1700">
              <a:highlight>
                <a:schemeClr val="lt1"/>
              </a:highlight>
              <a:latin typeface="Rubik SemiBold"/>
              <a:ea typeface="Rubik SemiBold"/>
              <a:cs typeface="Rubik SemiBold"/>
              <a:sym typeface="Rubik SemiBold"/>
            </a:endParaRPr>
          </a:p>
        </p:txBody>
      </p:sp>
      <p:sp>
        <p:nvSpPr>
          <p:cNvPr id="99" name="Google Shape;99;p15"/>
          <p:cNvSpPr/>
          <p:nvPr/>
        </p:nvSpPr>
        <p:spPr>
          <a:xfrm>
            <a:off x="5239550" y="999575"/>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pic>
        <p:nvPicPr>
          <p:cNvPr id="100" name="Google Shape;100;p15"/>
          <p:cNvPicPr preferRelativeResize="0"/>
          <p:nvPr/>
        </p:nvPicPr>
        <p:blipFill rotWithShape="1">
          <a:blip r:embed="rId5">
            <a:alphaModFix/>
          </a:blip>
          <a:srcRect b="83447" l="75785" r="1409" t="1497"/>
          <a:stretch/>
        </p:blipFill>
        <p:spPr>
          <a:xfrm>
            <a:off x="5685950" y="1344525"/>
            <a:ext cx="1654502" cy="446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Увольнения</a:t>
            </a:r>
            <a:r>
              <a:rPr lang="ru" sz="2000">
                <a:solidFill>
                  <a:srgbClr val="000000"/>
                </a:solidFill>
                <a:latin typeface="Rubik SemiBold"/>
                <a:ea typeface="Rubik SemiBold"/>
                <a:cs typeface="Rubik SemiBold"/>
                <a:sym typeface="Rubik SemiBold"/>
              </a:rPr>
              <a:t> (2022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pic>
        <p:nvPicPr>
          <p:cNvPr id="106" name="Google Shape;106;p16"/>
          <p:cNvPicPr preferRelativeResize="0"/>
          <p:nvPr/>
        </p:nvPicPr>
        <p:blipFill>
          <a:blip r:embed="rId3">
            <a:alphaModFix/>
          </a:blip>
          <a:stretch>
            <a:fillRect/>
          </a:stretch>
        </p:blipFill>
        <p:spPr>
          <a:xfrm>
            <a:off x="5847877" y="0"/>
            <a:ext cx="1712123" cy="569400"/>
          </a:xfrm>
          <a:prstGeom prst="rect">
            <a:avLst/>
          </a:prstGeom>
          <a:noFill/>
          <a:ln>
            <a:noFill/>
          </a:ln>
        </p:spPr>
      </p:pic>
      <p:sp>
        <p:nvSpPr>
          <p:cNvPr id="107" name="Google Shape;107;p16"/>
          <p:cNvSpPr txBox="1"/>
          <p:nvPr/>
        </p:nvSpPr>
        <p:spPr>
          <a:xfrm>
            <a:off x="257700" y="5235588"/>
            <a:ext cx="70446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latin typeface="Rubik"/>
                <a:ea typeface="Rubik"/>
                <a:cs typeface="Rubik"/>
                <a:sym typeface="Rubik"/>
              </a:rPr>
              <a:t>Достаточно сильно изменилась география среднего подписчика. Зарегистрирован значительный отток людей из Российской Федерации (РФ) и Украины. Интересная динамика по месту нахождения части подписчиков наблюдается в Республике Беларусь (РБ).</a:t>
            </a:r>
            <a:endParaRPr sz="1600">
              <a:latin typeface="Rubik"/>
              <a:ea typeface="Rubik"/>
              <a:cs typeface="Rubik"/>
              <a:sym typeface="Rubik"/>
            </a:endParaRPr>
          </a:p>
        </p:txBody>
      </p:sp>
      <p:sp>
        <p:nvSpPr>
          <p:cNvPr id="108" name="Google Shape;108;p16"/>
          <p:cNvSpPr txBox="1"/>
          <p:nvPr/>
        </p:nvSpPr>
        <p:spPr>
          <a:xfrm>
            <a:off x="257688" y="725038"/>
            <a:ext cx="70446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latin typeface="Rubik"/>
                <a:ea typeface="Rubik"/>
                <a:cs typeface="Rubik"/>
                <a:sym typeface="Rubik"/>
              </a:rPr>
              <a:t>Больше 30% опрошенных подписчиков канала хотя бы 1 раз меняли страну в течении 2022 года.</a:t>
            </a:r>
            <a:endParaRPr sz="1600">
              <a:latin typeface="Rubik"/>
              <a:ea typeface="Rubik"/>
              <a:cs typeface="Rubik"/>
              <a:sym typeface="Rubik"/>
            </a:endParaRPr>
          </a:p>
        </p:txBody>
      </p:sp>
      <p:pic>
        <p:nvPicPr>
          <p:cNvPr id="109" name="Google Shape;109;p16"/>
          <p:cNvPicPr preferRelativeResize="0"/>
          <p:nvPr/>
        </p:nvPicPr>
        <p:blipFill rotWithShape="1">
          <a:blip r:embed="rId4">
            <a:alphaModFix/>
          </a:blip>
          <a:srcRect b="0" l="0" r="0" t="14965"/>
          <a:stretch/>
        </p:blipFill>
        <p:spPr>
          <a:xfrm>
            <a:off x="601350" y="1916625"/>
            <a:ext cx="6357299" cy="3248813"/>
          </a:xfrm>
          <a:prstGeom prst="rect">
            <a:avLst/>
          </a:prstGeom>
          <a:noFill/>
          <a:ln>
            <a:noFill/>
          </a:ln>
        </p:spPr>
      </p:pic>
      <p:pic>
        <p:nvPicPr>
          <p:cNvPr id="110" name="Google Shape;110;p16"/>
          <p:cNvPicPr preferRelativeResize="0"/>
          <p:nvPr/>
        </p:nvPicPr>
        <p:blipFill rotWithShape="1">
          <a:blip r:embed="rId5">
            <a:alphaModFix/>
          </a:blip>
          <a:srcRect b="0" l="0" r="0" t="14258"/>
          <a:stretch/>
        </p:blipFill>
        <p:spPr>
          <a:xfrm>
            <a:off x="294500" y="6953250"/>
            <a:ext cx="6970998" cy="3586349"/>
          </a:xfrm>
          <a:prstGeom prst="rect">
            <a:avLst/>
          </a:prstGeom>
          <a:noFill/>
          <a:ln>
            <a:noFill/>
          </a:ln>
        </p:spPr>
      </p:pic>
      <p:sp>
        <p:nvSpPr>
          <p:cNvPr id="111" name="Google Shape;111;p16"/>
          <p:cNvSpPr txBox="1"/>
          <p:nvPr/>
        </p:nvSpPr>
        <p:spPr>
          <a:xfrm>
            <a:off x="1244100" y="1356500"/>
            <a:ext cx="50718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Как часто ты менял(а) место жительства</a:t>
            </a:r>
            <a:endParaRPr sz="1700">
              <a:highlight>
                <a:schemeClr val="lt1"/>
              </a:highlight>
              <a:latin typeface="Rubik SemiBold"/>
              <a:ea typeface="Rubik SemiBold"/>
              <a:cs typeface="Rubik SemiBold"/>
              <a:sym typeface="Rubik SemiBold"/>
            </a:endParaRPr>
          </a:p>
        </p:txBody>
      </p:sp>
      <p:sp>
        <p:nvSpPr>
          <p:cNvPr id="112" name="Google Shape;112;p16"/>
          <p:cNvSpPr txBox="1"/>
          <p:nvPr/>
        </p:nvSpPr>
        <p:spPr>
          <a:xfrm>
            <a:off x="1662900" y="6508125"/>
            <a:ext cx="4234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В какой стране ты находишься</a:t>
            </a:r>
            <a:endParaRPr sz="1700">
              <a:highlight>
                <a:schemeClr val="lt1"/>
              </a:highlight>
              <a:latin typeface="Rubik SemiBold"/>
              <a:ea typeface="Rubik SemiBold"/>
              <a:cs typeface="Rubik SemiBold"/>
              <a:sym typeface="Rubik SemiBold"/>
            </a:endParaRPr>
          </a:p>
        </p:txBody>
      </p:sp>
      <p:sp>
        <p:nvSpPr>
          <p:cNvPr id="113" name="Google Shape;113;p16"/>
          <p:cNvSpPr/>
          <p:nvPr/>
        </p:nvSpPr>
        <p:spPr>
          <a:xfrm>
            <a:off x="6058700" y="1356500"/>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sp>
        <p:nvSpPr>
          <p:cNvPr id="114" name="Google Shape;114;p16"/>
          <p:cNvSpPr/>
          <p:nvPr/>
        </p:nvSpPr>
        <p:spPr>
          <a:xfrm>
            <a:off x="5506250" y="6508125"/>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pic>
        <p:nvPicPr>
          <p:cNvPr id="115" name="Google Shape;115;p16"/>
          <p:cNvPicPr preferRelativeResize="0"/>
          <p:nvPr/>
        </p:nvPicPr>
        <p:blipFill rotWithShape="1">
          <a:blip r:embed="rId4">
            <a:alphaModFix/>
          </a:blip>
          <a:srcRect b="85092" l="43578" r="43236" t="9706"/>
          <a:stretch/>
        </p:blipFill>
        <p:spPr>
          <a:xfrm>
            <a:off x="5952650" y="4430450"/>
            <a:ext cx="838199" cy="19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Увольнения</a:t>
            </a:r>
            <a:r>
              <a:rPr lang="ru" sz="2000">
                <a:solidFill>
                  <a:srgbClr val="000000"/>
                </a:solidFill>
                <a:latin typeface="Rubik SemiBold"/>
                <a:ea typeface="Rubik SemiBold"/>
                <a:cs typeface="Rubik SemiBold"/>
                <a:sym typeface="Rubik SemiBold"/>
              </a:rPr>
              <a:t> (2022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pic>
        <p:nvPicPr>
          <p:cNvPr id="121" name="Google Shape;121;p17"/>
          <p:cNvPicPr preferRelativeResize="0"/>
          <p:nvPr/>
        </p:nvPicPr>
        <p:blipFill>
          <a:blip r:embed="rId3">
            <a:alphaModFix/>
          </a:blip>
          <a:stretch>
            <a:fillRect/>
          </a:stretch>
        </p:blipFill>
        <p:spPr>
          <a:xfrm>
            <a:off x="5847877" y="0"/>
            <a:ext cx="1712123" cy="569400"/>
          </a:xfrm>
          <a:prstGeom prst="rect">
            <a:avLst/>
          </a:prstGeom>
          <a:noFill/>
          <a:ln>
            <a:noFill/>
          </a:ln>
        </p:spPr>
      </p:pic>
      <p:pic>
        <p:nvPicPr>
          <p:cNvPr id="122" name="Google Shape;122;p17"/>
          <p:cNvPicPr preferRelativeResize="0"/>
          <p:nvPr/>
        </p:nvPicPr>
        <p:blipFill rotWithShape="1">
          <a:blip r:embed="rId4">
            <a:alphaModFix/>
          </a:blip>
          <a:srcRect b="0" l="0" r="0" t="13134"/>
          <a:stretch/>
        </p:blipFill>
        <p:spPr>
          <a:xfrm>
            <a:off x="277400" y="1666875"/>
            <a:ext cx="7005176" cy="3202825"/>
          </a:xfrm>
          <a:prstGeom prst="rect">
            <a:avLst/>
          </a:prstGeom>
          <a:noFill/>
          <a:ln>
            <a:noFill/>
          </a:ln>
        </p:spPr>
      </p:pic>
      <p:pic>
        <p:nvPicPr>
          <p:cNvPr id="123" name="Google Shape;123;p17"/>
          <p:cNvPicPr preferRelativeResize="0"/>
          <p:nvPr/>
        </p:nvPicPr>
        <p:blipFill rotWithShape="1">
          <a:blip r:embed="rId5">
            <a:alphaModFix/>
          </a:blip>
          <a:srcRect b="0" l="0" r="0" t="12010"/>
          <a:stretch/>
        </p:blipFill>
        <p:spPr>
          <a:xfrm>
            <a:off x="152400" y="6105526"/>
            <a:ext cx="7255201" cy="3809624"/>
          </a:xfrm>
          <a:prstGeom prst="rect">
            <a:avLst/>
          </a:prstGeom>
          <a:noFill/>
          <a:ln>
            <a:noFill/>
          </a:ln>
        </p:spPr>
      </p:pic>
      <p:sp>
        <p:nvSpPr>
          <p:cNvPr id="124" name="Google Shape;124;p17"/>
          <p:cNvSpPr txBox="1"/>
          <p:nvPr/>
        </p:nvSpPr>
        <p:spPr>
          <a:xfrm>
            <a:off x="1662900" y="1034350"/>
            <a:ext cx="4234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Попал(а) ли ты под сокращение</a:t>
            </a:r>
            <a:endParaRPr sz="1700">
              <a:highlight>
                <a:schemeClr val="lt1"/>
              </a:highlight>
              <a:latin typeface="Rubik SemiBold"/>
              <a:ea typeface="Rubik SemiBold"/>
              <a:cs typeface="Rubik SemiBold"/>
              <a:sym typeface="Rubik SemiBold"/>
            </a:endParaRPr>
          </a:p>
        </p:txBody>
      </p:sp>
      <p:sp>
        <p:nvSpPr>
          <p:cNvPr id="125" name="Google Shape;125;p17"/>
          <p:cNvSpPr txBox="1"/>
          <p:nvPr/>
        </p:nvSpPr>
        <p:spPr>
          <a:xfrm>
            <a:off x="718050" y="5618100"/>
            <a:ext cx="6123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Что произошло со штатом твоей компании</a:t>
            </a:r>
            <a:endParaRPr sz="1700">
              <a:highlight>
                <a:schemeClr val="lt1"/>
              </a:highlight>
              <a:latin typeface="Rubik SemiBold"/>
              <a:ea typeface="Rubik SemiBold"/>
              <a:cs typeface="Rubik SemiBold"/>
              <a:sym typeface="Rubik SemiBold"/>
            </a:endParaRPr>
          </a:p>
        </p:txBody>
      </p:sp>
      <p:sp>
        <p:nvSpPr>
          <p:cNvPr id="126" name="Google Shape;126;p17"/>
          <p:cNvSpPr/>
          <p:nvPr/>
        </p:nvSpPr>
        <p:spPr>
          <a:xfrm>
            <a:off x="5544350" y="1034350"/>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sp>
        <p:nvSpPr>
          <p:cNvPr id="127" name="Google Shape;127;p17"/>
          <p:cNvSpPr/>
          <p:nvPr/>
        </p:nvSpPr>
        <p:spPr>
          <a:xfrm>
            <a:off x="6134900" y="5618100"/>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sp>
        <p:nvSpPr>
          <p:cNvPr id="128" name="Google Shape;128;p17"/>
          <p:cNvSpPr txBox="1"/>
          <p:nvPr/>
        </p:nvSpPr>
        <p:spPr>
          <a:xfrm>
            <a:off x="2914650" y="5886450"/>
            <a:ext cx="20193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ru" sz="1300">
                <a:solidFill>
                  <a:srgbClr val="999999"/>
                </a:solidFill>
                <a:latin typeface="Rubik SemiBold"/>
                <a:ea typeface="Rubik SemiBold"/>
                <a:cs typeface="Rubik SemiBold"/>
                <a:sym typeface="Rubik SemiBold"/>
              </a:rPr>
              <a:t>(на 01.2023)</a:t>
            </a:r>
            <a:endParaRPr i="1" sz="1300">
              <a:solidFill>
                <a:srgbClr val="999999"/>
              </a:solidFill>
              <a:latin typeface="Rubik SemiBold"/>
              <a:ea typeface="Rubik SemiBold"/>
              <a:cs typeface="Rubik SemiBold"/>
              <a:sym typeface="Rubik SemiBold"/>
            </a:endParaRPr>
          </a:p>
        </p:txBody>
      </p:sp>
      <p:sp>
        <p:nvSpPr>
          <p:cNvPr id="129" name="Google Shape;129;p17"/>
          <p:cNvSpPr txBox="1"/>
          <p:nvPr/>
        </p:nvSpPr>
        <p:spPr>
          <a:xfrm>
            <a:off x="2914650" y="1281975"/>
            <a:ext cx="20193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ru" sz="1300">
                <a:solidFill>
                  <a:srgbClr val="999999"/>
                </a:solidFill>
                <a:latin typeface="Rubik SemiBold"/>
                <a:ea typeface="Rubik SemiBold"/>
                <a:cs typeface="Rubik SemiBold"/>
                <a:sym typeface="Rubik SemiBold"/>
              </a:rPr>
              <a:t>(на 01.2023)</a:t>
            </a:r>
            <a:endParaRPr i="1" sz="1300">
              <a:solidFill>
                <a:srgbClr val="999999"/>
              </a:solidFill>
              <a:latin typeface="Rubik SemiBold"/>
              <a:ea typeface="Rubik SemiBold"/>
              <a:cs typeface="Rubik SemiBold"/>
              <a:sym typeface="Rubik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Увольнения</a:t>
            </a:r>
            <a:r>
              <a:rPr lang="ru" sz="2000">
                <a:solidFill>
                  <a:srgbClr val="000000"/>
                </a:solidFill>
                <a:latin typeface="Rubik SemiBold"/>
                <a:ea typeface="Rubik SemiBold"/>
                <a:cs typeface="Rubik SemiBold"/>
                <a:sym typeface="Rubik SemiBold"/>
              </a:rPr>
              <a:t> (2022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pic>
        <p:nvPicPr>
          <p:cNvPr id="135" name="Google Shape;135;p18"/>
          <p:cNvPicPr preferRelativeResize="0"/>
          <p:nvPr/>
        </p:nvPicPr>
        <p:blipFill>
          <a:blip r:embed="rId3">
            <a:alphaModFix/>
          </a:blip>
          <a:stretch>
            <a:fillRect/>
          </a:stretch>
        </p:blipFill>
        <p:spPr>
          <a:xfrm>
            <a:off x="5847877" y="0"/>
            <a:ext cx="1712123" cy="569400"/>
          </a:xfrm>
          <a:prstGeom prst="rect">
            <a:avLst/>
          </a:prstGeom>
          <a:noFill/>
          <a:ln>
            <a:noFill/>
          </a:ln>
        </p:spPr>
      </p:pic>
      <p:pic>
        <p:nvPicPr>
          <p:cNvPr id="136" name="Google Shape;136;p18"/>
          <p:cNvPicPr preferRelativeResize="0"/>
          <p:nvPr/>
        </p:nvPicPr>
        <p:blipFill rotWithShape="1">
          <a:blip r:embed="rId4">
            <a:alphaModFix/>
          </a:blip>
          <a:srcRect b="0" l="0" r="0" t="14133"/>
          <a:stretch/>
        </p:blipFill>
        <p:spPr>
          <a:xfrm>
            <a:off x="713325" y="1469550"/>
            <a:ext cx="6133351" cy="3159776"/>
          </a:xfrm>
          <a:prstGeom prst="rect">
            <a:avLst/>
          </a:prstGeom>
          <a:noFill/>
          <a:ln>
            <a:noFill/>
          </a:ln>
        </p:spPr>
      </p:pic>
      <p:sp>
        <p:nvSpPr>
          <p:cNvPr id="137" name="Google Shape;137;p18"/>
          <p:cNvSpPr txBox="1"/>
          <p:nvPr/>
        </p:nvSpPr>
        <p:spPr>
          <a:xfrm>
            <a:off x="1662875" y="892550"/>
            <a:ext cx="4234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Были ли у тебя мысли об увольнении</a:t>
            </a:r>
            <a:endParaRPr sz="1700">
              <a:highlight>
                <a:schemeClr val="lt1"/>
              </a:highlight>
              <a:latin typeface="Rubik SemiBold"/>
              <a:ea typeface="Rubik SemiBold"/>
              <a:cs typeface="Rubik SemiBold"/>
              <a:sym typeface="Rubik SemiBold"/>
            </a:endParaRPr>
          </a:p>
        </p:txBody>
      </p:sp>
      <p:sp>
        <p:nvSpPr>
          <p:cNvPr id="138" name="Google Shape;138;p18"/>
          <p:cNvSpPr/>
          <p:nvPr/>
        </p:nvSpPr>
        <p:spPr>
          <a:xfrm>
            <a:off x="5847875" y="892550"/>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pic>
        <p:nvPicPr>
          <p:cNvPr id="139" name="Google Shape;139;p18"/>
          <p:cNvPicPr preferRelativeResize="0"/>
          <p:nvPr/>
        </p:nvPicPr>
        <p:blipFill rotWithShape="1">
          <a:blip r:embed="rId5">
            <a:alphaModFix/>
          </a:blip>
          <a:srcRect b="0" l="0" r="0" t="18287"/>
          <a:stretch/>
        </p:blipFill>
        <p:spPr>
          <a:xfrm>
            <a:off x="557425" y="7502900"/>
            <a:ext cx="6445106" cy="3159776"/>
          </a:xfrm>
          <a:prstGeom prst="rect">
            <a:avLst/>
          </a:prstGeom>
          <a:noFill/>
          <a:ln>
            <a:noFill/>
          </a:ln>
        </p:spPr>
      </p:pic>
      <p:sp>
        <p:nvSpPr>
          <p:cNvPr id="140" name="Google Shape;140;p18"/>
          <p:cNvSpPr txBox="1"/>
          <p:nvPr/>
        </p:nvSpPr>
        <p:spPr>
          <a:xfrm>
            <a:off x="257700" y="4583850"/>
            <a:ext cx="70446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solidFill>
                  <a:schemeClr val="dk1"/>
                </a:solidFill>
                <a:latin typeface="Rubik"/>
                <a:ea typeface="Rubik"/>
                <a:cs typeface="Rubik"/>
                <a:sym typeface="Rubik"/>
              </a:rPr>
              <a:t>Для понимания ситуации на рынке вакансий Ruby направления лучше спросить о настроении самих разработчиков. Существует прослойка Middle- и Senior-уровней специалистов, где вероятность смены работы на более оплачиваемую достаточно высокая. Принимая во внимание факт становления рынка-работодателя на смену рынка-работника, и, принимая в расчет выше- и нижеописанные данные, а, также, вышеописанное, можно сказать, что в течении следующих 2 лет вероятно появление очередной волны отъездов.</a:t>
            </a:r>
            <a:endParaRPr sz="1600">
              <a:solidFill>
                <a:schemeClr val="dk1"/>
              </a:solidFill>
              <a:latin typeface="Rubik"/>
              <a:ea typeface="Rubik"/>
              <a:cs typeface="Rubik"/>
              <a:sym typeface="Rubik"/>
            </a:endParaRPr>
          </a:p>
        </p:txBody>
      </p:sp>
      <p:sp>
        <p:nvSpPr>
          <p:cNvPr id="141" name="Google Shape;141;p18"/>
          <p:cNvSpPr txBox="1"/>
          <p:nvPr/>
        </p:nvSpPr>
        <p:spPr>
          <a:xfrm>
            <a:off x="1662900" y="6864725"/>
            <a:ext cx="4234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Уехал(а)</a:t>
            </a:r>
            <a:r>
              <a:rPr lang="ru" sz="1700">
                <a:latin typeface="Rubik SemiBold"/>
                <a:ea typeface="Rubik SemiBold"/>
                <a:cs typeface="Rubik SemiBold"/>
                <a:sym typeface="Rubik SemiBold"/>
              </a:rPr>
              <a:t> ли ты из РБ, РФ и Украины</a:t>
            </a:r>
            <a:endParaRPr sz="1700">
              <a:highlight>
                <a:schemeClr val="lt1"/>
              </a:highlight>
              <a:latin typeface="Rubik SemiBold"/>
              <a:ea typeface="Rubik SemiBold"/>
              <a:cs typeface="Rubik SemiBold"/>
              <a:sym typeface="Rubik SemiBold"/>
            </a:endParaRPr>
          </a:p>
        </p:txBody>
      </p:sp>
      <p:sp>
        <p:nvSpPr>
          <p:cNvPr id="142" name="Google Shape;142;p18"/>
          <p:cNvSpPr/>
          <p:nvPr/>
        </p:nvSpPr>
        <p:spPr>
          <a:xfrm>
            <a:off x="5773100" y="6864725"/>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pic>
        <p:nvPicPr>
          <p:cNvPr id="143" name="Google Shape;143;p18"/>
          <p:cNvPicPr preferRelativeResize="0"/>
          <p:nvPr/>
        </p:nvPicPr>
        <p:blipFill rotWithShape="1">
          <a:blip r:embed="rId5">
            <a:alphaModFix/>
          </a:blip>
          <a:srcRect b="82795" l="34193" r="33880" t="10393"/>
          <a:stretch/>
        </p:blipFill>
        <p:spPr>
          <a:xfrm>
            <a:off x="3000375" y="7262725"/>
            <a:ext cx="1876425" cy="240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Увольнения</a:t>
            </a:r>
            <a:r>
              <a:rPr lang="ru" sz="2000">
                <a:solidFill>
                  <a:srgbClr val="000000"/>
                </a:solidFill>
                <a:latin typeface="Rubik SemiBold"/>
                <a:ea typeface="Rubik SemiBold"/>
                <a:cs typeface="Rubik SemiBold"/>
                <a:sym typeface="Rubik SemiBold"/>
              </a:rPr>
              <a:t> (2022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pic>
        <p:nvPicPr>
          <p:cNvPr id="149" name="Google Shape;149;p19"/>
          <p:cNvPicPr preferRelativeResize="0"/>
          <p:nvPr/>
        </p:nvPicPr>
        <p:blipFill>
          <a:blip r:embed="rId3">
            <a:alphaModFix/>
          </a:blip>
          <a:stretch>
            <a:fillRect/>
          </a:stretch>
        </p:blipFill>
        <p:spPr>
          <a:xfrm>
            <a:off x="5847877" y="0"/>
            <a:ext cx="1712123" cy="569400"/>
          </a:xfrm>
          <a:prstGeom prst="rect">
            <a:avLst/>
          </a:prstGeom>
          <a:noFill/>
          <a:ln>
            <a:noFill/>
          </a:ln>
        </p:spPr>
      </p:pic>
      <p:pic>
        <p:nvPicPr>
          <p:cNvPr id="150" name="Google Shape;150;p19"/>
          <p:cNvPicPr preferRelativeResize="0"/>
          <p:nvPr/>
        </p:nvPicPr>
        <p:blipFill rotWithShape="1">
          <a:blip r:embed="rId4">
            <a:alphaModFix/>
          </a:blip>
          <a:srcRect b="0" l="0" r="0" t="11441"/>
          <a:stretch/>
        </p:blipFill>
        <p:spPr>
          <a:xfrm>
            <a:off x="152400" y="3552824"/>
            <a:ext cx="7255199" cy="3921575"/>
          </a:xfrm>
          <a:prstGeom prst="rect">
            <a:avLst/>
          </a:prstGeom>
          <a:noFill/>
          <a:ln>
            <a:noFill/>
          </a:ln>
        </p:spPr>
      </p:pic>
      <p:pic>
        <p:nvPicPr>
          <p:cNvPr id="151" name="Google Shape;151;p19"/>
          <p:cNvPicPr preferRelativeResize="0"/>
          <p:nvPr/>
        </p:nvPicPr>
        <p:blipFill rotWithShape="1">
          <a:blip r:embed="rId4">
            <a:alphaModFix/>
          </a:blip>
          <a:srcRect b="88558" l="14446" r="8094" t="1117"/>
          <a:stretch/>
        </p:blipFill>
        <p:spPr>
          <a:xfrm>
            <a:off x="618888" y="2476500"/>
            <a:ext cx="6322227" cy="51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0"/>
          <p:cNvPicPr preferRelativeResize="0"/>
          <p:nvPr/>
        </p:nvPicPr>
        <p:blipFill>
          <a:blip r:embed="rId3">
            <a:alphaModFix/>
          </a:blip>
          <a:stretch>
            <a:fillRect/>
          </a:stretch>
        </p:blipFill>
        <p:spPr>
          <a:xfrm>
            <a:off x="5847877" y="0"/>
            <a:ext cx="1712123" cy="569400"/>
          </a:xfrm>
          <a:prstGeom prst="rect">
            <a:avLst/>
          </a:prstGeom>
          <a:noFill/>
          <a:ln>
            <a:noFill/>
          </a:ln>
        </p:spPr>
      </p:pic>
      <p:sp>
        <p:nvSpPr>
          <p:cNvPr id="157" name="Google Shape;157;p20"/>
          <p:cNvSpPr txBox="1"/>
          <p:nvPr/>
        </p:nvSpPr>
        <p:spPr>
          <a:xfrm>
            <a:off x="76200" y="1001188"/>
            <a:ext cx="2295900" cy="2786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ru" sz="1300">
                <a:solidFill>
                  <a:schemeClr val="dk1"/>
                </a:solidFill>
                <a:latin typeface="Rubik"/>
                <a:ea typeface="Rubik"/>
                <a:cs typeface="Rubik"/>
                <a:sym typeface="Rubik"/>
              </a:rPr>
              <a:t>О</a:t>
            </a:r>
            <a:r>
              <a:rPr lang="ru" sz="1300">
                <a:solidFill>
                  <a:schemeClr val="dk1"/>
                </a:solidFill>
                <a:latin typeface="Rubik"/>
                <a:ea typeface="Rubik"/>
                <a:cs typeface="Rubik"/>
                <a:sym typeface="Rubik"/>
              </a:rPr>
              <a:t>чень важен вопрос изменения места работы для повышения ЗП.</a:t>
            </a:r>
            <a:br>
              <a:rPr lang="ru" sz="1300">
                <a:solidFill>
                  <a:schemeClr val="dk1"/>
                </a:solidFill>
                <a:latin typeface="Rubik"/>
                <a:ea typeface="Rubik"/>
                <a:cs typeface="Rubik"/>
                <a:sym typeface="Rubik"/>
              </a:rPr>
            </a:br>
            <a:r>
              <a:rPr lang="ru" sz="1300">
                <a:solidFill>
                  <a:schemeClr val="dk1"/>
                </a:solidFill>
                <a:latin typeface="Rubik"/>
                <a:ea typeface="Rubik"/>
                <a:cs typeface="Rubik"/>
                <a:sym typeface="Rubik"/>
              </a:rPr>
              <a:t>Стимуляция уже работающих сотрудников со стороны работодателя и существование некоторых издержек у работника при смене работы имеет преимущество над повышением ЗП через смену работы.</a:t>
            </a:r>
            <a:endParaRPr sz="1300">
              <a:solidFill>
                <a:schemeClr val="dk1"/>
              </a:solidFill>
              <a:latin typeface="Rubik"/>
              <a:ea typeface="Rubik"/>
              <a:cs typeface="Rubik"/>
              <a:sym typeface="Rubik"/>
            </a:endParaRPr>
          </a:p>
        </p:txBody>
      </p:sp>
      <p:sp>
        <p:nvSpPr>
          <p:cNvPr id="158" name="Google Shape;158;p20"/>
          <p:cNvSpPr txBox="1"/>
          <p:nvPr/>
        </p:nvSpPr>
        <p:spPr>
          <a:xfrm>
            <a:off x="5063375" y="8575088"/>
            <a:ext cx="2496600" cy="158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300">
                <a:solidFill>
                  <a:schemeClr val="dk1"/>
                </a:solidFill>
                <a:latin typeface="Rubik"/>
                <a:ea typeface="Rubik"/>
                <a:cs typeface="Rubik"/>
                <a:sym typeface="Rubik"/>
              </a:rPr>
              <a:t>Однако, </a:t>
            </a:r>
            <a:r>
              <a:rPr lang="ru" sz="1300">
                <a:solidFill>
                  <a:schemeClr val="dk1"/>
                </a:solidFill>
                <a:latin typeface="Rubik"/>
                <a:ea typeface="Rubik"/>
                <a:cs typeface="Rubik"/>
                <a:sym typeface="Rubik"/>
              </a:rPr>
              <a:t>отсутствие динамики изменения в ЗП, которое отметили 25% респондентов, может увеличить вероятность смены работником компании.</a:t>
            </a:r>
            <a:endParaRPr sz="1300">
              <a:solidFill>
                <a:schemeClr val="dk1"/>
              </a:solidFill>
              <a:latin typeface="Rubik"/>
              <a:ea typeface="Rubik"/>
              <a:cs typeface="Rubik"/>
              <a:sym typeface="Rubik"/>
            </a:endParaRPr>
          </a:p>
        </p:txBody>
      </p:sp>
      <p:sp>
        <p:nvSpPr>
          <p:cNvPr id="159" name="Google Shape;159;p20"/>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Информация о ЗП</a:t>
            </a:r>
            <a:r>
              <a:rPr lang="ru" sz="2000">
                <a:solidFill>
                  <a:srgbClr val="000000"/>
                </a:solidFill>
                <a:latin typeface="Rubik SemiBold"/>
                <a:ea typeface="Rubik SemiBold"/>
                <a:cs typeface="Rubik SemiBold"/>
                <a:sym typeface="Rubik SemiBold"/>
              </a:rPr>
              <a:t> (2022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pic>
        <p:nvPicPr>
          <p:cNvPr id="160" name="Google Shape;160;p20"/>
          <p:cNvPicPr preferRelativeResize="0"/>
          <p:nvPr/>
        </p:nvPicPr>
        <p:blipFill rotWithShape="1">
          <a:blip r:embed="rId4">
            <a:alphaModFix/>
          </a:blip>
          <a:srcRect b="0" l="0" r="0" t="0"/>
          <a:stretch/>
        </p:blipFill>
        <p:spPr>
          <a:xfrm>
            <a:off x="300400" y="4026525"/>
            <a:ext cx="6959206" cy="3938349"/>
          </a:xfrm>
          <a:prstGeom prst="rect">
            <a:avLst/>
          </a:prstGeom>
          <a:noFill/>
          <a:ln>
            <a:noFill/>
          </a:ln>
        </p:spPr>
      </p:pic>
      <p:pic>
        <p:nvPicPr>
          <p:cNvPr id="161" name="Google Shape;161;p20"/>
          <p:cNvPicPr preferRelativeResize="0"/>
          <p:nvPr/>
        </p:nvPicPr>
        <p:blipFill>
          <a:blip r:embed="rId5">
            <a:alphaModFix/>
          </a:blip>
          <a:stretch>
            <a:fillRect/>
          </a:stretch>
        </p:blipFill>
        <p:spPr>
          <a:xfrm>
            <a:off x="2295975" y="840750"/>
            <a:ext cx="5178298" cy="3106979"/>
          </a:xfrm>
          <a:prstGeom prst="rect">
            <a:avLst/>
          </a:prstGeom>
          <a:noFill/>
          <a:ln>
            <a:noFill/>
          </a:ln>
        </p:spPr>
      </p:pic>
      <p:pic>
        <p:nvPicPr>
          <p:cNvPr id="162" name="Google Shape;162;p20"/>
          <p:cNvPicPr preferRelativeResize="0"/>
          <p:nvPr/>
        </p:nvPicPr>
        <p:blipFill rotWithShape="1">
          <a:blip r:embed="rId6">
            <a:alphaModFix/>
          </a:blip>
          <a:srcRect b="0" l="0" r="0" t="12541"/>
          <a:stretch/>
        </p:blipFill>
        <p:spPr>
          <a:xfrm>
            <a:off x="92200" y="8043675"/>
            <a:ext cx="4971174" cy="2648324"/>
          </a:xfrm>
          <a:prstGeom prst="rect">
            <a:avLst/>
          </a:prstGeom>
          <a:noFill/>
          <a:ln>
            <a:noFill/>
          </a:ln>
        </p:spPr>
      </p:pic>
      <p:sp>
        <p:nvSpPr>
          <p:cNvPr id="163" name="Google Shape;163;p20"/>
          <p:cNvSpPr txBox="1"/>
          <p:nvPr/>
        </p:nvSpPr>
        <p:spPr>
          <a:xfrm>
            <a:off x="193050" y="4026525"/>
            <a:ext cx="71739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Что произошло с твоей ЗП в течении 2022 г.     </a:t>
            </a:r>
            <a:endParaRPr sz="1700">
              <a:highlight>
                <a:schemeClr val="lt1"/>
              </a:highlight>
              <a:latin typeface="Rubik SemiBold"/>
              <a:ea typeface="Rubik SemiBold"/>
              <a:cs typeface="Rubik SemiBold"/>
              <a:sym typeface="Rubik SemiBold"/>
            </a:endParaRPr>
          </a:p>
        </p:txBody>
      </p:sp>
      <p:sp>
        <p:nvSpPr>
          <p:cNvPr id="164" name="Google Shape;164;p20"/>
          <p:cNvSpPr/>
          <p:nvPr/>
        </p:nvSpPr>
        <p:spPr>
          <a:xfrm>
            <a:off x="6248775" y="4026525"/>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1"/>
          <p:cNvPicPr preferRelativeResize="0"/>
          <p:nvPr/>
        </p:nvPicPr>
        <p:blipFill>
          <a:blip r:embed="rId3">
            <a:alphaModFix/>
          </a:blip>
          <a:stretch>
            <a:fillRect/>
          </a:stretch>
        </p:blipFill>
        <p:spPr>
          <a:xfrm>
            <a:off x="5847877" y="0"/>
            <a:ext cx="1712123" cy="569400"/>
          </a:xfrm>
          <a:prstGeom prst="rect">
            <a:avLst/>
          </a:prstGeom>
          <a:noFill/>
          <a:ln>
            <a:noFill/>
          </a:ln>
        </p:spPr>
      </p:pic>
      <p:sp>
        <p:nvSpPr>
          <p:cNvPr id="170" name="Google Shape;170;p21"/>
          <p:cNvSpPr txBox="1"/>
          <p:nvPr/>
        </p:nvSpPr>
        <p:spPr>
          <a:xfrm>
            <a:off x="257688" y="761938"/>
            <a:ext cx="70446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latin typeface="Rubik"/>
                <a:ea typeface="Rubik"/>
                <a:cs typeface="Rubik"/>
                <a:sym typeface="Rubik"/>
              </a:rPr>
              <a:t>Зарплатные вилки в срезе года сильно изменились, т.к мы наблюдали сильный рост инфляции по всему миру. Хотелось бы отметить, что стандартом </a:t>
            </a:r>
            <a:r>
              <a:rPr i="1" lang="ru" sz="1600">
                <a:latin typeface="Rubik"/>
                <a:ea typeface="Rubik"/>
                <a:cs typeface="Rubik"/>
                <a:sym typeface="Rubik"/>
              </a:rPr>
              <a:t>начала</a:t>
            </a:r>
            <a:r>
              <a:rPr lang="ru" sz="1600">
                <a:latin typeface="Rubik"/>
                <a:ea typeface="Rubik"/>
                <a:cs typeface="Rubik"/>
                <a:sym typeface="Rubik"/>
              </a:rPr>
              <a:t> для мидл-уровня стоит отметка в $1500, для сеньора $3000. </a:t>
            </a:r>
            <a:endParaRPr sz="1600">
              <a:latin typeface="Rubik"/>
              <a:ea typeface="Rubik"/>
              <a:cs typeface="Rubik"/>
              <a:sym typeface="Rubik"/>
            </a:endParaRPr>
          </a:p>
        </p:txBody>
      </p:sp>
      <p:sp>
        <p:nvSpPr>
          <p:cNvPr id="171" name="Google Shape;171;p21"/>
          <p:cNvSpPr txBox="1"/>
          <p:nvPr/>
        </p:nvSpPr>
        <p:spPr>
          <a:xfrm>
            <a:off x="257688" y="5333938"/>
            <a:ext cx="7044600" cy="43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600">
              <a:latin typeface="Rubik"/>
              <a:ea typeface="Rubik"/>
              <a:cs typeface="Rubik"/>
              <a:sym typeface="Rubik"/>
            </a:endParaRPr>
          </a:p>
        </p:txBody>
      </p:sp>
      <p:sp>
        <p:nvSpPr>
          <p:cNvPr id="172" name="Google Shape;172;p21"/>
          <p:cNvSpPr txBox="1"/>
          <p:nvPr/>
        </p:nvSpPr>
        <p:spPr>
          <a:xfrm>
            <a:off x="391175" y="5439150"/>
            <a:ext cx="6911100" cy="437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600">
                <a:solidFill>
                  <a:schemeClr val="dk1"/>
                </a:solidFill>
                <a:latin typeface="Rubik"/>
                <a:ea typeface="Rubik"/>
                <a:cs typeface="Rubik"/>
                <a:sym typeface="Rubik"/>
              </a:rPr>
              <a:t>В </a:t>
            </a:r>
            <a:r>
              <a:rPr lang="ru" sz="1600">
                <a:solidFill>
                  <a:schemeClr val="dk1"/>
                </a:solidFill>
                <a:latin typeface="Rubik"/>
                <a:ea typeface="Rubik"/>
                <a:cs typeface="Rubik"/>
                <a:sym typeface="Rubik"/>
              </a:rPr>
              <a:t>РФ наблюдается всплеск миддл вакансий для проектов внутри страны. Большой уход зарубежных заказчиков повлек за собой смену конъюктуры рынка с рынка-работников на рынок-работодателей. </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Поэтому хотим высказать свое мнение, что рынок для middle, senior уровня разработчиков в РФ начинается с 80 000 RUB и заканчивается в среднем на отметке 350 000 RUB. Мы также замечали, что есть и отличные предложения от 400 000 RUB + бонусы за квартал/год.</a:t>
            </a:r>
            <a:endParaRPr sz="1600">
              <a:solidFill>
                <a:schemeClr val="dk1"/>
              </a:solidFill>
              <a:latin typeface="Rubik"/>
              <a:ea typeface="Rubik"/>
              <a:cs typeface="Rubik"/>
              <a:sym typeface="Rubik"/>
            </a:endParaRPr>
          </a:p>
          <a:p>
            <a:pPr indent="0" lvl="0" marL="0" rtl="0" algn="just">
              <a:spcBef>
                <a:spcPts val="0"/>
              </a:spcBef>
              <a:spcAft>
                <a:spcPts val="0"/>
              </a:spcAft>
              <a:buNone/>
            </a:pPr>
            <a:br>
              <a:rPr lang="ru" sz="1600">
                <a:solidFill>
                  <a:schemeClr val="dk1"/>
                </a:solidFill>
                <a:latin typeface="Rubik"/>
                <a:ea typeface="Rubik"/>
                <a:cs typeface="Rubik"/>
                <a:sym typeface="Rubik"/>
              </a:rPr>
            </a:br>
            <a:r>
              <a:rPr lang="ru" sz="1600">
                <a:solidFill>
                  <a:schemeClr val="dk1"/>
                </a:solidFill>
                <a:latin typeface="Rubik"/>
                <a:ea typeface="Rubik"/>
                <a:cs typeface="Rubik"/>
                <a:sym typeface="Rubik"/>
              </a:rPr>
              <a:t>Рынок в РБ сильно сократился. Большие аутсорс компании продолжают вывозить работников за рубеж. Нам видится тут несколько позитивных и плохих моментов:</a:t>
            </a:r>
            <a:br>
              <a:rPr lang="ru" sz="1600">
                <a:solidFill>
                  <a:schemeClr val="dk1"/>
                </a:solidFill>
                <a:latin typeface="Rubik"/>
                <a:ea typeface="Rubik"/>
                <a:cs typeface="Rubik"/>
                <a:sym typeface="Rubik"/>
              </a:rPr>
            </a:br>
            <a:r>
              <a:rPr lang="ru" sz="1600">
                <a:solidFill>
                  <a:schemeClr val="dk1"/>
                </a:solidFill>
                <a:latin typeface="Rubik"/>
                <a:ea typeface="Rubik"/>
                <a:cs typeface="Rubik"/>
                <a:sym typeface="Rubik"/>
              </a:rPr>
              <a:t>1.  Зарплатные вилки уменьшились на 30%.</a:t>
            </a:r>
            <a:endParaRPr sz="1600">
              <a:solidFill>
                <a:schemeClr val="dk1"/>
              </a:solidFill>
              <a:latin typeface="Rubik"/>
              <a:ea typeface="Rubik"/>
              <a:cs typeface="Rubik"/>
              <a:sym typeface="Rubik"/>
            </a:endParaRPr>
          </a:p>
          <a:p>
            <a:pPr indent="0" lvl="0" marL="0" rtl="0" algn="just">
              <a:spcBef>
                <a:spcPts val="0"/>
              </a:spcBef>
              <a:spcAft>
                <a:spcPts val="0"/>
              </a:spcAft>
              <a:buNone/>
            </a:pPr>
            <a:r>
              <a:rPr lang="ru" sz="1600">
                <a:solidFill>
                  <a:schemeClr val="dk1"/>
                </a:solidFill>
                <a:latin typeface="Rubik"/>
                <a:ea typeface="Rubik"/>
                <a:cs typeface="Rubik"/>
                <a:sym typeface="Rubik"/>
              </a:rPr>
              <a:t>2. При найме в компанию, а не на проект с доп. собеседованием влечет за собой уменьшенную зп. Для senior уровня в районе $2500 в месяц.</a:t>
            </a:r>
            <a:endParaRPr sz="1600">
              <a:solidFill>
                <a:schemeClr val="dk1"/>
              </a:solidFill>
              <a:latin typeface="Rubik"/>
              <a:ea typeface="Rubik"/>
              <a:cs typeface="Rubik"/>
              <a:sym typeface="Rubik"/>
            </a:endParaRPr>
          </a:p>
        </p:txBody>
      </p:sp>
      <p:pic>
        <p:nvPicPr>
          <p:cNvPr id="173" name="Google Shape;173;p21"/>
          <p:cNvPicPr preferRelativeResize="0"/>
          <p:nvPr/>
        </p:nvPicPr>
        <p:blipFill rotWithShape="1">
          <a:blip r:embed="rId4">
            <a:alphaModFix/>
          </a:blip>
          <a:srcRect b="0" l="0" r="0" t="14987"/>
          <a:stretch/>
        </p:blipFill>
        <p:spPr>
          <a:xfrm>
            <a:off x="726725" y="2265350"/>
            <a:ext cx="6483184" cy="3306776"/>
          </a:xfrm>
          <a:prstGeom prst="rect">
            <a:avLst/>
          </a:prstGeom>
          <a:noFill/>
          <a:ln>
            <a:noFill/>
          </a:ln>
        </p:spPr>
      </p:pic>
      <p:sp>
        <p:nvSpPr>
          <p:cNvPr id="174" name="Google Shape;174;p21"/>
          <p:cNvSpPr txBox="1"/>
          <p:nvPr/>
        </p:nvSpPr>
        <p:spPr>
          <a:xfrm>
            <a:off x="1464300" y="1818950"/>
            <a:ext cx="4234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700">
                <a:latin typeface="Rubik SemiBold"/>
                <a:ea typeface="Rubik SemiBold"/>
                <a:cs typeface="Rubik SemiBold"/>
                <a:sym typeface="Rubik SemiBold"/>
              </a:rPr>
              <a:t>В какой диапазон входит твоя ЗП</a:t>
            </a:r>
            <a:endParaRPr sz="1700">
              <a:highlight>
                <a:schemeClr val="lt1"/>
              </a:highlight>
              <a:latin typeface="Rubik SemiBold"/>
              <a:ea typeface="Rubik SemiBold"/>
              <a:cs typeface="Rubik SemiBold"/>
              <a:sym typeface="Rubik SemiBold"/>
            </a:endParaRPr>
          </a:p>
        </p:txBody>
      </p:sp>
      <p:sp>
        <p:nvSpPr>
          <p:cNvPr id="175" name="Google Shape;175;p21"/>
          <p:cNvSpPr/>
          <p:nvPr/>
        </p:nvSpPr>
        <p:spPr>
          <a:xfrm>
            <a:off x="5468150" y="1818950"/>
            <a:ext cx="446400" cy="446400"/>
          </a:xfrm>
          <a:prstGeom prst="ellipse">
            <a:avLst/>
          </a:prstGeom>
          <a:solidFill>
            <a:srgbClr val="FBD15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700">
                <a:latin typeface="Rubik SemiBold"/>
                <a:ea typeface="Rubik SemiBold"/>
                <a:cs typeface="Rubik SemiBold"/>
                <a:sym typeface="Rubik SemiBold"/>
              </a:rPr>
              <a:t>?</a:t>
            </a:r>
            <a:endParaRPr sz="1700">
              <a:latin typeface="Rubik SemiBold"/>
              <a:ea typeface="Rubik SemiBold"/>
              <a:cs typeface="Rubik SemiBold"/>
              <a:sym typeface="Rubik SemiBold"/>
            </a:endParaRPr>
          </a:p>
        </p:txBody>
      </p:sp>
      <p:sp>
        <p:nvSpPr>
          <p:cNvPr id="176" name="Google Shape;176;p21"/>
          <p:cNvSpPr txBox="1"/>
          <p:nvPr/>
        </p:nvSpPr>
        <p:spPr>
          <a:xfrm>
            <a:off x="257699" y="152350"/>
            <a:ext cx="6628200" cy="609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ru" sz="2000">
                <a:latin typeface="Rubik SemiBold"/>
                <a:ea typeface="Rubik SemiBold"/>
                <a:cs typeface="Rubik SemiBold"/>
                <a:sym typeface="Rubik SemiBold"/>
              </a:rPr>
              <a:t>Информация о ЗП</a:t>
            </a:r>
            <a:r>
              <a:rPr lang="ru" sz="2000">
                <a:solidFill>
                  <a:srgbClr val="000000"/>
                </a:solidFill>
                <a:latin typeface="Rubik SemiBold"/>
                <a:ea typeface="Rubik SemiBold"/>
                <a:cs typeface="Rubik SemiBold"/>
                <a:sym typeface="Rubik SemiBold"/>
              </a:rPr>
              <a:t> (2022</a:t>
            </a:r>
            <a:r>
              <a:rPr lang="ru" sz="2000">
                <a:latin typeface="Rubik SemiBold"/>
                <a:ea typeface="Rubik SemiBold"/>
                <a:cs typeface="Rubik SemiBold"/>
                <a:sym typeface="Rubik SemiBold"/>
              </a:rPr>
              <a:t> -&gt; 2023</a:t>
            </a:r>
            <a:r>
              <a:rPr lang="ru" sz="2000">
                <a:solidFill>
                  <a:srgbClr val="000000"/>
                </a:solidFill>
                <a:latin typeface="Rubik SemiBold"/>
                <a:ea typeface="Rubik SemiBold"/>
                <a:cs typeface="Rubik SemiBold"/>
                <a:sym typeface="Rubik SemiBold"/>
              </a:rPr>
              <a:t>)</a:t>
            </a:r>
            <a:endParaRPr sz="2000">
              <a:solidFill>
                <a:srgbClr val="000000"/>
              </a:solidFill>
              <a:latin typeface="Rubik SemiBold"/>
              <a:ea typeface="Rubik SemiBold"/>
              <a:cs typeface="Rubik SemiBold"/>
              <a:sym typeface="Rubik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