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836" autoAdjust="0"/>
  </p:normalViewPr>
  <p:slideViewPr>
    <p:cSldViewPr>
      <p:cViewPr>
        <p:scale>
          <a:sx n="75" d="100"/>
          <a:sy n="75" d="100"/>
        </p:scale>
        <p:origin x="1794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191ED-EF10-4597-8527-E3466FB1EF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25824-399B-47F1-9A22-6B88586360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19D39-0456-443B-8141-4E4F86DB8EC7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121A3-5F58-465D-BB44-9025242A3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BF91-6D77-47CE-B2D4-F31DD6AF3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DABB-01DD-4FDE-BDB5-5B3A3F73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собственных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5440" y="284692"/>
            <a:ext cx="10081120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/>
          </a:bodyPr>
          <a:lstStyle/>
          <a:p>
            <a:pPr>
              <a:defRPr/>
            </a:pP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468052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8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65054"/>
              </p:ext>
            </p:extLst>
          </p:nvPr>
        </p:nvGraphicFramePr>
        <p:xfrm>
          <a:off x="335360" y="1167471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Rectangular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areas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58DFC-BD98-407C-84F7-F790C775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РАБОТ</a:t>
            </a:r>
            <a:r>
              <a:rPr lang="ru-RU" sz="2800" b="1" dirty="0">
                <a:latin typeface="Times New Roman"/>
                <a:cs typeface="Times New Roman"/>
              </a:rPr>
              <a:t>А </a:t>
            </a:r>
            <a:r>
              <a:rPr sz="2800" b="1" dirty="0">
                <a:latin typeface="Times New Roman"/>
                <a:cs typeface="Times New Roman"/>
              </a:rPr>
              <a:t>АЛГОРИТМА ДИСКРЕТИЗАЦИИ</a:t>
            </a:r>
          </a:p>
        </p:txBody>
      </p:sp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DFE8E-66F5-459B-BA87-33D7A093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20000"/>
            <a:ext cx="7776864" cy="5757870"/>
          </a:xfr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925BD-94B1-45F5-A713-776521A355BA}"/>
              </a:ext>
            </a:extLst>
          </p:cNvPr>
          <p:cNvSpPr txBox="1"/>
          <p:nvPr/>
        </p:nvSpPr>
        <p:spPr>
          <a:xfrm>
            <a:off x="8184232" y="720000"/>
            <a:ext cx="40077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Прямоугольники – 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области съемки одного снимка камеры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Центры прямоугольников –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точки для посещения дроном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Алгоритму Ближайший сосед и Полный перебор передаются только необходимые для посещения  точки, алгоритму для прямоугольных областей, все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132CD-A1A3-496D-9E16-270A263D5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52"/>
          <a:stretch/>
        </p:blipFill>
        <p:spPr>
          <a:xfrm>
            <a:off x="407368" y="717852"/>
            <a:ext cx="7740352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016E3-DFD2-4919-95A2-EC280445E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B146B-7566-4DEF-AC1D-60AD0FDF4C83}"/>
              </a:ext>
            </a:extLst>
          </p:cNvPr>
          <p:cNvSpPr txBox="1"/>
          <p:nvPr/>
        </p:nvSpPr>
        <p:spPr bwMode="auto">
          <a:xfrm>
            <a:off x="8165533" y="887237"/>
            <a:ext cx="3885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Принцип работы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ru-RU" sz="2400" dirty="0">
                <a:latin typeface="Times New Roman"/>
                <a:cs typeface="Times New Roman"/>
              </a:rPr>
              <a:t>Следующая точка для посещения является точкой, ближайшей к текущей</a:t>
            </a:r>
          </a:p>
          <a:p>
            <a:pPr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2174"/>
          <a:stretch/>
        </p:blipFill>
        <p:spPr bwMode="auto">
          <a:xfrm>
            <a:off x="430606" y="720000"/>
            <a:ext cx="6301589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601D4-74C8-405F-8029-AB517B4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CF838-561E-4D42-80C6-C260FF497BB8}"/>
              </a:ext>
            </a:extLst>
          </p:cNvPr>
          <p:cNvSpPr txBox="1"/>
          <p:nvPr/>
        </p:nvSpPr>
        <p:spPr bwMode="auto">
          <a:xfrm>
            <a:off x="6974844" y="1120676"/>
            <a:ext cx="4593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Простота реализации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Неоптимальный маршрут, появляются лишние петли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539"/>
          <a:stretch/>
        </p:blipFill>
        <p:spPr bwMode="auto">
          <a:xfrm>
            <a:off x="481735" y="911499"/>
            <a:ext cx="619933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4914-AA62-4BF5-86CC-C70B0621FE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AFF8B-36E4-4CC7-ACC5-56B2A240DD43}"/>
              </a:ext>
            </a:extLst>
          </p:cNvPr>
          <p:cNvSpPr txBox="1"/>
          <p:nvPr/>
        </p:nvSpPr>
        <p:spPr bwMode="auto">
          <a:xfrm>
            <a:off x="6827955" y="911499"/>
            <a:ext cx="48823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Оптимальный маршрут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Низкая скорость работы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Малое количество точек для посещения (</a:t>
            </a:r>
            <a:r>
              <a:rPr lang="en-US" sz="2800" dirty="0">
                <a:latin typeface="Times New Roman"/>
                <a:cs typeface="Times New Roman"/>
              </a:rPr>
              <a:t>&lt;13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Используется только в демонстрационных целях</a:t>
            </a:r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513F9-4515-4ADC-B846-E6FBDB7BB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E46DC-E924-4C71-B154-9E13E6DEC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 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68" y="793616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F3DB8-5794-416C-A57F-705E07B4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B31F-19F4-4F4F-B01B-AABC4492CC08}"/>
              </a:ext>
            </a:extLst>
          </p:cNvPr>
          <p:cNvSpPr txBox="1"/>
          <p:nvPr/>
        </p:nvSpPr>
        <p:spPr bwMode="auto">
          <a:xfrm>
            <a:off x="7104112" y="720000"/>
            <a:ext cx="44644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Для параллельных прямоугольников связываются ближайшие грани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В ином случае связываются ближайшие углы</a:t>
            </a:r>
          </a:p>
        </p:txBody>
      </p:sp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35360" y="720000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5C9C-4086-4B44-9CCB-D0FBF2A2C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995D5-A182-47A3-8C12-CDEFB7458300}"/>
              </a:ext>
            </a:extLst>
          </p:cNvPr>
          <p:cNvSpPr txBox="1"/>
          <p:nvPr/>
        </p:nvSpPr>
        <p:spPr bwMode="auto">
          <a:xfrm>
            <a:off x="7608168" y="720000"/>
            <a:ext cx="44644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Направление 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связывания определяется алгоритмом </a:t>
            </a:r>
            <a:r>
              <a:rPr lang="ru-RU" sz="2800" dirty="0" err="1">
                <a:latin typeface="Times New Roman"/>
                <a:cs typeface="Times New Roman"/>
              </a:rPr>
              <a:t>Борувки</a:t>
            </a:r>
            <a:r>
              <a:rPr lang="ru-RU" sz="2800" dirty="0">
                <a:latin typeface="Times New Roman"/>
                <a:cs typeface="Times New Roman"/>
              </a:rPr>
              <a:t> для нахождения минимального </a:t>
            </a:r>
            <a:r>
              <a:rPr lang="ru-RU" sz="2800" dirty="0" err="1">
                <a:latin typeface="Times New Roman"/>
                <a:cs typeface="Times New Roman"/>
              </a:rPr>
              <a:t>остовного</a:t>
            </a:r>
            <a:r>
              <a:rPr lang="ru-RU" sz="2800" dirty="0">
                <a:latin typeface="Times New Roman"/>
                <a:cs typeface="Times New Roman"/>
              </a:rPr>
              <a:t> дерева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Минимальное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графа - это </a:t>
            </a:r>
            <a:r>
              <a:rPr lang="ru-RU" sz="2800" dirty="0" err="1">
                <a:latin typeface="Times New Roman"/>
                <a:cs typeface="Times New Roman"/>
              </a:rPr>
              <a:t>остовное</a:t>
            </a:r>
            <a:r>
              <a:rPr lang="ru-RU" sz="2800" dirty="0">
                <a:latin typeface="Times New Roman"/>
                <a:cs typeface="Times New Roman"/>
              </a:rPr>
              <a:t> дерево этого графа, имеющее минимальный возможный вес</a:t>
            </a:r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439"/>
          <a:stretch/>
        </p:blipFill>
        <p:spPr bwMode="auto">
          <a:xfrm>
            <a:off x="335361" y="754621"/>
            <a:ext cx="5400600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EE75-0293-426F-9E87-C4D0D75C3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EF390-5C5A-439A-A536-2A8F9B892215}"/>
              </a:ext>
            </a:extLst>
          </p:cNvPr>
          <p:cNvSpPr txBox="1"/>
          <p:nvPr/>
        </p:nvSpPr>
        <p:spPr bwMode="auto">
          <a:xfrm>
            <a:off x="6083586" y="754621"/>
            <a:ext cx="51249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+ Скорость работы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+ Маршрут достаточно точный для нужд сельского хозяйства</a:t>
            </a:r>
          </a:p>
          <a:p>
            <a:pPr>
              <a:defRPr/>
            </a:pPr>
            <a:endParaRPr lang="ru-RU" sz="2800" dirty="0">
              <a:latin typeface="Times New Roman"/>
              <a:cs typeface="Times New Roman"/>
            </a:endParaRP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В маршрут входят точки, не принадлежащие полю</a:t>
            </a:r>
          </a:p>
          <a:p>
            <a:pPr indent="268288">
              <a:buFontTx/>
              <a:buChar char="-"/>
              <a:defRPr/>
            </a:pPr>
            <a:r>
              <a:rPr lang="ru-RU" sz="2800" dirty="0">
                <a:latin typeface="Times New Roman"/>
                <a:cs typeface="Times New Roman"/>
              </a:rPr>
              <a:t>Прямоугольные области не должны пересекаться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en-US" b="1" dirty="0">
                <a:latin typeface="Times New Roman"/>
                <a:cs typeface="Times New Roman"/>
              </a:rPr>
              <a:t>:</a:t>
            </a:r>
          </a:p>
          <a:p>
            <a:pPr marL="0" indent="0" algn="just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Рост интереса к применению БПЛА в сельском хозяйстве при ведении точного земледелия для мониторинга урожая и создания точных карт полей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Преимущества:</a:t>
            </a:r>
            <a:endParaRPr b="1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9289-B700-4203-A57F-CBF190291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78" y="809696"/>
            <a:ext cx="9978442" cy="5456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8A36-13B2-4185-BC47-57222AABF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8D13D-2648-4708-A1DD-84D214F4A5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26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Макаровских Т.А., Панюков А.В., Ращупкин Е.В., Максимова В.Н., </a:t>
            </a:r>
            <a:r>
              <a:rPr lang="ru-RU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Дернова</a:t>
            </a: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 О.А. Построение маршрута дрона для мониторинга урожайности сельскохозяйственных культур // Приборы (принята к публикации)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1FFA-C32D-4660-9A8F-6382A49F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80125-4A64-4A32-99A5-3464D433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5BAB1F-4466-4ABE-971B-D252AD34F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400F0-2BB1-4C8D-9384-463342CA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30741"/>
              </p:ext>
            </p:extLst>
          </p:nvPr>
        </p:nvGraphicFramePr>
        <p:xfrm>
          <a:off x="1055440" y="548680"/>
          <a:ext cx="10011426" cy="5892828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42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9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5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Управление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полетом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Нет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41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C314C-2ED0-4215-9055-5D614DB83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5A9CA-1795-42F7-B7B6-26AD7ED5D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29B83-9E9A-4EC8-9230-0B3BF6392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587" r="431" b="185"/>
          <a:stretch/>
        </p:blipFill>
        <p:spPr>
          <a:xfrm>
            <a:off x="2952000" y="612000"/>
            <a:ext cx="6300000" cy="60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F8BA6-261E-41DF-AE14-46EBCCC00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6585F-BF0B-4897-BADD-76B00C587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5C00C4-FA74-49BD-AFAC-C0B4DA0ED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8666" r="1029" b="2540"/>
          <a:stretch/>
        </p:blipFill>
        <p:spPr>
          <a:xfrm>
            <a:off x="290025" y="1085128"/>
            <a:ext cx="11611950" cy="51521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DA035-E7ED-46AD-8CAC-6B5E3108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82" y="2370140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73604" y="1484784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SQLite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карты: </a:t>
            </a:r>
            <a:r>
              <a:rPr lang="ru-RU" dirty="0" err="1">
                <a:latin typeface="Times New Roman"/>
                <a:cs typeface="Times New Roman"/>
              </a:rPr>
              <a:t>OpenLayers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Исходный код: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https://github.com/evgenkot/uav-route-calculation</a:t>
            </a:r>
          </a:p>
          <a:p>
            <a:pPr>
              <a:buFont typeface="Arial"/>
              <a:buChar char="–"/>
              <a:defRPr/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FEF34-6489-4745-8EA5-768E4E5D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9933" r="9828" b="9488"/>
          <a:stretch/>
        </p:blipFill>
        <p:spPr bwMode="auto">
          <a:xfrm>
            <a:off x="11102796" y="-4075"/>
            <a:ext cx="1089203" cy="1089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</TotalTime>
  <Words>1965</Words>
  <Application>Microsoft Office PowerPoint</Application>
  <DocSecurity>0</DocSecurity>
  <PresentationFormat>Widescreen</PresentationFormat>
  <Paragraphs>301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АКТУАЛЬНОСТЬ</vt:lpstr>
      <vt:lpstr>ЦЕЛЬ И ЗАДАЧИ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РАБОТА АЛГОРИТМА ДИСКРЕТИЗАЦИИ</vt:lpstr>
      <vt:lpstr>РАБОТА АЛГОРИТМА БЛИЖАЙШЕГО СОСЕДА</vt:lpstr>
      <vt:lpstr>РАБОТА АЛГОРИТМА БЛИЖАЙШЕГО СОСЕДА</vt:lpstr>
      <vt:lpstr>РАБОТА АЛГОРИТМА ПОЛНОГО  ПЕРЕБОРА</vt:lpstr>
      <vt:lpstr>ЭТАПЫ РАБОТЫ АЛГОРИТМА  ДЛЯ ПРЯМОУГОЛЬНЫХ ОБЛАСТЕЙ</vt:lpstr>
      <vt:lpstr>РАБОТА АЛГОРИТМА ПОСТРОЕНИЯ МАРШРУТА ВНУТРИ ПРЯМОУГОЛЬНОЙ ОБЛАСТИ</vt:lpstr>
      <vt:lpstr>РАБОТА АЛГОРИТМА СВЯЗЫВАНИЯ ПРЯМОУГОЛЬНЫХ ОБЛАСТЕЙ</vt:lpstr>
      <vt:lpstr>РАБОТА АЛГОРИТМА СВЯЗЫВАНИЯ ПРЯМОУГОЛЬНЫХ ОБЛАСТЕЙ</vt:lpstr>
      <vt:lpstr>РАБОТА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79</cp:revision>
  <dcterms:created xsi:type="dcterms:W3CDTF">2012-12-03T06:56:55Z</dcterms:created>
  <dcterms:modified xsi:type="dcterms:W3CDTF">2024-06-17T18:22:41Z</dcterms:modified>
  <cp:category/>
  <dc:identifier/>
  <cp:contentStatus/>
  <dc:language/>
  <cp:version/>
</cp:coreProperties>
</file>