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7" r:id="rId14"/>
    <p:sldId id="275" r:id="rId15"/>
    <p:sldId id="280" r:id="rId16"/>
    <p:sldId id="268" r:id="rId17"/>
    <p:sldId id="276" r:id="rId18"/>
    <p:sldId id="279" r:id="rId19"/>
    <p:sldId id="278" r:id="rId20"/>
    <p:sldId id="269" r:id="rId21"/>
    <p:sldId id="272" r:id="rId22"/>
    <p:sldId id="281" r:id="rId23"/>
    <p:sldId id="273" r:id="rId24"/>
    <p:sldId id="274" r:id="rId25"/>
  </p:sldIdLst>
  <p:sldSz cx="12192000" cy="6858000"/>
  <p:notesSz cx="9144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21AF34-DCD5-8230-C345-7A89F10F8233}">
  <a:tblStyle styleId="{3C21AF34-DCD5-8230-C345-7A89F10F8233}" styleName="No Style, Table Grid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dk1"/>
              </a:solidFill>
            </a:ln>
          </a:left>
          <a:right>
            <a:ln w="12700">
              <a:solidFill>
                <a:schemeClr val="dk1"/>
              </a:solidFill>
            </a:ln>
          </a:right>
          <a:top>
            <a:ln w="12700">
              <a:solidFill>
                <a:schemeClr val="dk1"/>
              </a:solidFill>
            </a:ln>
          </a:top>
          <a:bottom>
            <a:ln w="12700">
              <a:solidFill>
                <a:schemeClr val="dk1"/>
              </a:solidFill>
            </a:ln>
          </a:bottom>
          <a:insideH>
            <a:ln w="12700">
              <a:solidFill>
                <a:schemeClr val="dk1"/>
              </a:solidFill>
            </a:ln>
          </a:insideH>
          <a:insideV>
            <a:ln w="12700">
              <a:solidFill>
                <a:schemeClr val="dk1"/>
              </a:solidFill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lt1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/>
          </a:solidFill>
        </a:fill>
      </a:tcStyle>
    </a:band1V>
    <a:band2V>
      <a:tcStyle>
        <a:tcBdr/>
        <a:fill>
          <a:solidFill>
            <a:schemeClr val="lt1"/>
          </a:solidFill>
        </a:fill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lt1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lt1"/>
          </a:solidFill>
        </a:fill>
      </a:tcStyle>
    </a:firstCol>
    <a:lastRow>
      <a:tcTxStyle b="on">
        <a:fontRef idx="minor">
          <a:prstClr val="black"/>
        </a:fontRef>
        <a:schemeClr val="dk1"/>
      </a:tcTxStyle>
      <a:tcStyle>
        <a:tcBdr>
          <a:top>
            <a:ln w="12700">
              <a:solidFill>
                <a:schemeClr val="l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dk1"/>
      </a:tcTxStyle>
      <a:tcStyle>
        <a:tcBdr>
          <a:bottom>
            <a:ln w="12700">
              <a:solidFill>
                <a:schemeClr val="dk1"/>
              </a:solidFill>
            </a:ln>
          </a:bottom>
        </a:tcBdr>
        <a:fill>
          <a:solidFill>
            <a:schemeClr val="l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80836" autoAdjust="0"/>
  </p:normalViewPr>
  <p:slideViewPr>
    <p:cSldViewPr>
      <p:cViewPr varScale="1">
        <p:scale>
          <a:sx n="89" d="100"/>
          <a:sy n="89" d="100"/>
        </p:scale>
        <p:origin x="127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12" d="100"/>
          <a:sy n="112" d="100"/>
        </p:scale>
        <p:origin x="2418" y="102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55191ED-EF10-4597-8527-E3466FB1EF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FV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725824-399B-47F1-9A22-6B88586360B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19D39-0456-443B-8141-4E4F86DB8EC7}" type="datetimeFigureOut">
              <a:rPr lang="en-US" smtClean="0"/>
              <a:t>2024-06-19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121A3-5F58-465D-BB44-9025242A3D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3EBF91-6D77-47CE-B2D4-F31DD6AF3EB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2DABB-01DD-4FDE-BDB5-5B3A3F73D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475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FV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DE71F-3CDD-4F9E-A351-8E9DDE9F4932}" type="datetimeFigureOut">
              <a:rPr lang="en-US" smtClean="0"/>
              <a:t>2024-06-19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085F2-6161-4C63-ACEB-7382BD4A2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093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Здравствуйте уважаемая комиссия, меня зовут Ращупкин Евгений, сегодня я представляю свою выпускную квалификационную работу на тему </a:t>
            </a:r>
            <a:r>
              <a:rPr lang="en-US" dirty="0"/>
              <a:t>“</a:t>
            </a:r>
            <a:r>
              <a:rPr lang="ru-RU" sz="1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РАЗРАБОТКА НАСТОЛЬНОГО ПРИЛОЖЕНИЯ ДЛЯ РАСЧЕТА МАРШРУТА СЕЛЬСКОХОЗЯЙСТВЕННОГО ДРОНА ПО ИМЕЮЩИМСЯ ХАРАКТЕРИСТИКАМ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373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Построение маршрута для дрона можно рассмотреть как задачу </a:t>
            </a:r>
            <a:r>
              <a:rPr lang="ru-RU" dirty="0" err="1"/>
              <a:t>комивояжера</a:t>
            </a:r>
            <a:r>
              <a:rPr lang="ru-RU" dirty="0"/>
              <a:t> - оптимизационной задача поиска циклического маршрута с наименьшей стоимостью через все узлы взвешенного графа.</a:t>
            </a:r>
            <a:br>
              <a:rPr lang="ru-RU" dirty="0"/>
            </a:br>
            <a:r>
              <a:rPr lang="ru-RU" dirty="0"/>
              <a:t>Для реализации построения маршрута было выбрано 3 алгоритма.</a:t>
            </a:r>
            <a:br>
              <a:rPr lang="ru-RU" dirty="0"/>
            </a:br>
            <a:endParaRPr lang="ru-RU" dirty="0"/>
          </a:p>
          <a:p>
            <a:r>
              <a:rPr lang="ru-RU" dirty="0"/>
              <a:t>Алгоритм ближайшего соседа </a:t>
            </a:r>
            <a:r>
              <a:rPr lang="ru-RU" dirty="0" err="1"/>
              <a:t>Апроксимационный</a:t>
            </a:r>
            <a:r>
              <a:rPr lang="ru-RU" dirty="0"/>
              <a:t> алгоритм имеющий высокую скорость выполнения.</a:t>
            </a:r>
          </a:p>
          <a:p>
            <a:r>
              <a:rPr lang="ru-RU" dirty="0"/>
              <a:t>Алгоритм полного перебора является алгоритмом оптимального решения, но он не рекомендуется к использованию в случае, если количество точек съемки превышает 13.</a:t>
            </a:r>
          </a:p>
          <a:p>
            <a:r>
              <a:rPr lang="ru-RU" dirty="0"/>
              <a:t>Алгоритм предназначенный для прямоугольных областей более комплексный, но предоставляет достаточно точное решение для нужд сельского хозяйства, его особенностью является то, что в конечный маршрут входят точки, находящиеся вне полигона, но ограниченные прямоугольником. 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Далее будет рассмотрен каждый алгоритм подробнее.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1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Данные алгоритмы включают в себя шаг дискретизации. </a:t>
            </a:r>
            <a:br>
              <a:rPr lang="ru-RU" dirty="0"/>
            </a:br>
            <a:r>
              <a:rPr lang="ru-RU" dirty="0"/>
              <a:t>Его суть в том, что область съемки делится на прямоугольники, представляющие области одного снимка дрона. Если один из углов или центр входят внутрь полигона, точка центра снимка добавляется в массив точек, предназначенных для посещения.</a:t>
            </a:r>
            <a:br>
              <a:rPr lang="ru-RU" dirty="0"/>
            </a:br>
            <a:r>
              <a:rPr lang="ru-RU" dirty="0"/>
              <a:t>В случае алгоритма для прямоугольных областей эта проверка не применяется и точка центра добавляется в массив точек для посещения.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5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данном слайде представлена работа алгоритма ближайшего соседа. Принцип его работы заключается в том, что следующая точка для посещения является точкой, ближайшей к текущей.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1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Данный алгоритм работает в том числе и для нескольких полей, но как видно на слайде в случае алгоритма ближайшего соседа имеют место быть петли, делающие маршрут неоптимальным.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06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Алгоритм полного перебора перебирает все возможные пути дрона и выбирает оптимальный между ними, но стоит вновь подметить, что временная сложность алгоритма равна факториалу точек посещения.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455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Алгоритм для </a:t>
            </a:r>
            <a:r>
              <a:rPr lang="ru-RU" dirty="0" err="1"/>
              <a:t>прямоугольнх</a:t>
            </a:r>
            <a:r>
              <a:rPr lang="ru-RU" dirty="0"/>
              <a:t> областей состоит из 4х этапов.</a:t>
            </a:r>
            <a:br>
              <a:rPr lang="ru-RU" dirty="0"/>
            </a:br>
            <a:endParaRPr lang="ru-RU" dirty="0"/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Дискретизация прямоугольных областей.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Построение маршрута внутри прямоугольных областей.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Нахождение минимального </a:t>
            </a:r>
            <a:r>
              <a:rPr lang="ru-RU" dirty="0" err="1">
                <a:latin typeface="Times New Roman"/>
                <a:cs typeface="Times New Roman"/>
              </a:rPr>
              <a:t>остовного</a:t>
            </a:r>
            <a:r>
              <a:rPr lang="ru-RU" dirty="0">
                <a:latin typeface="Times New Roman"/>
                <a:cs typeface="Times New Roman"/>
              </a:rPr>
              <a:t> дерева с использованием алгоритма </a:t>
            </a:r>
            <a:r>
              <a:rPr lang="ru-RU" dirty="0" err="1">
                <a:latin typeface="Times New Roman"/>
                <a:cs typeface="Times New Roman"/>
              </a:rPr>
              <a:t>Борувки</a:t>
            </a:r>
            <a:r>
              <a:rPr lang="ru-RU" dirty="0">
                <a:latin typeface="Times New Roman"/>
                <a:cs typeface="Times New Roman"/>
              </a:rPr>
              <a:t>.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Связывание прямоугольных областей.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9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Первый этап был описан ранее и в его результате у нас получается несколько прямоугольников. </a:t>
            </a:r>
            <a:br>
              <a:rPr lang="ru-RU" dirty="0"/>
            </a:br>
            <a:r>
              <a:rPr lang="ru-RU" dirty="0"/>
              <a:t>Вторым этапом идет построение маршрута внутри прямоугольника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На слайде представлено 2 случая с четным и нечетной высотой прямоугольника и нечетной шириной.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329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связывания прямоугольников используются такой метод. Для параллельных прямоугольников связываются 2 ближайшие грани</a:t>
            </a:r>
            <a:r>
              <a:rPr lang="en-US" dirty="0"/>
              <a:t>, </a:t>
            </a:r>
            <a:r>
              <a:rPr lang="ru-RU" dirty="0"/>
              <a:t>для прямоугольников расположенных на диагоналях, связываются ближайшие углы.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669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Связывание происходит по принципу того, что при связывании прямоугольника А к прямоугольнику В точки прямоугольника В вставляются после точки а начиная с необходимой точки В. Маршруты связывания определяются в результате использования Алгоритма </a:t>
            </a:r>
            <a:r>
              <a:rPr lang="ru-RU" dirty="0" err="1"/>
              <a:t>Борувки</a:t>
            </a:r>
            <a:r>
              <a:rPr lang="ru-RU" dirty="0"/>
              <a:t>, позволяющего найти минимальное </a:t>
            </a:r>
            <a:r>
              <a:rPr lang="ru-RU" dirty="0" err="1"/>
              <a:t>остовное</a:t>
            </a:r>
            <a:r>
              <a:rPr lang="ru-RU" dirty="0"/>
              <a:t> дерево.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294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Алгоритм применим для большого количества полей и позволяет с достаточной точностью находить маршрут.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66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Актуальность данной работы обусловлена </a:t>
            </a:r>
            <a:r>
              <a:rPr lang="ru-RU" sz="1200" dirty="0">
                <a:latin typeface="Times New Roman"/>
                <a:cs typeface="Times New Roman"/>
              </a:rPr>
              <a:t>растущим интересом к применению беспилотных летательных аппаратов в сельском хозяйстве. В частности, дроны используются для мониторинга урожая за счет съемки полей.</a:t>
            </a:r>
            <a:br>
              <a:rPr lang="ru-RU" sz="1200" dirty="0">
                <a:latin typeface="Times New Roman"/>
                <a:cs typeface="Times New Roman"/>
              </a:rPr>
            </a:br>
            <a:r>
              <a:rPr lang="ru-RU" sz="1200" dirty="0">
                <a:latin typeface="Times New Roman"/>
                <a:cs typeface="Times New Roman"/>
              </a:rPr>
              <a:t>Мое приложение позволит</a:t>
            </a:r>
            <a:r>
              <a:rPr lang="en-US" sz="1200" dirty="0">
                <a:latin typeface="Times New Roman"/>
                <a:cs typeface="Times New Roman"/>
              </a:rPr>
              <a:t>:</a:t>
            </a:r>
            <a:br>
              <a:rPr lang="en-US" sz="1200" dirty="0">
                <a:latin typeface="Times New Roman"/>
                <a:cs typeface="Times New Roman"/>
              </a:rPr>
            </a:br>
            <a:br>
              <a:rPr lang="ru-RU" sz="1200" dirty="0">
                <a:latin typeface="Times New Roman"/>
                <a:cs typeface="Times New Roman"/>
              </a:rPr>
            </a:br>
            <a:r>
              <a:rPr lang="ru-RU" sz="1200" dirty="0">
                <a:latin typeface="Times New Roman"/>
                <a:cs typeface="Times New Roman"/>
              </a:rPr>
              <a:t>Повысить эффективность использования БПЛА </a:t>
            </a:r>
          </a:p>
          <a:p>
            <a:r>
              <a:rPr lang="ru-RU" sz="1200" dirty="0">
                <a:latin typeface="Times New Roman"/>
                <a:cs typeface="Times New Roman"/>
              </a:rPr>
              <a:t>Сократить затраты на выезд специалистов</a:t>
            </a:r>
          </a:p>
          <a:p>
            <a:r>
              <a:rPr lang="ru-RU" sz="1200" dirty="0">
                <a:latin typeface="Times New Roman"/>
                <a:cs typeface="Times New Roman"/>
              </a:rPr>
              <a:t>И увеличить скорость и точность предварительной оценки затрат на выезд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101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Был разработан интерфейс для работы системой, он представлен на слайде и состоит из левого меню для взаимодействия с базой, карты с маршрутом и правого меню для установки параметров миссии.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266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Было разработано 14 функциональных тестов. Пример теста 9 </a:t>
            </a:r>
            <a:r>
              <a:rPr lang="en-US" dirty="0"/>
              <a:t>“</a:t>
            </a:r>
            <a:r>
              <a:rPr lang="ru-RU" dirty="0"/>
              <a:t>Редактирование камеры</a:t>
            </a:r>
            <a:r>
              <a:rPr lang="en-US" dirty="0"/>
              <a:t>”</a:t>
            </a:r>
            <a:r>
              <a:rPr lang="ru-RU" dirty="0"/>
              <a:t> представлен на слайде.</a:t>
            </a:r>
            <a:br>
              <a:rPr lang="ru-RU" dirty="0"/>
            </a:br>
            <a:br>
              <a:rPr lang="ru-RU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357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результате работы была опубликована следующая статья.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521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Основные результаты </a:t>
            </a:r>
          </a:p>
          <a:p>
            <a:endParaRPr lang="ru-RU" dirty="0"/>
          </a:p>
          <a:p>
            <a:pPr marL="394022" indent="-394022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Выполнен анализ предметной области и произведен обзор существующих решений.</a:t>
            </a:r>
            <a:endParaRPr lang="ru-RU" dirty="0">
              <a:latin typeface="Times New Roman"/>
              <a:cs typeface="Times New Roman"/>
            </a:endParaRPr>
          </a:p>
          <a:p>
            <a:pPr marL="394021" indent="-394021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Разработана базовая архитектура приложения.</a:t>
            </a:r>
          </a:p>
          <a:p>
            <a:pPr marL="394021" indent="-394021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Описаны алгоритмы, использующиеся в системе.</a:t>
            </a:r>
          </a:p>
          <a:p>
            <a:pPr marL="394021" indent="-394021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Выполнена реализация приложения.</a:t>
            </a:r>
            <a:endParaRPr lang="ru-RU" dirty="0">
              <a:latin typeface="Times New Roman"/>
              <a:cs typeface="Times New Roman"/>
            </a:endParaRPr>
          </a:p>
          <a:p>
            <a:pPr marL="394021" indent="-394021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Выполнено тестирование.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66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Целью работы является </a:t>
            </a:r>
            <a:r>
              <a:rPr lang="en-US" dirty="0"/>
              <a:t>“</a:t>
            </a:r>
            <a:r>
              <a:rPr lang="ru-RU" dirty="0">
                <a:latin typeface="Times New Roman"/>
                <a:cs typeface="Times New Roman"/>
              </a:rPr>
              <a:t>Разработка настольного приложения для расчета маршрута сельскохозяйственного дрона по имеющимся характеристикам</a:t>
            </a:r>
            <a:r>
              <a:rPr lang="en-US" dirty="0"/>
              <a:t>”</a:t>
            </a:r>
            <a:br>
              <a:rPr lang="en-US" dirty="0"/>
            </a:br>
            <a:r>
              <a:rPr lang="ru-RU" dirty="0"/>
              <a:t>Для достижения данной цели, необходимо выполнить следующие задачи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“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Выполнить анализ предметной области и произвести обзор существующих решений.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Разработать базовую архитектуру приложения.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Описать алгоритмы, использующиеся в системе.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Выполнить реализацию приложения.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Выполнить тестирование.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19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Сравнительный обзор аналогов показал, что рассмотренные приложения в лице </a:t>
            </a:r>
            <a:endParaRPr lang="en-US" dirty="0"/>
          </a:p>
          <a:p>
            <a:r>
              <a:rPr lang="en-US" dirty="0" err="1"/>
              <a:t>DroneDeploy</a:t>
            </a:r>
            <a:r>
              <a:rPr lang="en-US" dirty="0"/>
              <a:t> Litchi Pix4D Capture </a:t>
            </a:r>
            <a:r>
              <a:rPr lang="en-US" dirty="0" err="1"/>
              <a:t>UgCS</a:t>
            </a:r>
            <a:endParaRPr lang="en-US" dirty="0"/>
          </a:p>
          <a:p>
            <a:r>
              <a:rPr lang="ru-RU" dirty="0"/>
              <a:t>Хоть и позволяют в том или ином виде строить маршрут, но когда дело касается добавления собственных дронов идет ограничение функционала, представленные аналоги имеют проприетарную лицензию и являются платными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5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моего приложения была разработана диаграмма вариантов использования.</a:t>
            </a:r>
            <a:br>
              <a:rPr lang="ru-RU" dirty="0"/>
            </a:br>
            <a:r>
              <a:rPr lang="ru-RU" dirty="0"/>
              <a:t>Главный актер, в лице пользователя может совершать действия над дроном, добавления, выбор, и если дрон выбран удаление и изменения. Аналогично для камеры, добавление, выбор, и если камера выбрана удаление и изменения. Также пользователь может обозначить старт и выделить область съемки. И если Дрон и камера выбраны, старт обозначен, а область съемки выделена, пользователь может построить маршрут.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57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Была разработана Диаграмма деятельности. Она представлена тремя основными потоками, первый завязан на том, чтобы выбрать дрон и изменить его, аналогично построен второй, выбор и изменение камеры. Третий поток завязан на построении маршрута. Вводом всех данных, валидацией и построении маршрута с возможностью его экспорта.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20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Была разработана диаграмма компонентов системы.</a:t>
            </a:r>
          </a:p>
          <a:p>
            <a:r>
              <a:rPr lang="ru-RU" dirty="0"/>
              <a:t>Она разделена на 3 уровня, </a:t>
            </a:r>
            <a:r>
              <a:rPr lang="ru-RU" dirty="0" err="1"/>
              <a:t>фронтенд</a:t>
            </a:r>
            <a:r>
              <a:rPr lang="ru-RU" dirty="0"/>
              <a:t>, бэкенд, и база данных.</a:t>
            </a:r>
          </a:p>
          <a:p>
            <a:r>
              <a:rPr lang="ru-RU" dirty="0" err="1"/>
              <a:t>Фронтенд</a:t>
            </a:r>
            <a:r>
              <a:rPr lang="ru-RU" dirty="0"/>
              <a:t> состоит из 3х компонентов Левое меню </a:t>
            </a:r>
            <a:r>
              <a:rPr lang="ru-RU" dirty="0" err="1"/>
              <a:t>предаставляет</a:t>
            </a:r>
            <a:r>
              <a:rPr lang="ru-RU" dirty="0"/>
              <a:t> пользователю интерфейс для </a:t>
            </a:r>
            <a:r>
              <a:rPr lang="ru-RU" dirty="0" err="1"/>
              <a:t>Круд</a:t>
            </a:r>
            <a:r>
              <a:rPr lang="ru-RU" dirty="0"/>
              <a:t> операций над дронами и камерами.</a:t>
            </a:r>
            <a:br>
              <a:rPr lang="ru-RU" dirty="0"/>
            </a:br>
            <a:r>
              <a:rPr lang="ru-RU" dirty="0"/>
              <a:t>Центральный элемент карта отвечает за отображения маршрута и установку области съемки. </a:t>
            </a:r>
            <a:br>
              <a:rPr lang="ru-RU" dirty="0"/>
            </a:br>
            <a:r>
              <a:rPr lang="ru-RU" dirty="0"/>
              <a:t>Правое меню отвечает за взаимодействие с миссией, в том числе и вызова функций расчета.</a:t>
            </a:r>
          </a:p>
          <a:p>
            <a:endParaRPr lang="ru-RU" dirty="0"/>
          </a:p>
          <a:p>
            <a:r>
              <a:rPr lang="ru-RU" dirty="0" err="1"/>
              <a:t>Бекенд</a:t>
            </a:r>
            <a:r>
              <a:rPr lang="ru-RU" dirty="0"/>
              <a:t> состоит из 3х компонентов Дата </a:t>
            </a:r>
            <a:r>
              <a:rPr lang="ru-RU" dirty="0" err="1"/>
              <a:t>мэнеджмент</a:t>
            </a:r>
            <a:r>
              <a:rPr lang="ru-RU" dirty="0"/>
              <a:t> исполняет команды, приходящие с </a:t>
            </a:r>
            <a:r>
              <a:rPr lang="ru-RU" dirty="0" err="1"/>
              <a:t>фронтенда</a:t>
            </a:r>
            <a:r>
              <a:rPr lang="ru-RU" dirty="0"/>
              <a:t> на базе, </a:t>
            </a:r>
            <a:r>
              <a:rPr lang="ru-RU" dirty="0" err="1"/>
              <a:t>комонент</a:t>
            </a:r>
            <a:r>
              <a:rPr lang="ru-RU" dirty="0"/>
              <a:t> </a:t>
            </a:r>
            <a:r>
              <a:rPr lang="ru-RU" dirty="0" err="1"/>
              <a:t>Алгоритмс</a:t>
            </a:r>
            <a:r>
              <a:rPr lang="ru-RU" dirty="0"/>
              <a:t> содержит алгоритмы, предназначенные для расчета, они вызываются с </a:t>
            </a:r>
            <a:r>
              <a:rPr lang="ru-RU" dirty="0" err="1"/>
              <a:t>фронтенда</a:t>
            </a:r>
            <a:r>
              <a:rPr lang="ru-RU" dirty="0"/>
              <a:t>. 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База данных состоит из 2х таблиц.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57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Таблица </a:t>
            </a:r>
            <a:r>
              <a:rPr lang="en-US" dirty="0"/>
              <a:t>UAV </a:t>
            </a:r>
            <a:r>
              <a:rPr lang="ru-RU" dirty="0"/>
              <a:t>представляющая дрон состоит из следующих колонок</a:t>
            </a:r>
            <a:br>
              <a:rPr lang="ru-RU" dirty="0"/>
            </a:br>
            <a:r>
              <a:rPr lang="ru-RU" dirty="0" err="1"/>
              <a:t>Айди</a:t>
            </a:r>
            <a:r>
              <a:rPr lang="ru-RU" dirty="0"/>
              <a:t>, его имя , максимальная грузоподьемность, продолжительность полета, скорость взлета, скорость полета, минимальная высота, максимальная высота и Камера </a:t>
            </a:r>
            <a:r>
              <a:rPr lang="ru-RU" dirty="0" err="1"/>
              <a:t>айди</a:t>
            </a:r>
            <a:r>
              <a:rPr lang="ru-RU" dirty="0"/>
              <a:t>, указывающий на </a:t>
            </a:r>
            <a:r>
              <a:rPr lang="ru-RU" dirty="0" err="1"/>
              <a:t>айди</a:t>
            </a:r>
            <a:r>
              <a:rPr lang="ru-RU" dirty="0"/>
              <a:t> камеры установленной на дроне.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Таблица </a:t>
            </a:r>
            <a:r>
              <a:rPr lang="en-US" dirty="0"/>
              <a:t>Camera </a:t>
            </a:r>
            <a:r>
              <a:rPr lang="ru-RU" dirty="0"/>
              <a:t>представляет камеру и состоит из следующих колонок</a:t>
            </a:r>
          </a:p>
          <a:p>
            <a:r>
              <a:rPr lang="ru-RU" dirty="0" err="1"/>
              <a:t>Айди</a:t>
            </a:r>
            <a:r>
              <a:rPr lang="ru-RU" dirty="0"/>
              <a:t>, ее имя, масса, угол обзора по горизонтали, разрешение по горизонтали и вертикали.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82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Исходя из требований представленных приложению для разработки был выбран фреймворк </a:t>
            </a:r>
            <a:r>
              <a:rPr lang="en-US" dirty="0"/>
              <a:t>Tauri</a:t>
            </a:r>
            <a:r>
              <a:rPr lang="ru-RU" dirty="0"/>
              <a:t>, позволяющий использовать</a:t>
            </a:r>
            <a:r>
              <a:rPr lang="en-US" dirty="0"/>
              <a:t> </a:t>
            </a:r>
            <a:r>
              <a:rPr lang="ru-RU" dirty="0"/>
              <a:t>веб технологи для отображения и </a:t>
            </a:r>
            <a:r>
              <a:rPr lang="en-US" dirty="0"/>
              <a:t>Rust </a:t>
            </a:r>
            <a:r>
              <a:rPr lang="ru-RU" dirty="0"/>
              <a:t>для основной логики приложения.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27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smtClean="0"/>
              <a:t>2024-06-19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smtClean="0"/>
              <a:t>2024-06-19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2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smtClean="0"/>
              <a:t>2024-06-19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smtClean="0"/>
              <a:t>2024-06-19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49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49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smtClean="0"/>
              <a:t>2024-06-19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199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smtClean="0"/>
              <a:t>2024-06-19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8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9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smtClean="0"/>
              <a:t>2024-06-19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smtClean="0"/>
              <a:t>2024-06-19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smtClean="0"/>
              <a:t>2024-06-19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8"/>
            <a:ext cx="617219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smtClean="0"/>
              <a:t>2024-06-19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5183188" y="987428"/>
            <a:ext cx="6172199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smtClean="0"/>
              <a:t>2024-06-19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 smtClean="0"/>
              <a:t>2024-06-19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t>ASDSA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2667000" y="2419072"/>
            <a:ext cx="6858000" cy="169687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 fontScale="90000"/>
          </a:bodyPr>
          <a:lstStyle/>
          <a:p>
            <a:pPr>
              <a:defRPr/>
            </a:pPr>
            <a:r>
              <a:rPr lang="ru-RU" sz="2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РАЗРАБОТКА НАСТОЛЬНОГО ПРИЛОЖЕНИЯ ДЛЯ РАСЧЕТА МАРШРУТА СЕЛЬСКОХОЗЯЙСТВЕННОГО ДРОНА ПО ИМЕЮЩИМСЯ ХАРАКТЕРИСТИКАМ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055440" y="284692"/>
            <a:ext cx="10081120" cy="117717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92500"/>
          </a:bodyPr>
          <a:lstStyle/>
          <a:p>
            <a:pPr>
              <a:defRPr/>
            </a:pP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МИНИСТЕРСТВО НАУКИ И ВЫСШЕГО ОБРАЗОВАНИЯ РОССИЙСКОЙ ФЕДЕРАЦИИ</a:t>
            </a:r>
            <a:b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</a:b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Федеральное</a:t>
            </a: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государственное</a:t>
            </a: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автономное</a:t>
            </a: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образовательное</a:t>
            </a: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учреждение</a:t>
            </a: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высшего</a:t>
            </a: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профессионального</a:t>
            </a: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образования</a:t>
            </a:r>
            <a:b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</a:b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«</a:t>
            </a: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Южно-Уральский</a:t>
            </a: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государственный</a:t>
            </a: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университет</a:t>
            </a: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(</a:t>
            </a: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национальный</a:t>
            </a: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исследовательский</a:t>
            </a: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университет</a:t>
            </a: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)»</a:t>
            </a:r>
            <a:b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</a:b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Высшая</a:t>
            </a: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школа</a:t>
            </a: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электроники</a:t>
            </a: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и </a:t>
            </a: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компьютерных</a:t>
            </a: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наук</a:t>
            </a:r>
            <a:b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</a:b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Кафедра</a:t>
            </a: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системного</a:t>
            </a: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программирования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1369116954" name="Subtitle 2"/>
          <p:cNvSpPr>
            <a:spLocks noGrp="1"/>
          </p:cNvSpPr>
          <p:nvPr/>
        </p:nvSpPr>
        <p:spPr bwMode="auto">
          <a:xfrm>
            <a:off x="1055440" y="4846972"/>
            <a:ext cx="4680520" cy="117717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ru-RU" sz="1800" dirty="0">
                <a:solidFill>
                  <a:srgbClr val="000000"/>
                </a:solidFill>
                <a:latin typeface="Times New Roman"/>
                <a:cs typeface="Times New Roman"/>
              </a:rPr>
              <a:t>Научный руководитель:</a:t>
            </a:r>
          </a:p>
          <a:p>
            <a:pPr algn="l">
              <a:defRPr/>
            </a:pPr>
            <a:r>
              <a:rPr lang="ru-RU" sz="1800" dirty="0">
                <a:latin typeface="Times New Roman"/>
                <a:cs typeface="Times New Roman"/>
              </a:rPr>
              <a:t>профессор кафедры СП, д.ф.-м.н., доцент</a:t>
            </a:r>
          </a:p>
          <a:p>
            <a:pPr algn="l">
              <a:defRPr/>
            </a:pPr>
            <a:r>
              <a:rPr lang="ru-RU" sz="1800" dirty="0">
                <a:latin typeface="Times New Roman"/>
                <a:ea typeface="Times New Roman"/>
                <a:cs typeface="Times New Roman"/>
              </a:rPr>
              <a:t>Т.А.</a:t>
            </a:r>
            <a:r>
              <a:rPr lang="ru-RU" sz="1800" dirty="0">
                <a:latin typeface="Times New Roman"/>
                <a:cs typeface="Times New Roman"/>
              </a:rPr>
              <a:t> Макаровских</a:t>
            </a:r>
          </a:p>
        </p:txBody>
      </p:sp>
      <p:sp>
        <p:nvSpPr>
          <p:cNvPr id="1189803414" name="Subtitle 2"/>
          <p:cNvSpPr>
            <a:spLocks noGrp="1"/>
          </p:cNvSpPr>
          <p:nvPr/>
        </p:nvSpPr>
        <p:spPr bwMode="auto">
          <a:xfrm>
            <a:off x="8384742" y="4846972"/>
            <a:ext cx="2751818" cy="117717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ru-RU" sz="1800" dirty="0">
                <a:solidFill>
                  <a:srgbClr val="000000"/>
                </a:solidFill>
                <a:latin typeface="Times New Roman"/>
                <a:cs typeface="Times New Roman"/>
              </a:rPr>
              <a:t>Автор:</a:t>
            </a:r>
          </a:p>
          <a:p>
            <a:pPr algn="l">
              <a:defRPr/>
            </a:pPr>
            <a:r>
              <a:rPr lang="ru-RU" sz="1800" dirty="0">
                <a:solidFill>
                  <a:srgbClr val="000000"/>
                </a:solidFill>
                <a:latin typeface="Times New Roman"/>
                <a:cs typeface="Times New Roman"/>
              </a:rPr>
              <a:t>студент группы КЭ-</a:t>
            </a:r>
            <a:r>
              <a:rPr lang="en-US" sz="1800" dirty="0">
                <a:solidFill>
                  <a:srgbClr val="000000"/>
                </a:solidFill>
                <a:latin typeface="Times New Roman"/>
                <a:cs typeface="Times New Roman"/>
              </a:rPr>
              <a:t>4</a:t>
            </a:r>
            <a:r>
              <a:rPr lang="ru-RU" sz="1800" dirty="0">
                <a:solidFill>
                  <a:srgbClr val="000000"/>
                </a:solidFill>
                <a:latin typeface="Times New Roman"/>
                <a:cs typeface="Times New Roman"/>
              </a:rPr>
              <a:t>03</a:t>
            </a:r>
          </a:p>
          <a:p>
            <a:pPr algn="l">
              <a:defRPr/>
            </a:pPr>
            <a:r>
              <a:rPr lang="ru-RU" sz="1800" dirty="0">
                <a:solidFill>
                  <a:srgbClr val="000000"/>
                </a:solidFill>
                <a:latin typeface="Times New Roman"/>
                <a:cs typeface="Times New Roman"/>
              </a:rPr>
              <a:t>Е.В. Ращупкин</a:t>
            </a:r>
            <a:endParaRPr lang="ru-RU" sz="1800" dirty="0">
              <a:latin typeface="Times New Roman"/>
              <a:cs typeface="Times New Roman"/>
            </a:endParaRPr>
          </a:p>
        </p:txBody>
      </p:sp>
      <p:sp>
        <p:nvSpPr>
          <p:cNvPr id="1698191984" name="Subtitle 2"/>
          <p:cNvSpPr>
            <a:spLocks noGrp="1"/>
          </p:cNvSpPr>
          <p:nvPr/>
        </p:nvSpPr>
        <p:spPr bwMode="auto">
          <a:xfrm>
            <a:off x="4163247" y="6412431"/>
            <a:ext cx="3865500" cy="399688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18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Челябинск</a:t>
            </a:r>
            <a:r>
              <a:rPr sz="18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2</a:t>
            </a:r>
            <a:r>
              <a:rPr sz="18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02</a:t>
            </a:r>
            <a:r>
              <a:rPr lang="en-US" sz="18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4</a:t>
            </a:r>
            <a:r>
              <a:rPr sz="18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г.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2877265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3200" b="1" dirty="0">
                <a:latin typeface="Times New Roman"/>
                <a:cs typeface="Times New Roman"/>
              </a:rPr>
              <a:t>СРАВНЕНИЕ </a:t>
            </a:r>
            <a:r>
              <a:rPr sz="3200" b="1" dirty="0">
                <a:latin typeface="Times New Roman"/>
                <a:cs typeface="Times New Roman"/>
              </a:rPr>
              <a:t>АЛГОРИТМ</a:t>
            </a:r>
            <a:r>
              <a:rPr lang="ru-RU" sz="3200" b="1" dirty="0">
                <a:latin typeface="Times New Roman"/>
                <a:cs typeface="Times New Roman"/>
              </a:rPr>
              <a:t>ОВ</a:t>
            </a:r>
            <a:endParaRPr sz="3200" b="1" dirty="0">
              <a:latin typeface="Times New Roman"/>
              <a:cs typeface="Times New Roman"/>
            </a:endParaRP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23B2E4D6-6D34-4603-A7B4-7625A040A8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9765054"/>
              </p:ext>
            </p:extLst>
          </p:nvPr>
        </p:nvGraphicFramePr>
        <p:xfrm>
          <a:off x="335360" y="1167471"/>
          <a:ext cx="11521280" cy="4674077"/>
        </p:xfrm>
        <a:graphic>
          <a:graphicData uri="http://schemas.openxmlformats.org/drawingml/2006/table">
            <a:tbl>
              <a:tblPr firstRow="1" firstCol="1" bandRow="1">
                <a:tableStyleId>{3C21AF34-DCD5-8230-C345-7A89F10F8233}</a:tableStyleId>
              </a:tblPr>
              <a:tblGrid>
                <a:gridCol w="2363738">
                  <a:extLst>
                    <a:ext uri="{9D8B030D-6E8A-4147-A177-3AD203B41FA5}">
                      <a16:colId xmlns:a16="http://schemas.microsoft.com/office/drawing/2014/main" val="315019223"/>
                    </a:ext>
                  </a:extLst>
                </a:gridCol>
                <a:gridCol w="2570629">
                  <a:extLst>
                    <a:ext uri="{9D8B030D-6E8A-4147-A177-3AD203B41FA5}">
                      <a16:colId xmlns:a16="http://schemas.microsoft.com/office/drawing/2014/main" val="3019649573"/>
                    </a:ext>
                  </a:extLst>
                </a:gridCol>
                <a:gridCol w="2662437">
                  <a:extLst>
                    <a:ext uri="{9D8B030D-6E8A-4147-A177-3AD203B41FA5}">
                      <a16:colId xmlns:a16="http://schemas.microsoft.com/office/drawing/2014/main" val="3064289960"/>
                    </a:ext>
                  </a:extLst>
                </a:gridCol>
                <a:gridCol w="3924476">
                  <a:extLst>
                    <a:ext uri="{9D8B030D-6E8A-4147-A177-3AD203B41FA5}">
                      <a16:colId xmlns:a16="http://schemas.microsoft.com/office/drawing/2014/main" val="2994862689"/>
                    </a:ext>
                  </a:extLst>
                </a:gridCol>
              </a:tblGrid>
              <a:tr h="279703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Алгоритм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effectLst/>
                        </a:rPr>
                        <a:t>Nearest neighbour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effectLst/>
                        </a:rPr>
                        <a:t>Brute force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err="1">
                          <a:effectLst/>
                        </a:rPr>
                        <a:t>Rectangular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areas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extLst>
                  <a:ext uri="{0D108BD9-81ED-4DB2-BD59-A6C34878D82A}">
                    <a16:rowId xmlns:a16="http://schemas.microsoft.com/office/drawing/2014/main" val="3434102277"/>
                  </a:ext>
                </a:extLst>
              </a:tr>
              <a:tr h="787196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Входные данные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Одномерный массив точек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effectLst/>
                        </a:rPr>
                        <a:t>Одномерный массив точек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effectLst/>
                        </a:rPr>
                        <a:t>Трехмерный массив точек, стартовая точка, направление дискретизации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extLst>
                  <a:ext uri="{0D108BD9-81ED-4DB2-BD59-A6C34878D82A}">
                    <a16:rowId xmlns:a16="http://schemas.microsoft.com/office/drawing/2014/main" val="1850452141"/>
                  </a:ext>
                </a:extLst>
              </a:tr>
              <a:tr h="53345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Выходные данные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Одномерный массив точек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effectLst/>
                        </a:rPr>
                        <a:t>Одномерный массив точек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effectLst/>
                        </a:rPr>
                        <a:t>Одномерный массив точек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extLst>
                  <a:ext uri="{0D108BD9-81ED-4DB2-BD59-A6C34878D82A}">
                    <a16:rowId xmlns:a16="http://schemas.microsoft.com/office/drawing/2014/main" val="3859912327"/>
                  </a:ext>
                </a:extLst>
              </a:tr>
              <a:tr h="533450"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effectLst/>
                        </a:rPr>
                        <a:t>Класс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err="1">
                          <a:effectLst/>
                        </a:rPr>
                        <a:t>Аппроксимационный</a:t>
                      </a:r>
                      <a:r>
                        <a:rPr lang="ru-RU" sz="1600" dirty="0">
                          <a:effectLst/>
                        </a:rPr>
                        <a:t> алгоритм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Алгоритм оптимального решения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err="1">
                          <a:effectLst/>
                        </a:rPr>
                        <a:t>Аппроксимационный</a:t>
                      </a:r>
                      <a:r>
                        <a:rPr lang="ru-RU" sz="1600" dirty="0">
                          <a:effectLst/>
                        </a:rPr>
                        <a:t> алгоритм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extLst>
                  <a:ext uri="{0D108BD9-81ED-4DB2-BD59-A6C34878D82A}">
                    <a16:rowId xmlns:a16="http://schemas.microsoft.com/office/drawing/2014/main" val="291175588"/>
                  </a:ext>
                </a:extLst>
              </a:tr>
              <a:tr h="1040942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Ограничения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Нет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Количество точек съемки </a:t>
                      </a:r>
                      <a:r>
                        <a:rPr lang="en-US" sz="1600" dirty="0">
                          <a:effectLst/>
                        </a:rPr>
                        <a:t>&lt;13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effectLst/>
                        </a:rPr>
                        <a:t>Количество полей &lt;10, прямоуголькики, ограничивающие поля не пересекаются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extLst>
                  <a:ext uri="{0D108BD9-81ED-4DB2-BD59-A6C34878D82A}">
                    <a16:rowId xmlns:a16="http://schemas.microsoft.com/office/drawing/2014/main" val="2910385827"/>
                  </a:ext>
                </a:extLst>
              </a:tr>
              <a:tr h="712140"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effectLst/>
                        </a:rPr>
                        <a:t>Результат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Неоптимальный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Оптимальный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effectLst/>
                        </a:rPr>
                        <a:t>Неоптимальный, входят точки, не принадлежащие полю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extLst>
                  <a:ext uri="{0D108BD9-81ED-4DB2-BD59-A6C34878D82A}">
                    <a16:rowId xmlns:a16="http://schemas.microsoft.com/office/drawing/2014/main" val="1165664456"/>
                  </a:ext>
                </a:extLst>
              </a:tr>
              <a:tr h="787196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Время работы алгоритма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O(N</a:t>
                      </a:r>
                      <a:r>
                        <a:rPr lang="en-US" sz="16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O(N!)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Объединение полей </a:t>
                      </a:r>
                      <a:r>
                        <a:rPr lang="en-US" sz="1600" dirty="0">
                          <a:effectLst/>
                        </a:rPr>
                        <a:t>O</a:t>
                      </a:r>
                      <a:r>
                        <a:rPr lang="ru-RU" sz="1600" dirty="0">
                          <a:effectLst/>
                        </a:rPr>
                        <a:t>(</a:t>
                      </a:r>
                      <a:r>
                        <a:rPr lang="en-US" sz="1600" dirty="0" err="1">
                          <a:effectLst/>
                        </a:rPr>
                        <a:t>ElogV</a:t>
                      </a:r>
                      <a:r>
                        <a:rPr lang="ru-RU" sz="1600" dirty="0">
                          <a:effectLst/>
                        </a:rPr>
                        <a:t>), построение пути внутри поля </a:t>
                      </a:r>
                      <a:r>
                        <a:rPr lang="en-US" sz="1600" dirty="0">
                          <a:effectLst/>
                        </a:rPr>
                        <a:t>O</a:t>
                      </a:r>
                      <a:r>
                        <a:rPr lang="ru-RU" sz="1600" dirty="0">
                          <a:effectLst/>
                        </a:rPr>
                        <a:t>(</a:t>
                      </a:r>
                      <a:r>
                        <a:rPr lang="en-US" sz="1600" dirty="0">
                          <a:effectLst/>
                        </a:rPr>
                        <a:t>N</a:t>
                      </a:r>
                      <a:r>
                        <a:rPr lang="ru-RU" sz="1600" dirty="0">
                          <a:effectLst/>
                        </a:rPr>
                        <a:t>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extLst>
                  <a:ext uri="{0D108BD9-81ED-4DB2-BD59-A6C34878D82A}">
                    <a16:rowId xmlns:a16="http://schemas.microsoft.com/office/drawing/2014/main" val="1827505100"/>
                  </a:ext>
                </a:extLst>
              </a:tr>
            </a:tbl>
          </a:graphicData>
        </a:graphic>
      </p:graphicFrame>
      <p:sp>
        <p:nvSpPr>
          <p:cNvPr id="32818221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E308FFC-03AD-B5EF-2D4A-AF0B95259C86}" type="slidenum">
              <a:rPr lang="en-US" sz="1800"/>
              <a:t>10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658DFC-BD98-407C-84F7-F790C77517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2" t="9933" r="9828" b="9488"/>
          <a:stretch/>
        </p:blipFill>
        <p:spPr bwMode="auto">
          <a:xfrm>
            <a:off x="11102796" y="-4075"/>
            <a:ext cx="1089203" cy="108920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3534641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algn="ctr">
              <a:defRPr/>
            </a:pPr>
            <a:r>
              <a:rPr sz="2800" b="1" dirty="0">
                <a:latin typeface="Times New Roman"/>
                <a:cs typeface="Times New Roman"/>
              </a:rPr>
              <a:t>РАБОТ</a:t>
            </a:r>
            <a:r>
              <a:rPr lang="ru-RU" sz="2800" b="1" dirty="0">
                <a:latin typeface="Times New Roman"/>
                <a:cs typeface="Times New Roman"/>
              </a:rPr>
              <a:t>А </a:t>
            </a:r>
            <a:r>
              <a:rPr sz="2800" b="1" dirty="0">
                <a:latin typeface="Times New Roman"/>
                <a:cs typeface="Times New Roman"/>
              </a:rPr>
              <a:t>АЛГОРИТМА ДИСКРЕТИЗАЦИИ</a:t>
            </a:r>
          </a:p>
        </p:txBody>
      </p:sp>
      <p:sp>
        <p:nvSpPr>
          <p:cNvPr id="56029876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B66A09E-0ECF-E3D6-9B4C-024895BE20D4}" type="slidenum">
              <a:rPr lang="en-US" sz="1800"/>
              <a:t>11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8CDFE8E-66F5-459B-BA87-33D7A09371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720000"/>
            <a:ext cx="7776864" cy="5757870"/>
          </a:xfrm>
          <a:noFill/>
          <a:ln w="127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2925BD-94B1-45F5-A713-776521A355BA}"/>
              </a:ext>
            </a:extLst>
          </p:cNvPr>
          <p:cNvSpPr txBox="1"/>
          <p:nvPr/>
        </p:nvSpPr>
        <p:spPr>
          <a:xfrm>
            <a:off x="8184232" y="720000"/>
            <a:ext cx="400776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400" dirty="0">
                <a:latin typeface="Times New Roman"/>
                <a:cs typeface="Times New Roman"/>
              </a:rPr>
              <a:t>Прямоугольники – </a:t>
            </a:r>
            <a:br>
              <a:rPr lang="ru-RU" sz="2400" dirty="0">
                <a:latin typeface="Times New Roman"/>
                <a:cs typeface="Times New Roman"/>
              </a:rPr>
            </a:br>
            <a:r>
              <a:rPr lang="ru-RU" sz="2400" dirty="0">
                <a:latin typeface="Times New Roman"/>
                <a:cs typeface="Times New Roman"/>
              </a:rPr>
              <a:t>области съемки одного снимка камеры</a:t>
            </a:r>
          </a:p>
          <a:p>
            <a:pPr>
              <a:defRPr/>
            </a:pPr>
            <a:endParaRPr lang="ru-RU" sz="2400" dirty="0"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2400" dirty="0">
                <a:latin typeface="Times New Roman"/>
                <a:cs typeface="Times New Roman"/>
              </a:rPr>
              <a:t>Центры прямоугольников –</a:t>
            </a:r>
            <a:br>
              <a:rPr lang="ru-RU" sz="2400" dirty="0">
                <a:latin typeface="Times New Roman"/>
                <a:cs typeface="Times New Roman"/>
              </a:rPr>
            </a:br>
            <a:r>
              <a:rPr lang="ru-RU" sz="2400" dirty="0">
                <a:latin typeface="Times New Roman"/>
                <a:cs typeface="Times New Roman"/>
              </a:rPr>
              <a:t>точки для посещения дроном</a:t>
            </a:r>
            <a:endParaRPr lang="en-US" sz="2400" dirty="0">
              <a:latin typeface="Times New Roman"/>
              <a:cs typeface="Times New Roman"/>
            </a:endParaRPr>
          </a:p>
          <a:p>
            <a:pPr>
              <a:defRPr/>
            </a:pPr>
            <a:endParaRPr lang="en-US" sz="2400" dirty="0"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2400" dirty="0">
                <a:latin typeface="Times New Roman"/>
                <a:cs typeface="Times New Roman"/>
              </a:rPr>
              <a:t>Алгоритму Ближайший сосед и Полный перебор передаются только необходимые для посещения  точки, алгоритму для прямоугольных областей, все</a:t>
            </a:r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1132CD-A1A3-496D-9E16-270A263D5F9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2" t="9933" r="9828" b="9488"/>
          <a:stretch/>
        </p:blipFill>
        <p:spPr bwMode="auto">
          <a:xfrm>
            <a:off x="11102796" y="-4075"/>
            <a:ext cx="1089203" cy="108920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9803811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РАБОТА </a:t>
            </a:r>
            <a:r>
              <a:rPr sz="2800" b="1" dirty="0">
                <a:latin typeface="Times New Roman"/>
                <a:cs typeface="Times New Roman"/>
              </a:rPr>
              <a:t>АЛГОРИТМ</a:t>
            </a:r>
            <a:r>
              <a:rPr lang="ru-RU" sz="2800" b="1" dirty="0">
                <a:latin typeface="Times New Roman"/>
                <a:cs typeface="Times New Roman"/>
              </a:rPr>
              <a:t>А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lang="ru-RU" sz="2800" b="1" dirty="0">
                <a:latin typeface="Times New Roman"/>
                <a:cs typeface="Times New Roman"/>
              </a:rPr>
              <a:t>БЛИЖАЙШЕГО СОСЕДА</a:t>
            </a:r>
            <a:endParaRPr sz="2800" b="1" dirty="0">
              <a:latin typeface="Times New Roman"/>
              <a:cs typeface="Times New Roman"/>
            </a:endParaRPr>
          </a:p>
        </p:txBody>
      </p:sp>
      <p:sp>
        <p:nvSpPr>
          <p:cNvPr id="1126800454" name="Content Placeholder 2"/>
          <p:cNvSpPr>
            <a:spLocks noGrp="1"/>
          </p:cNvSpPr>
          <p:nvPr>
            <p:ph idx="1"/>
          </p:nvPr>
        </p:nvSpPr>
        <p:spPr bwMode="auto">
          <a:xfrm>
            <a:off x="2152649" y="720003"/>
            <a:ext cx="7886700" cy="5456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97500" lnSpcReduction="12000"/>
          </a:bodyPr>
          <a:lstStyle/>
          <a:p>
            <a:pPr marL="0" indent="0">
              <a:buNone/>
              <a:defRPr/>
            </a:pPr>
            <a:endParaRPr dirty="0">
              <a:latin typeface="Times New Roman"/>
              <a:cs typeface="Times New Roman"/>
            </a:endParaRPr>
          </a:p>
        </p:txBody>
      </p:sp>
      <p:sp>
        <p:nvSpPr>
          <p:cNvPr id="44784337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4E535D7-7A1A-173D-3768-3427A2E45C34}" type="slidenum">
              <a:rPr lang="en-US" sz="1800"/>
              <a:t>12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AF9356-8160-41CC-AA5E-22DA4D6F23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252"/>
          <a:stretch/>
        </p:blipFill>
        <p:spPr>
          <a:xfrm>
            <a:off x="407368" y="717852"/>
            <a:ext cx="7740352" cy="565005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E016E3-DFD2-4919-95A2-EC280445E29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2" t="9933" r="9828" b="9488"/>
          <a:stretch/>
        </p:blipFill>
        <p:spPr bwMode="auto">
          <a:xfrm>
            <a:off x="11102796" y="-4075"/>
            <a:ext cx="1089203" cy="10892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EB146B-7566-4DEF-AC1D-60AD0FDF4C83}"/>
              </a:ext>
            </a:extLst>
          </p:cNvPr>
          <p:cNvSpPr txBox="1"/>
          <p:nvPr/>
        </p:nvSpPr>
        <p:spPr bwMode="auto">
          <a:xfrm>
            <a:off x="8165533" y="887237"/>
            <a:ext cx="388530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400" dirty="0">
                <a:latin typeface="Times New Roman"/>
                <a:cs typeface="Times New Roman"/>
              </a:rPr>
              <a:t>Принцип работы</a:t>
            </a:r>
            <a:r>
              <a:rPr lang="en-US" sz="2400" dirty="0">
                <a:latin typeface="Times New Roman"/>
                <a:cs typeface="Times New Roman"/>
              </a:rPr>
              <a:t>: </a:t>
            </a:r>
            <a:r>
              <a:rPr lang="ru-RU" sz="2400" dirty="0">
                <a:latin typeface="Times New Roman"/>
                <a:cs typeface="Times New Roman"/>
              </a:rPr>
              <a:t>Следующая точка для посещения является точкой, ближайшей к текущей</a:t>
            </a:r>
          </a:p>
          <a:p>
            <a:pPr>
              <a:defRPr/>
            </a:pPr>
            <a:endParaRPr lang="ru-RU" sz="2400" dirty="0">
              <a:latin typeface="Times New Roman"/>
              <a:cs typeface="Times New Roman"/>
            </a:endParaRPr>
          </a:p>
          <a:p>
            <a:pPr>
              <a:defRPr/>
            </a:pPr>
            <a:endParaRPr lang="en-US"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9803811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РАБОТА </a:t>
            </a:r>
            <a:r>
              <a:rPr sz="2800" b="1" dirty="0">
                <a:latin typeface="Times New Roman"/>
                <a:cs typeface="Times New Roman"/>
              </a:rPr>
              <a:t>АЛГОРИТМ</a:t>
            </a:r>
            <a:r>
              <a:rPr lang="ru-RU" sz="2800" b="1" dirty="0">
                <a:latin typeface="Times New Roman"/>
                <a:cs typeface="Times New Roman"/>
              </a:rPr>
              <a:t>А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lang="ru-RU" sz="2800" b="1" dirty="0">
                <a:latin typeface="Times New Roman"/>
                <a:cs typeface="Times New Roman"/>
              </a:rPr>
              <a:t>БЛИЖАЙШЕГО СОСЕДА</a:t>
            </a:r>
            <a:endParaRPr sz="2800" b="1" dirty="0">
              <a:latin typeface="Times New Roman"/>
              <a:cs typeface="Times New Roman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B2AD231-E777-42B2-BF3E-0EE6831058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32174"/>
          <a:stretch/>
        </p:blipFill>
        <p:spPr bwMode="auto">
          <a:xfrm>
            <a:off x="430606" y="720000"/>
            <a:ext cx="6301589" cy="5653309"/>
          </a:xfrm>
          <a:ln w="12700">
            <a:solidFill>
              <a:schemeClr val="tx1"/>
            </a:solidFill>
          </a:ln>
        </p:spPr>
      </p:pic>
      <p:sp>
        <p:nvSpPr>
          <p:cNvPr id="44784337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4E535D7-7A1A-173D-3768-3427A2E45C34}" type="slidenum">
              <a:rPr lang="en-US" sz="1800"/>
              <a:t>13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3601D4-74C8-405F-8029-AB517B44E7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2" t="9933" r="9828" b="9488"/>
          <a:stretch/>
        </p:blipFill>
        <p:spPr bwMode="auto">
          <a:xfrm>
            <a:off x="11102796" y="-4075"/>
            <a:ext cx="1089203" cy="10892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0CF838-561E-4D42-80C6-C260FF497BB8}"/>
              </a:ext>
            </a:extLst>
          </p:cNvPr>
          <p:cNvSpPr txBox="1"/>
          <p:nvPr/>
        </p:nvSpPr>
        <p:spPr bwMode="auto">
          <a:xfrm>
            <a:off x="6974844" y="1120676"/>
            <a:ext cx="459376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dirty="0">
                <a:latin typeface="Times New Roman"/>
                <a:cs typeface="Times New Roman"/>
              </a:rPr>
              <a:t>+ Скорость работы</a:t>
            </a:r>
            <a:br>
              <a:rPr lang="ru-RU" sz="2800" dirty="0">
                <a:latin typeface="Times New Roman"/>
                <a:cs typeface="Times New Roman"/>
              </a:rPr>
            </a:br>
            <a:r>
              <a:rPr lang="ru-RU" sz="2800" dirty="0">
                <a:latin typeface="Times New Roman"/>
                <a:cs typeface="Times New Roman"/>
              </a:rPr>
              <a:t>+ Простота реализации</a:t>
            </a:r>
          </a:p>
          <a:p>
            <a:pPr>
              <a:defRPr/>
            </a:pPr>
            <a:endParaRPr lang="ru-RU" sz="2800" dirty="0">
              <a:latin typeface="Times New Roman"/>
              <a:cs typeface="Times New Roman"/>
            </a:endParaRPr>
          </a:p>
          <a:p>
            <a:pPr indent="268288">
              <a:buFontTx/>
              <a:buChar char="-"/>
              <a:defRPr/>
            </a:pPr>
            <a:r>
              <a:rPr lang="ru-RU" sz="2800" dirty="0">
                <a:latin typeface="Times New Roman"/>
                <a:cs typeface="Times New Roman"/>
              </a:rPr>
              <a:t>Неоптимальный маршрут, появляются лишние петли</a:t>
            </a:r>
            <a:endParaRPr lang="en-US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77406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9803811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РАБОТА </a:t>
            </a:r>
            <a:r>
              <a:rPr sz="2800" b="1" dirty="0">
                <a:latin typeface="Times New Roman"/>
                <a:cs typeface="Times New Roman"/>
              </a:rPr>
              <a:t>АЛГОРИТМ</a:t>
            </a:r>
            <a:r>
              <a:rPr lang="ru-RU" sz="2800" b="1" dirty="0">
                <a:latin typeface="Times New Roman"/>
                <a:cs typeface="Times New Roman"/>
              </a:rPr>
              <a:t>А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lang="ru-RU" sz="2800" b="1" dirty="0">
                <a:latin typeface="Times New Roman"/>
                <a:cs typeface="Times New Roman"/>
              </a:rPr>
              <a:t>ПОЛНОГО  ПЕРЕБОРА</a:t>
            </a:r>
            <a:endParaRPr sz="2800" b="1" dirty="0">
              <a:latin typeface="Times New Roman"/>
              <a:cs typeface="Times New Roman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F57E8C9-EFD9-44FE-81A5-44F7BF3EB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29539"/>
          <a:stretch/>
        </p:blipFill>
        <p:spPr bwMode="auto">
          <a:xfrm>
            <a:off x="481735" y="911499"/>
            <a:ext cx="6199331" cy="5444854"/>
          </a:xfrm>
          <a:ln w="12700">
            <a:solidFill>
              <a:schemeClr val="tx1"/>
            </a:solidFill>
          </a:ln>
        </p:spPr>
      </p:pic>
      <p:sp>
        <p:nvSpPr>
          <p:cNvPr id="44784337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4E535D7-7A1A-173D-3768-3427A2E45C34}" type="slidenum">
              <a:rPr lang="en-US" sz="1800"/>
              <a:t>14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714914-AA62-4BF5-86CC-C70B0621FE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2" t="9933" r="9828" b="9488"/>
          <a:stretch/>
        </p:blipFill>
        <p:spPr bwMode="auto">
          <a:xfrm>
            <a:off x="11102796" y="-4075"/>
            <a:ext cx="1089203" cy="10892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CAFF8B-36E4-4CC7-ACC5-56B2A240DD43}"/>
              </a:ext>
            </a:extLst>
          </p:cNvPr>
          <p:cNvSpPr txBox="1"/>
          <p:nvPr/>
        </p:nvSpPr>
        <p:spPr bwMode="auto">
          <a:xfrm>
            <a:off x="6827955" y="911499"/>
            <a:ext cx="488231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dirty="0">
                <a:latin typeface="Times New Roman"/>
                <a:cs typeface="Times New Roman"/>
              </a:rPr>
              <a:t>+ Оптимальный маршрут</a:t>
            </a:r>
          </a:p>
          <a:p>
            <a:pPr>
              <a:defRPr/>
            </a:pPr>
            <a:endParaRPr lang="ru-RU" sz="2800" dirty="0">
              <a:latin typeface="Times New Roman"/>
              <a:cs typeface="Times New Roman"/>
            </a:endParaRPr>
          </a:p>
          <a:p>
            <a:pPr indent="268288">
              <a:buFontTx/>
              <a:buChar char="-"/>
              <a:defRPr/>
            </a:pPr>
            <a:r>
              <a:rPr lang="ru-RU" sz="2800" dirty="0">
                <a:latin typeface="Times New Roman"/>
                <a:cs typeface="Times New Roman"/>
              </a:rPr>
              <a:t>Низкая скорость работы</a:t>
            </a:r>
          </a:p>
          <a:p>
            <a:pPr indent="268288">
              <a:buFontTx/>
              <a:buChar char="-"/>
              <a:defRPr/>
            </a:pPr>
            <a:r>
              <a:rPr lang="ru-RU" sz="2800" dirty="0">
                <a:latin typeface="Times New Roman"/>
                <a:cs typeface="Times New Roman"/>
              </a:rPr>
              <a:t>Малое количество точек для посещения (</a:t>
            </a:r>
            <a:r>
              <a:rPr lang="en-US" sz="2800" dirty="0">
                <a:latin typeface="Times New Roman"/>
                <a:cs typeface="Times New Roman"/>
              </a:rPr>
              <a:t>&lt;13</a:t>
            </a:r>
            <a:r>
              <a:rPr lang="ru-RU" sz="2800" dirty="0">
                <a:latin typeface="Times New Roman"/>
                <a:cs typeface="Times New Roman"/>
              </a:rPr>
              <a:t>)</a:t>
            </a:r>
          </a:p>
          <a:p>
            <a:pPr indent="268288">
              <a:buFontTx/>
              <a:buChar char="-"/>
              <a:defRPr/>
            </a:pPr>
            <a:r>
              <a:rPr lang="ru-RU" sz="2800" dirty="0">
                <a:latin typeface="Times New Roman"/>
                <a:cs typeface="Times New Roman"/>
              </a:rPr>
              <a:t>Используется только в демонстрационных целях</a:t>
            </a:r>
          </a:p>
        </p:txBody>
      </p:sp>
    </p:spTree>
    <p:extLst>
      <p:ext uri="{BB962C8B-B14F-4D97-AF65-F5344CB8AC3E}">
        <p14:creationId xmlns:p14="http://schemas.microsoft.com/office/powerpoint/2010/main" val="863956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5563442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1052736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ЭТАПЫ РАБОТЫ </a:t>
            </a:r>
            <a:r>
              <a:rPr sz="2800" b="1" dirty="0">
                <a:latin typeface="Times New Roman"/>
                <a:cs typeface="Times New Roman"/>
              </a:rPr>
              <a:t>АЛГОРИТМ</a:t>
            </a:r>
            <a:r>
              <a:rPr lang="ru-RU" sz="2800" b="1" dirty="0">
                <a:latin typeface="Times New Roman"/>
                <a:cs typeface="Times New Roman"/>
              </a:rPr>
              <a:t>А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br>
              <a:rPr lang="ru-RU" sz="2800" b="1" dirty="0">
                <a:latin typeface="Times New Roman"/>
                <a:cs typeface="Times New Roman"/>
              </a:rPr>
            </a:br>
            <a:r>
              <a:rPr lang="ru-RU" sz="2800" b="1" dirty="0">
                <a:latin typeface="Times New Roman"/>
                <a:cs typeface="Times New Roman"/>
              </a:rPr>
              <a:t>ДЛЯ ПРЯМОУГОЛЬНЫХ ОБЛАСТЕЙ</a:t>
            </a:r>
            <a:endParaRPr sz="2800" b="1" dirty="0">
              <a:latin typeface="Times New Roman"/>
              <a:cs typeface="Times New Roman"/>
            </a:endParaRPr>
          </a:p>
        </p:txBody>
      </p:sp>
      <p:sp>
        <p:nvSpPr>
          <p:cNvPr id="155165677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D3CE672-1586-B4B4-E551-259DC4B15C04}" type="slidenum">
              <a:rPr lang="en-US" sz="1800"/>
              <a:t>15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BFF1B-A314-4216-8FAC-B29CA61C9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Дискретизация прямоугольных областей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Построение маршрута внутри прямоугольных областей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Нахождение минимального </a:t>
            </a:r>
            <a:r>
              <a:rPr lang="ru-RU" dirty="0" err="1">
                <a:latin typeface="Times New Roman"/>
                <a:cs typeface="Times New Roman"/>
              </a:rPr>
              <a:t>остовного</a:t>
            </a:r>
            <a:r>
              <a:rPr lang="ru-RU" dirty="0">
                <a:latin typeface="Times New Roman"/>
                <a:cs typeface="Times New Roman"/>
              </a:rPr>
              <a:t> дерева с использованием алгоритма </a:t>
            </a:r>
            <a:r>
              <a:rPr lang="ru-RU" dirty="0" err="1">
                <a:latin typeface="Times New Roman"/>
                <a:cs typeface="Times New Roman"/>
              </a:rPr>
              <a:t>Борувки</a:t>
            </a:r>
            <a:endParaRPr lang="ru-RU" dirty="0">
              <a:latin typeface="Times New Roman"/>
              <a:cs typeface="Times New Roman"/>
            </a:endParaRP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Связывание прямоугольных областей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E513F9-4515-4ADC-B846-E6FBDB7BBC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2" t="9933" r="9828" b="9488"/>
          <a:stretch/>
        </p:blipFill>
        <p:spPr bwMode="auto">
          <a:xfrm>
            <a:off x="11102796" y="-4075"/>
            <a:ext cx="1089203" cy="108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056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5563442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1052736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РАБОТА </a:t>
            </a:r>
            <a:r>
              <a:rPr sz="2800" b="1" dirty="0">
                <a:latin typeface="Times New Roman"/>
                <a:cs typeface="Times New Roman"/>
              </a:rPr>
              <a:t>АЛГОРИТМ</a:t>
            </a:r>
            <a:r>
              <a:rPr lang="ru-RU" sz="2800" b="1" dirty="0">
                <a:latin typeface="Times New Roman"/>
                <a:cs typeface="Times New Roman"/>
              </a:rPr>
              <a:t>А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lang="ru-RU" sz="2800" b="1" dirty="0">
                <a:latin typeface="Times New Roman"/>
                <a:cs typeface="Times New Roman"/>
              </a:rPr>
              <a:t>ПОСТРОЕНИЯ МАРШРУТА</a:t>
            </a:r>
            <a:br>
              <a:rPr lang="ru-RU" sz="2800" b="1" dirty="0">
                <a:latin typeface="Times New Roman"/>
                <a:cs typeface="Times New Roman"/>
              </a:rPr>
            </a:br>
            <a:r>
              <a:rPr lang="ru-RU" sz="2800" b="1" dirty="0">
                <a:latin typeface="Times New Roman"/>
                <a:cs typeface="Times New Roman"/>
              </a:rPr>
              <a:t>ВНУТРИ ПРЯМОУГОЛЬНОЙ ОБЛАСТИ</a:t>
            </a:r>
            <a:endParaRPr sz="2800" b="1" dirty="0">
              <a:latin typeface="Times New Roman"/>
              <a:cs typeface="Times New Roman"/>
            </a:endParaRPr>
          </a:p>
        </p:txBody>
      </p:sp>
      <p:sp>
        <p:nvSpPr>
          <p:cNvPr id="155165677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D3CE672-1586-B4B4-E551-259DC4B15C04}" type="slidenum">
              <a:rPr lang="en-US" sz="1800"/>
              <a:t>16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A1ABD18-FE47-4C77-9EA4-C83667E68F9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84032" y="1268760"/>
            <a:ext cx="5497057" cy="402463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033EDF-2DFD-4C86-BFA5-76C3A46B623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76849" y="1268760"/>
            <a:ext cx="5880887" cy="402462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2E46DC-E924-4C71-B154-9E13E6DECF7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2" t="9933" r="9828" b="9488"/>
          <a:stretch/>
        </p:blipFill>
        <p:spPr bwMode="auto">
          <a:xfrm>
            <a:off x="11102796" y="-4075"/>
            <a:ext cx="1089203" cy="108920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5563442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РАБОТА </a:t>
            </a:r>
            <a:r>
              <a:rPr sz="2800" b="1" dirty="0">
                <a:latin typeface="Times New Roman"/>
                <a:cs typeface="Times New Roman"/>
              </a:rPr>
              <a:t>АЛГОРИТМ</a:t>
            </a:r>
            <a:r>
              <a:rPr lang="ru-RU" sz="2800" b="1" dirty="0">
                <a:latin typeface="Times New Roman"/>
                <a:cs typeface="Times New Roman"/>
              </a:rPr>
              <a:t>А СВЯЗЫВАНИЯ ПРЯМОУГОЛЬНЫХ ОБЛАСТЕЙ</a:t>
            </a:r>
            <a:endParaRPr sz="2800" b="1" dirty="0">
              <a:latin typeface="Times New Roman"/>
              <a:cs typeface="Times New Roman"/>
            </a:endParaRPr>
          </a:p>
        </p:txBody>
      </p:sp>
      <p:sp>
        <p:nvSpPr>
          <p:cNvPr id="155165677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D3CE672-1586-B4B4-E551-259DC4B15C04}" type="slidenum">
              <a:rPr lang="en-US" sz="1800"/>
              <a:t>17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2CA2090-873B-4509-B4FD-813D4E68C67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7368" y="793616"/>
            <a:ext cx="6573180" cy="574529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FF3DB8-5794-416C-A57F-705E07B4F0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2" t="9933" r="9828" b="9488"/>
          <a:stretch/>
        </p:blipFill>
        <p:spPr bwMode="auto">
          <a:xfrm>
            <a:off x="11102796" y="-4075"/>
            <a:ext cx="1089203" cy="10892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D2B31F-19F4-4F4F-B01B-AABC4492CC08}"/>
              </a:ext>
            </a:extLst>
          </p:cNvPr>
          <p:cNvSpPr txBox="1"/>
          <p:nvPr/>
        </p:nvSpPr>
        <p:spPr bwMode="auto">
          <a:xfrm>
            <a:off x="7104112" y="720000"/>
            <a:ext cx="446449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dirty="0">
                <a:latin typeface="Times New Roman"/>
                <a:cs typeface="Times New Roman"/>
              </a:rPr>
              <a:t>Для параллельных прямоугольников связываются ближайшие грани</a:t>
            </a:r>
          </a:p>
          <a:p>
            <a:pPr>
              <a:defRPr/>
            </a:pPr>
            <a:endParaRPr lang="ru-RU" sz="2800" dirty="0"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2800" dirty="0">
                <a:latin typeface="Times New Roman"/>
                <a:cs typeface="Times New Roman"/>
              </a:rPr>
              <a:t>В ином случае связываются ближайшие углы</a:t>
            </a:r>
          </a:p>
        </p:txBody>
      </p:sp>
    </p:spTree>
    <p:extLst>
      <p:ext uri="{BB962C8B-B14F-4D97-AF65-F5344CB8AC3E}">
        <p14:creationId xmlns:p14="http://schemas.microsoft.com/office/powerpoint/2010/main" val="1712199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5563442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РАБОТА </a:t>
            </a:r>
            <a:r>
              <a:rPr sz="2800" b="1" dirty="0">
                <a:latin typeface="Times New Roman"/>
                <a:cs typeface="Times New Roman"/>
              </a:rPr>
              <a:t>АЛГОРИТМ</a:t>
            </a:r>
            <a:r>
              <a:rPr lang="ru-RU" sz="2800" b="1" dirty="0">
                <a:latin typeface="Times New Roman"/>
                <a:cs typeface="Times New Roman"/>
              </a:rPr>
              <a:t>А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lang="ru-RU" sz="2800" b="1" dirty="0">
                <a:latin typeface="Times New Roman"/>
                <a:cs typeface="Times New Roman"/>
              </a:rPr>
              <a:t>СВЯЗЫВАНИЯ ПРЯМОУГОЛЬНЫХ ОБЛАСТЕЙ</a:t>
            </a:r>
            <a:endParaRPr sz="2800" b="1" dirty="0">
              <a:latin typeface="Times New Roman"/>
              <a:cs typeface="Times New Roman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F1661005-F020-4F58-BE3E-EF566D0BA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335360" y="720000"/>
            <a:ext cx="7049816" cy="5818581"/>
          </a:xfrm>
          <a:noFill/>
          <a:ln w="12700">
            <a:solidFill>
              <a:schemeClr val="tx1"/>
            </a:solidFill>
          </a:ln>
        </p:spPr>
      </p:pic>
      <p:sp>
        <p:nvSpPr>
          <p:cNvPr id="155165677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D3CE672-1586-B4B4-E551-259DC4B15C04}" type="slidenum">
              <a:rPr lang="en-US" sz="1800"/>
              <a:t>18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C25C9C-4086-4B44-9CCB-D0FBF2A2C2E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2" t="9933" r="9828" b="9488"/>
          <a:stretch/>
        </p:blipFill>
        <p:spPr bwMode="auto">
          <a:xfrm>
            <a:off x="11102796" y="-4075"/>
            <a:ext cx="1089203" cy="10892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4995D5-A182-47A3-8C12-CDEFB7458300}"/>
              </a:ext>
            </a:extLst>
          </p:cNvPr>
          <p:cNvSpPr txBox="1"/>
          <p:nvPr/>
        </p:nvSpPr>
        <p:spPr bwMode="auto">
          <a:xfrm>
            <a:off x="7608168" y="720000"/>
            <a:ext cx="4464496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dirty="0">
                <a:latin typeface="Times New Roman"/>
                <a:cs typeface="Times New Roman"/>
              </a:rPr>
              <a:t>Направление </a:t>
            </a:r>
            <a:br>
              <a:rPr lang="ru-RU" sz="2800" dirty="0">
                <a:latin typeface="Times New Roman"/>
                <a:cs typeface="Times New Roman"/>
              </a:rPr>
            </a:br>
            <a:r>
              <a:rPr lang="ru-RU" sz="2800" dirty="0">
                <a:latin typeface="Times New Roman"/>
                <a:cs typeface="Times New Roman"/>
              </a:rPr>
              <a:t>связывания определяется алгоритмом </a:t>
            </a:r>
            <a:r>
              <a:rPr lang="ru-RU" sz="2800" dirty="0" err="1">
                <a:latin typeface="Times New Roman"/>
                <a:cs typeface="Times New Roman"/>
              </a:rPr>
              <a:t>Борувки</a:t>
            </a:r>
            <a:r>
              <a:rPr lang="ru-RU" sz="2800" dirty="0">
                <a:latin typeface="Times New Roman"/>
                <a:cs typeface="Times New Roman"/>
              </a:rPr>
              <a:t> для нахождения минимального </a:t>
            </a:r>
            <a:r>
              <a:rPr lang="ru-RU" sz="2800" dirty="0" err="1">
                <a:latin typeface="Times New Roman"/>
                <a:cs typeface="Times New Roman"/>
              </a:rPr>
              <a:t>остовного</a:t>
            </a:r>
            <a:r>
              <a:rPr lang="ru-RU" sz="2800" dirty="0">
                <a:latin typeface="Times New Roman"/>
                <a:cs typeface="Times New Roman"/>
              </a:rPr>
              <a:t> дерева</a:t>
            </a:r>
          </a:p>
          <a:p>
            <a:pPr>
              <a:defRPr/>
            </a:pPr>
            <a:endParaRPr lang="ru-RU" sz="2800" dirty="0"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2800" dirty="0">
                <a:latin typeface="Times New Roman"/>
                <a:cs typeface="Times New Roman"/>
              </a:rPr>
              <a:t>Минимальное </a:t>
            </a:r>
            <a:r>
              <a:rPr lang="ru-RU" sz="2800" dirty="0" err="1">
                <a:latin typeface="Times New Roman"/>
                <a:cs typeface="Times New Roman"/>
              </a:rPr>
              <a:t>остовное</a:t>
            </a:r>
            <a:r>
              <a:rPr lang="ru-RU" sz="2800" dirty="0">
                <a:latin typeface="Times New Roman"/>
                <a:cs typeface="Times New Roman"/>
              </a:rPr>
              <a:t> дерево графа - это </a:t>
            </a:r>
            <a:r>
              <a:rPr lang="ru-RU" sz="2800" dirty="0" err="1">
                <a:latin typeface="Times New Roman"/>
                <a:cs typeface="Times New Roman"/>
              </a:rPr>
              <a:t>остовное</a:t>
            </a:r>
            <a:r>
              <a:rPr lang="ru-RU" sz="2800" dirty="0">
                <a:latin typeface="Times New Roman"/>
                <a:cs typeface="Times New Roman"/>
              </a:rPr>
              <a:t> дерево этого графа, имеющее минимальный возможный вес</a:t>
            </a:r>
          </a:p>
        </p:txBody>
      </p:sp>
    </p:spTree>
    <p:extLst>
      <p:ext uri="{BB962C8B-B14F-4D97-AF65-F5344CB8AC3E}">
        <p14:creationId xmlns:p14="http://schemas.microsoft.com/office/powerpoint/2010/main" val="2225538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5563442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РАБОТА </a:t>
            </a:r>
            <a:r>
              <a:rPr sz="2800" b="1" dirty="0">
                <a:latin typeface="Times New Roman"/>
                <a:cs typeface="Times New Roman"/>
              </a:rPr>
              <a:t>АЛГОРИТМ</a:t>
            </a:r>
            <a:r>
              <a:rPr lang="ru-RU" sz="2800" b="1" dirty="0">
                <a:latin typeface="Times New Roman"/>
                <a:cs typeface="Times New Roman"/>
              </a:rPr>
              <a:t>А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br>
              <a:rPr lang="ru-RU" sz="2800" b="1" dirty="0">
                <a:latin typeface="Times New Roman"/>
                <a:cs typeface="Times New Roman"/>
              </a:rPr>
            </a:br>
            <a:r>
              <a:rPr lang="ru-RU" sz="2800" b="1" dirty="0">
                <a:latin typeface="Times New Roman"/>
                <a:cs typeface="Times New Roman"/>
              </a:rPr>
              <a:t>ДЛЯ ПРЯМОУГОЛЬНЫХ ОБЛАСТЕЙ</a:t>
            </a:r>
            <a:endParaRPr sz="2800" b="1" dirty="0">
              <a:latin typeface="Times New Roman"/>
              <a:cs typeface="Times New Roman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7E19D39-A179-4F3A-A256-6BFCDB3DE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22439"/>
          <a:stretch/>
        </p:blipFill>
        <p:spPr bwMode="auto">
          <a:xfrm>
            <a:off x="335361" y="754621"/>
            <a:ext cx="5400600" cy="5684843"/>
          </a:xfrm>
          <a:ln w="12700">
            <a:solidFill>
              <a:schemeClr val="tx1"/>
            </a:solidFill>
          </a:ln>
        </p:spPr>
      </p:pic>
      <p:sp>
        <p:nvSpPr>
          <p:cNvPr id="155165677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D3CE672-1586-B4B4-E551-259DC4B15C04}" type="slidenum">
              <a:rPr lang="en-US" sz="1800"/>
              <a:t>19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A1EE75-0293-426F-9E87-C4D0D75C39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2" t="9933" r="9828" b="9488"/>
          <a:stretch/>
        </p:blipFill>
        <p:spPr bwMode="auto">
          <a:xfrm>
            <a:off x="11102796" y="-4075"/>
            <a:ext cx="1089203" cy="10892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FEF390-5C5A-439A-A536-2A8F9B892215}"/>
              </a:ext>
            </a:extLst>
          </p:cNvPr>
          <p:cNvSpPr txBox="1"/>
          <p:nvPr/>
        </p:nvSpPr>
        <p:spPr bwMode="auto">
          <a:xfrm>
            <a:off x="6083586" y="754621"/>
            <a:ext cx="512498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dirty="0">
                <a:latin typeface="Times New Roman"/>
                <a:cs typeface="Times New Roman"/>
              </a:rPr>
              <a:t>+ Скорость работы</a:t>
            </a:r>
            <a:br>
              <a:rPr lang="ru-RU" sz="2800" dirty="0">
                <a:latin typeface="Times New Roman"/>
                <a:cs typeface="Times New Roman"/>
              </a:rPr>
            </a:br>
            <a:r>
              <a:rPr lang="ru-RU" sz="2800" dirty="0">
                <a:latin typeface="Times New Roman"/>
                <a:cs typeface="Times New Roman"/>
              </a:rPr>
              <a:t>+ Маршрут достаточно точный для нужд сельского хозяйства</a:t>
            </a:r>
          </a:p>
          <a:p>
            <a:pPr>
              <a:defRPr/>
            </a:pPr>
            <a:endParaRPr lang="ru-RU" sz="2800" dirty="0">
              <a:latin typeface="Times New Roman"/>
              <a:cs typeface="Times New Roman"/>
            </a:endParaRPr>
          </a:p>
          <a:p>
            <a:pPr indent="268288">
              <a:buFontTx/>
              <a:buChar char="-"/>
              <a:defRPr/>
            </a:pPr>
            <a:r>
              <a:rPr lang="ru-RU" sz="2800" dirty="0">
                <a:latin typeface="Times New Roman"/>
                <a:cs typeface="Times New Roman"/>
              </a:rPr>
              <a:t>В маршрут входят точки, не принадлежащие полю</a:t>
            </a:r>
          </a:p>
          <a:p>
            <a:pPr indent="268288">
              <a:buFontTx/>
              <a:buChar char="-"/>
              <a:defRPr/>
            </a:pPr>
            <a:r>
              <a:rPr lang="ru-RU" sz="2800" dirty="0">
                <a:latin typeface="Times New Roman"/>
                <a:cs typeface="Times New Roman"/>
              </a:rPr>
              <a:t>Прямоугольные области не должны пересекаться</a:t>
            </a:r>
            <a:endParaRPr lang="en-US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38292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7832949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>
                <a:latin typeface="Times New Roman"/>
                <a:cs typeface="Times New Roman"/>
              </a:rPr>
              <a:t>АКТУАЛЬНОСТЬ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1664509925" name="Content Placeholder 2"/>
          <p:cNvSpPr>
            <a:spLocks noGrp="1"/>
          </p:cNvSpPr>
          <p:nvPr>
            <p:ph idx="1"/>
          </p:nvPr>
        </p:nvSpPr>
        <p:spPr bwMode="auto">
          <a:xfrm>
            <a:off x="1055440" y="720000"/>
            <a:ext cx="10081120" cy="545696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0" indent="0" algn="just">
              <a:buNone/>
              <a:defRPr/>
            </a:pPr>
            <a:r>
              <a:rPr lang="ru-RU" b="1" dirty="0">
                <a:latin typeface="Times New Roman"/>
                <a:cs typeface="Times New Roman"/>
              </a:rPr>
              <a:t>Актуальность</a:t>
            </a:r>
            <a:r>
              <a:rPr lang="en-US" b="1" dirty="0">
                <a:latin typeface="Times New Roman"/>
                <a:cs typeface="Times New Roman"/>
              </a:rPr>
              <a:t>:</a:t>
            </a:r>
          </a:p>
          <a:p>
            <a:pPr marL="0" indent="0" algn="just">
              <a:buNone/>
              <a:defRPr/>
            </a:pPr>
            <a:r>
              <a:rPr lang="ru-RU" dirty="0">
                <a:latin typeface="Times New Roman"/>
                <a:cs typeface="Times New Roman"/>
              </a:rPr>
              <a:t>Рост интереса к применению БПЛА в сельском хозяйстве при ведении точного земледелия для мониторинга урожая и создания точных карт полей</a:t>
            </a:r>
            <a:endParaRPr lang="en-US" dirty="0">
              <a:latin typeface="Times New Roman"/>
              <a:cs typeface="Times New Roman"/>
            </a:endParaRPr>
          </a:p>
          <a:p>
            <a:pPr marL="0" indent="0" algn="just">
              <a:buNone/>
              <a:defRPr/>
            </a:pPr>
            <a:endParaRPr sz="2600" dirty="0">
              <a:latin typeface="Times New Roman"/>
              <a:cs typeface="Times New Roman"/>
            </a:endParaRPr>
          </a:p>
          <a:p>
            <a:pPr marL="0" indent="0" algn="just">
              <a:buNone/>
              <a:defRPr/>
            </a:pPr>
            <a:r>
              <a:rPr lang="ru-RU" b="1" dirty="0">
                <a:latin typeface="Times New Roman"/>
                <a:cs typeface="Times New Roman"/>
              </a:rPr>
              <a:t>Преимущества:</a:t>
            </a:r>
            <a:endParaRPr b="1" dirty="0">
              <a:latin typeface="Times New Roman"/>
              <a:cs typeface="Times New Roman"/>
            </a:endParaRPr>
          </a:p>
          <a:p>
            <a:pPr marL="514350" indent="-514350" algn="just">
              <a:buFont typeface="+mj-lt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Повышении эффективности использования БПЛА</a:t>
            </a:r>
            <a:endParaRPr dirty="0">
              <a:latin typeface="Times New Roman"/>
              <a:cs typeface="Times New Roman"/>
            </a:endParaRPr>
          </a:p>
          <a:p>
            <a:pPr marL="514350" indent="-514350" algn="just">
              <a:buFont typeface="+mj-lt"/>
              <a:buAutoNum type="arabicPeriod"/>
              <a:defRPr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Сокращение затраты на выезд специалистов</a:t>
            </a:r>
            <a:endParaRPr dirty="0">
              <a:latin typeface="Times New Roman"/>
              <a:cs typeface="Times New Roman"/>
            </a:endParaRPr>
          </a:p>
          <a:p>
            <a:pPr marL="514350" indent="-514350" algn="just">
              <a:buFont typeface="+mj-lt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Повышение скорости и точности предварительной оценки затрат на выезд специалистов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106936179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AFF1B61-3AB2-B5BD-5BAD-3F50C69BB005}" type="slidenum">
              <a:rPr lang="en-US" sz="1800"/>
              <a:t>2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499289-B700-4203-A57F-CBF1902912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2" t="9933" r="9828" b="9488"/>
          <a:stretch/>
        </p:blipFill>
        <p:spPr bwMode="auto">
          <a:xfrm>
            <a:off x="11102796" y="-4075"/>
            <a:ext cx="1089203" cy="108920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4467284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ИНТЕРФЕЙС СИСТЕМЫ</a:t>
            </a:r>
          </a:p>
        </p:txBody>
      </p:sp>
      <p:sp>
        <p:nvSpPr>
          <p:cNvPr id="1988047782" name="Content Placeholder 2"/>
          <p:cNvSpPr>
            <a:spLocks noGrp="1"/>
          </p:cNvSpPr>
          <p:nvPr>
            <p:ph idx="1"/>
          </p:nvPr>
        </p:nvSpPr>
        <p:spPr bwMode="auto">
          <a:xfrm>
            <a:off x="2152649" y="720003"/>
            <a:ext cx="7886700" cy="5456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0" indent="0">
              <a:buNone/>
              <a:defRPr/>
            </a:pPr>
            <a:endParaRPr/>
          </a:p>
        </p:txBody>
      </p:sp>
      <p:sp>
        <p:nvSpPr>
          <p:cNvPr id="114357956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A49A1D0-2772-5FCD-F989-23B91C0B2D29}" type="slidenum">
              <a:rPr lang="en-US" sz="1800"/>
              <a:t>20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DE3055-FD47-4541-88CF-5FF68FC62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778" y="809696"/>
            <a:ext cx="9978442" cy="545696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418A36-13B2-4185-BC47-57222AABF0C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2" t="9933" r="9828" b="9488"/>
          <a:stretch/>
        </p:blipFill>
        <p:spPr bwMode="auto">
          <a:xfrm>
            <a:off x="11102796" y="-4075"/>
            <a:ext cx="1089203" cy="108920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3663757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ТЕСТИРОВАНИЕ СИСТЕМЫ</a:t>
            </a:r>
          </a:p>
        </p:txBody>
      </p:sp>
      <p:sp>
        <p:nvSpPr>
          <p:cNvPr id="801650196" name="Content Placeholder 2"/>
          <p:cNvSpPr>
            <a:spLocks noGrp="1"/>
          </p:cNvSpPr>
          <p:nvPr>
            <p:ph idx="1"/>
          </p:nvPr>
        </p:nvSpPr>
        <p:spPr bwMode="auto">
          <a:xfrm>
            <a:off x="1055440" y="720003"/>
            <a:ext cx="8983909" cy="5456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0" indent="0">
              <a:buNone/>
              <a:defRPr/>
            </a:pPr>
            <a:r>
              <a:rPr lang="ru-RU" dirty="0">
                <a:latin typeface="Times New Roman"/>
                <a:cs typeface="Times New Roman"/>
              </a:rPr>
              <a:t>Проведено 14  функциональных  тестов системы</a:t>
            </a:r>
          </a:p>
          <a:p>
            <a:pPr marL="0" indent="0">
              <a:buNone/>
              <a:defRPr/>
            </a:pPr>
            <a:r>
              <a:rPr lang="ru-RU" dirty="0">
                <a:latin typeface="Times New Roman"/>
                <a:cs typeface="Times New Roman"/>
              </a:rPr>
              <a:t>Все тесты пройдены</a:t>
            </a:r>
          </a:p>
          <a:p>
            <a:pPr marL="0" indent="0">
              <a:buNone/>
              <a:defRPr/>
            </a:pPr>
            <a:endParaRPr lang="ru-RU" dirty="0"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ru-RU" dirty="0">
                <a:latin typeface="Times New Roman"/>
                <a:cs typeface="Times New Roman"/>
              </a:rPr>
              <a:t>Тест Редактирование камеры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Выбрать камеру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Включить режим редактирования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Изменить параметры камеры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Нажать кнопку "Update"</a:t>
            </a:r>
            <a:endParaRPr dirty="0"/>
          </a:p>
          <a:p>
            <a:pPr marL="0" indent="0">
              <a:buNone/>
              <a:defRPr/>
            </a:pPr>
            <a:r>
              <a:rPr lang="ru-RU" dirty="0">
                <a:latin typeface="Times New Roman"/>
                <a:cs typeface="Times New Roman"/>
              </a:rPr>
              <a:t>Тест 9 Пройден</a:t>
            </a:r>
          </a:p>
        </p:txBody>
      </p:sp>
      <p:pic>
        <p:nvPicPr>
          <p:cNvPr id="1093400878" name="Picture 1093400877"/>
          <p:cNvPicPr>
            <a:picLocks noChangeAspect="1"/>
          </p:cNvPicPr>
          <p:nvPr/>
        </p:nvPicPr>
        <p:blipFill>
          <a:blip r:embed="rId3"/>
          <a:srcRect t="56303" r="86607" b="5569"/>
          <a:stretch/>
        </p:blipFill>
        <p:spPr bwMode="auto">
          <a:xfrm>
            <a:off x="9172618" y="1404690"/>
            <a:ext cx="2397013" cy="3838574"/>
          </a:xfrm>
          <a:prstGeom prst="rect">
            <a:avLst/>
          </a:prstGeom>
          <a:ln w="12699">
            <a:solidFill>
              <a:schemeClr val="tx1"/>
            </a:solidFill>
            <a:prstDash val="solid"/>
          </a:ln>
        </p:spPr>
      </p:pic>
      <p:pic>
        <p:nvPicPr>
          <p:cNvPr id="2005118285" name="Picture 2005118284"/>
          <p:cNvPicPr>
            <a:picLocks noChangeAspect="1"/>
          </p:cNvPicPr>
          <p:nvPr/>
        </p:nvPicPr>
        <p:blipFill>
          <a:blip r:embed="rId4"/>
          <a:srcRect l="1729" t="37504" r="76991" b="57538"/>
          <a:stretch/>
        </p:blipFill>
        <p:spPr bwMode="auto">
          <a:xfrm>
            <a:off x="2351584" y="5666189"/>
            <a:ext cx="7200048" cy="943616"/>
          </a:xfrm>
          <a:prstGeom prst="rect">
            <a:avLst/>
          </a:prstGeom>
        </p:spPr>
      </p:pic>
      <p:sp>
        <p:nvSpPr>
          <p:cNvPr id="154607331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3CDDEA2-1D71-2E53-A941-EFB182208E41}" type="slidenum">
              <a:rPr lang="en-US" sz="1800"/>
              <a:t>21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58D13D-2648-4708-A1DD-84D214F4A51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2" t="9933" r="9828" b="9488"/>
          <a:stretch/>
        </p:blipFill>
        <p:spPr bwMode="auto">
          <a:xfrm>
            <a:off x="11102796" y="-4075"/>
            <a:ext cx="1089203" cy="108920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4827371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ПУБЛИКАЦИИ</a:t>
            </a:r>
            <a:endParaRPr sz="2800" b="1" dirty="0">
              <a:latin typeface="Times New Roman"/>
              <a:cs typeface="Times New Roman"/>
            </a:endParaRPr>
          </a:p>
        </p:txBody>
      </p:sp>
      <p:sp>
        <p:nvSpPr>
          <p:cNvPr id="24581935" name="Content Placeholder 2"/>
          <p:cNvSpPr>
            <a:spLocks noGrp="1"/>
          </p:cNvSpPr>
          <p:nvPr>
            <p:ph idx="1"/>
          </p:nvPr>
        </p:nvSpPr>
        <p:spPr bwMode="auto">
          <a:xfrm>
            <a:off x="1055440" y="1124744"/>
            <a:ext cx="10081120" cy="505221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92500" lnSpcReduction="20000"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2600" dirty="0" err="1">
                <a:latin typeface="Times New Roman" panose="02020603050405020304" pitchFamily="18" charset="0"/>
                <a:ea typeface="Arial" panose="020B0604020202020204" pitchFamily="34" charset="0"/>
              </a:rPr>
              <a:t>Makarovskikh</a:t>
            </a:r>
            <a:r>
              <a:rPr lang="en-US" sz="2600" dirty="0">
                <a:latin typeface="Times New Roman" panose="02020603050405020304" pitchFamily="18" charset="0"/>
                <a:ea typeface="Arial" panose="020B0604020202020204" pitchFamily="34" charset="0"/>
              </a:rPr>
              <a:t> T., </a:t>
            </a:r>
            <a:r>
              <a:rPr lang="en-US" sz="2600" dirty="0" err="1">
                <a:latin typeface="Times New Roman" panose="02020603050405020304" pitchFamily="18" charset="0"/>
                <a:ea typeface="Arial" panose="020B0604020202020204" pitchFamily="34" charset="0"/>
              </a:rPr>
              <a:t>Panyukov</a:t>
            </a:r>
            <a:r>
              <a:rPr lang="en-US" sz="2600" dirty="0">
                <a:latin typeface="Times New Roman" panose="02020603050405020304" pitchFamily="18" charset="0"/>
                <a:ea typeface="Arial" panose="020B0604020202020204" pitchFamily="34" charset="0"/>
              </a:rPr>
              <a:t> A., </a:t>
            </a:r>
            <a:r>
              <a:rPr lang="en-US" sz="2600" dirty="0" err="1">
                <a:latin typeface="Times New Roman" panose="02020603050405020304" pitchFamily="18" charset="0"/>
                <a:ea typeface="Arial" panose="020B0604020202020204" pitchFamily="34" charset="0"/>
              </a:rPr>
              <a:t>Abotaleb</a:t>
            </a:r>
            <a:r>
              <a:rPr lang="en-US" sz="2600" dirty="0">
                <a:latin typeface="Times New Roman" panose="02020603050405020304" pitchFamily="18" charset="0"/>
                <a:ea typeface="Arial" panose="020B0604020202020204" pitchFamily="34" charset="0"/>
              </a:rPr>
              <a:t> M., </a:t>
            </a:r>
            <a:r>
              <a:rPr lang="en-US" sz="2600" dirty="0" err="1">
                <a:latin typeface="Times New Roman" panose="02020603050405020304" pitchFamily="18" charset="0"/>
                <a:ea typeface="Arial" panose="020B0604020202020204" pitchFamily="34" charset="0"/>
              </a:rPr>
              <a:t>Maksimova</a:t>
            </a:r>
            <a:r>
              <a:rPr lang="en-US" sz="2600" dirty="0">
                <a:latin typeface="Times New Roman" panose="02020603050405020304" pitchFamily="18" charset="0"/>
                <a:ea typeface="Arial" panose="020B0604020202020204" pitchFamily="34" charset="0"/>
              </a:rPr>
              <a:t> V., </a:t>
            </a:r>
            <a:r>
              <a:rPr lang="en-US" sz="2600" dirty="0" err="1">
                <a:latin typeface="Times New Roman" panose="02020603050405020304" pitchFamily="18" charset="0"/>
                <a:ea typeface="Arial" panose="020B0604020202020204" pitchFamily="34" charset="0"/>
              </a:rPr>
              <a:t>Dernova</a:t>
            </a:r>
            <a:r>
              <a:rPr lang="en-US" sz="2600" dirty="0">
                <a:latin typeface="Times New Roman" panose="02020603050405020304" pitchFamily="18" charset="0"/>
                <a:ea typeface="Arial" panose="020B0604020202020204" pitchFamily="34" charset="0"/>
              </a:rPr>
              <a:t> O., </a:t>
            </a:r>
            <a:r>
              <a:rPr lang="en-US" sz="2600" dirty="0" err="1">
                <a:latin typeface="Times New Roman" panose="02020603050405020304" pitchFamily="18" charset="0"/>
                <a:ea typeface="Arial" panose="020B0604020202020204" pitchFamily="34" charset="0"/>
              </a:rPr>
              <a:t>Raschupkin</a:t>
            </a:r>
            <a:r>
              <a:rPr lang="en-US" sz="2600" dirty="0">
                <a:latin typeface="Times New Roman" panose="02020603050405020304" pitchFamily="18" charset="0"/>
                <a:ea typeface="Arial" panose="020B0604020202020204" pitchFamily="34" charset="0"/>
              </a:rPr>
              <a:t> E. Optimal Route for Drone for Monitoring of Crop Yields. // </a:t>
            </a:r>
            <a:r>
              <a:rPr lang="en-US" sz="2600" dirty="0" err="1">
                <a:latin typeface="Times New Roman" panose="02020603050405020304" pitchFamily="18" charset="0"/>
                <a:ea typeface="Arial" panose="020B0604020202020204" pitchFamily="34" charset="0"/>
              </a:rPr>
              <a:t>Olenev</a:t>
            </a:r>
            <a:r>
              <a:rPr lang="en-US" sz="2600" dirty="0">
                <a:latin typeface="Times New Roman" panose="02020603050405020304" pitchFamily="18" charset="0"/>
                <a:ea typeface="Arial" panose="020B0604020202020204" pitchFamily="34" charset="0"/>
              </a:rPr>
              <a:t> N., Evtushenko Y., </a:t>
            </a:r>
            <a:r>
              <a:rPr lang="en-US" sz="2600" dirty="0" err="1">
                <a:latin typeface="Times New Roman" panose="02020603050405020304" pitchFamily="18" charset="0"/>
                <a:ea typeface="Arial" panose="020B0604020202020204" pitchFamily="34" charset="0"/>
              </a:rPr>
              <a:t>Jaćimović</a:t>
            </a:r>
            <a:r>
              <a:rPr lang="en-US" sz="2600" dirty="0">
                <a:latin typeface="Times New Roman" panose="02020603050405020304" pitchFamily="18" charset="0"/>
                <a:ea typeface="Arial" panose="020B0604020202020204" pitchFamily="34" charset="0"/>
              </a:rPr>
              <a:t> M., </a:t>
            </a:r>
            <a:r>
              <a:rPr lang="en-US" sz="2600" dirty="0" err="1">
                <a:latin typeface="Times New Roman" panose="02020603050405020304" pitchFamily="18" charset="0"/>
                <a:ea typeface="Arial" panose="020B0604020202020204" pitchFamily="34" charset="0"/>
              </a:rPr>
              <a:t>Khachay</a:t>
            </a:r>
            <a:r>
              <a:rPr lang="en-US" sz="2600" dirty="0">
                <a:latin typeface="Times New Roman" panose="02020603050405020304" pitchFamily="18" charset="0"/>
                <a:ea typeface="Arial" panose="020B0604020202020204" pitchFamily="34" charset="0"/>
              </a:rPr>
              <a:t> M., </a:t>
            </a:r>
            <a:r>
              <a:rPr lang="en-US" sz="2600" dirty="0" err="1">
                <a:latin typeface="Times New Roman" panose="02020603050405020304" pitchFamily="18" charset="0"/>
                <a:ea typeface="Arial" panose="020B0604020202020204" pitchFamily="34" charset="0"/>
              </a:rPr>
              <a:t>Malkova</a:t>
            </a:r>
            <a:r>
              <a:rPr lang="en-US" sz="2600" dirty="0">
                <a:latin typeface="Times New Roman" panose="02020603050405020304" pitchFamily="18" charset="0"/>
                <a:ea typeface="Arial" panose="020B0604020202020204" pitchFamily="34" charset="0"/>
              </a:rPr>
              <a:t>, V. (eds) Advances in Optimization and Applications. OPTIMA 2023. Communications in Computer and Information Science, Springer, Cham, 2023. – №1913. – 228–240 pp. </a:t>
            </a:r>
            <a:endParaRPr lang="ru-RU" sz="2600" dirty="0"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ru-RU" sz="2600" dirty="0">
                <a:latin typeface="Times New Roman" panose="02020603050405020304" pitchFamily="18" charset="0"/>
                <a:ea typeface="Arial" panose="020B0604020202020204" pitchFamily="34" charset="0"/>
              </a:rPr>
              <a:t>Макаровских Т.А., Панюков А.В., Ращупкин Е.В., Максимова В.Н., </a:t>
            </a:r>
            <a:r>
              <a:rPr lang="ru-RU" sz="2600" dirty="0" err="1">
                <a:latin typeface="Times New Roman" panose="02020603050405020304" pitchFamily="18" charset="0"/>
                <a:ea typeface="Arial" panose="020B0604020202020204" pitchFamily="34" charset="0"/>
              </a:rPr>
              <a:t>Дернова</a:t>
            </a:r>
            <a:r>
              <a:rPr lang="ru-RU" sz="2600" dirty="0">
                <a:latin typeface="Times New Roman" panose="02020603050405020304" pitchFamily="18" charset="0"/>
                <a:ea typeface="Arial" panose="020B0604020202020204" pitchFamily="34" charset="0"/>
              </a:rPr>
              <a:t> О.А. Построение маршрута дрона для мониторинга урожайности сельскохозяйственных культур // Приборы (принята к публикации)</a:t>
            </a:r>
          </a:p>
          <a:p>
            <a:pPr marL="0" indent="0" algn="just">
              <a:lnSpc>
                <a:spcPct val="150000"/>
              </a:lnSpc>
              <a:buNone/>
              <a:defRPr/>
            </a:pPr>
            <a:endParaRPr lang="ru-RU" sz="32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38507663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365D347-7BD2-0CFA-DCFD-4D31553BC644}" type="slidenum">
              <a:rPr lang="en-US" sz="1800"/>
              <a:t>22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001FFA-C32D-4660-9A8F-6382A49F2E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2" t="9933" r="9828" b="9488"/>
          <a:stretch/>
        </p:blipFill>
        <p:spPr bwMode="auto">
          <a:xfrm>
            <a:off x="11102796" y="-4075"/>
            <a:ext cx="1089203" cy="108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12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4827371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ОСНОВНЫЕ РЕЗУЛЬТАТЫ</a:t>
            </a:r>
          </a:p>
        </p:txBody>
      </p:sp>
      <p:sp>
        <p:nvSpPr>
          <p:cNvPr id="24581935" name="Content Placeholder 2"/>
          <p:cNvSpPr>
            <a:spLocks noGrp="1"/>
          </p:cNvSpPr>
          <p:nvPr>
            <p:ph idx="1"/>
          </p:nvPr>
        </p:nvSpPr>
        <p:spPr bwMode="auto">
          <a:xfrm>
            <a:off x="1055440" y="720000"/>
            <a:ext cx="10081120" cy="54569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marL="394022" indent="-394022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Выполнен анализ предметной области и произведен обзор существующих решений</a:t>
            </a:r>
            <a:endParaRPr dirty="0">
              <a:latin typeface="Times New Roman"/>
              <a:cs typeface="Times New Roman"/>
            </a:endParaRPr>
          </a:p>
          <a:p>
            <a:pPr marL="394021" indent="-394021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Разработана архитектура приложения</a:t>
            </a:r>
          </a:p>
          <a:p>
            <a:pPr marL="394021" indent="-394021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Описаны алгоритмы, использующиеся в системе</a:t>
            </a:r>
            <a:endParaRPr dirty="0">
              <a:latin typeface="Times New Roman"/>
              <a:cs typeface="Times New Roman"/>
            </a:endParaRPr>
          </a:p>
          <a:p>
            <a:pPr marL="394021" indent="-394021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Выполнена реализация приложения</a:t>
            </a:r>
            <a:endParaRPr dirty="0">
              <a:latin typeface="Times New Roman"/>
              <a:cs typeface="Times New Roman"/>
            </a:endParaRPr>
          </a:p>
          <a:p>
            <a:pPr marL="394021" indent="-394021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Выполнено тестирование</a:t>
            </a:r>
          </a:p>
        </p:txBody>
      </p:sp>
      <p:sp>
        <p:nvSpPr>
          <p:cNvPr id="138507663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365D347-7BD2-0CFA-DCFD-4D31553BC644}" type="slidenum">
              <a:rPr lang="en-US" sz="1800"/>
              <a:t>23</a:t>
            </a:fld>
            <a:r>
              <a:rPr lang="en-US" sz="1800" dirty="0"/>
              <a:t>/</a:t>
            </a:r>
            <a:r>
              <a:rPr lang="ru-RU" sz="1800" dirty="0"/>
              <a:t>23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D80125-4A64-4A32-99A5-3464D4337F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2" t="9933" r="9828" b="9488"/>
          <a:stretch/>
        </p:blipFill>
        <p:spPr bwMode="auto">
          <a:xfrm>
            <a:off x="11102796" y="-4075"/>
            <a:ext cx="1089203" cy="108920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2316676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ПОДСЧЕТ СТРОК КОДА</a:t>
            </a:r>
          </a:p>
        </p:txBody>
      </p:sp>
      <p:sp>
        <p:nvSpPr>
          <p:cNvPr id="1465633714" name="Content Placeholder 2"/>
          <p:cNvSpPr>
            <a:spLocks noGrp="1"/>
          </p:cNvSpPr>
          <p:nvPr>
            <p:ph idx="1"/>
          </p:nvPr>
        </p:nvSpPr>
        <p:spPr bwMode="auto">
          <a:xfrm>
            <a:off x="2152649" y="720003"/>
            <a:ext cx="7886700" cy="545696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marL="0" indent="0">
              <a:buNone/>
              <a:defRPr/>
            </a:pPr>
            <a:endParaRPr/>
          </a:p>
        </p:txBody>
      </p:sp>
      <p:sp>
        <p:nvSpPr>
          <p:cNvPr id="185568899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graphicFrame>
        <p:nvGraphicFramePr>
          <p:cNvPr id="451255591" name="Table 45125559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5550044"/>
              </p:ext>
            </p:extLst>
          </p:nvPr>
        </p:nvGraphicFramePr>
        <p:xfrm>
          <a:off x="1055440" y="1268760"/>
          <a:ext cx="10081120" cy="4320480"/>
        </p:xfrm>
        <a:graphic>
          <a:graphicData uri="http://schemas.openxmlformats.org/drawingml/2006/table">
            <a:tbl>
              <a:tblPr firstRow="1" bandRow="1">
                <a:tableStyleId>{3C21AF34-DCD5-8230-C345-7A89F10F8233}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1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0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1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Язык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Код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Комментарии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Пустые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Всего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0" i="0" u="none" strike="noStrike" cap="none" spc="0" dirty="0" err="1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Svelte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lang="ru-RU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00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2400" dirty="0">
                          <a:latin typeface="Times New Roman"/>
                          <a:cs typeface="Times New Roman"/>
                        </a:rPr>
                        <a:t>50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220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1770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Rust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lang="ru-RU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00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50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150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1200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CSS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350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60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410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0" i="0" u="none" strike="noStrike" cap="none" spc="0" dirty="0" err="1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TypeScript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120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30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160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25BAB1F-4466-4ABE-971B-D252AD34FA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2" t="9933" r="9828" b="9488"/>
          <a:stretch/>
        </p:blipFill>
        <p:spPr bwMode="auto">
          <a:xfrm>
            <a:off x="11102796" y="-4075"/>
            <a:ext cx="1089203" cy="108920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8868835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ЦЕЛЬ И ЗАДАЧИ</a:t>
            </a:r>
            <a:endParaRPr sz="2800" dirty="0"/>
          </a:p>
        </p:txBody>
      </p:sp>
      <p:sp>
        <p:nvSpPr>
          <p:cNvPr id="1038117892" name="Content Placeholder 2"/>
          <p:cNvSpPr>
            <a:spLocks noGrp="1"/>
          </p:cNvSpPr>
          <p:nvPr>
            <p:ph idx="1"/>
          </p:nvPr>
        </p:nvSpPr>
        <p:spPr bwMode="auto">
          <a:xfrm>
            <a:off x="1055440" y="720000"/>
            <a:ext cx="10081120" cy="545696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0" indent="0">
              <a:buNone/>
              <a:defRPr/>
            </a:pPr>
            <a:r>
              <a:rPr lang="ru-RU" b="1" dirty="0">
                <a:latin typeface="Times New Roman"/>
                <a:cs typeface="Times New Roman"/>
              </a:rPr>
              <a:t>Цель работы:</a:t>
            </a:r>
            <a:endParaRPr lang="ru-RU" dirty="0"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ru-RU" dirty="0">
                <a:latin typeface="Times New Roman"/>
                <a:cs typeface="Times New Roman"/>
              </a:rPr>
              <a:t>Разработка настольного приложения для расчета маршрута сельскохозяйственного дрона по имеющимся характеристикам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endParaRPr lang="ru-RU" dirty="0"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ru-RU" b="1" dirty="0">
                <a:latin typeface="Times New Roman"/>
                <a:cs typeface="Times New Roman"/>
              </a:rPr>
              <a:t>Задачи:</a:t>
            </a:r>
            <a:endParaRPr lang="ru-RU" dirty="0">
              <a:latin typeface="Times New Roman"/>
              <a:cs typeface="Times New Roman"/>
            </a:endParaRP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Выполнить анализ предметной области и произвести обзор существующих решений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Разработать архитектуру приложения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Описать алгоритмы, использующиеся в системе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Выполнить реализацию приложения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Выполнить тестирование</a:t>
            </a:r>
          </a:p>
        </p:txBody>
      </p:sp>
      <p:sp>
        <p:nvSpPr>
          <p:cNvPr id="153100688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3D89D74-5DA3-1BA4-C7D7-A7772828CF40}" type="slidenum">
              <a:rPr lang="en-US" sz="1800"/>
              <a:t>3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9400F0-2BB1-4C8D-9384-463342CA4B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2" t="9933" r="9828" b="9488"/>
          <a:stretch/>
        </p:blipFill>
        <p:spPr bwMode="auto">
          <a:xfrm>
            <a:off x="11102796" y="-4075"/>
            <a:ext cx="1089203" cy="108920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4183671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ОБЗОР АНАЛОГОВ</a:t>
            </a:r>
            <a:endParaRPr sz="2800" b="1" dirty="0">
              <a:latin typeface="Times New Roman"/>
              <a:cs typeface="Times New Roman"/>
            </a:endParaRPr>
          </a:p>
        </p:txBody>
      </p:sp>
      <p:sp>
        <p:nvSpPr>
          <p:cNvPr id="1889316078" name="Content Placeholder 2"/>
          <p:cNvSpPr>
            <a:spLocks noGrp="1"/>
          </p:cNvSpPr>
          <p:nvPr>
            <p:ph idx="1"/>
          </p:nvPr>
        </p:nvSpPr>
        <p:spPr bwMode="auto">
          <a:xfrm>
            <a:off x="2152649" y="720003"/>
            <a:ext cx="7886700" cy="5456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0" indent="0" algn="just">
              <a:buNone/>
              <a:defRPr/>
            </a:pPr>
            <a:endParaRPr sz="2600">
              <a:latin typeface="Times New Roman"/>
              <a:cs typeface="Times New Roman"/>
            </a:endParaRPr>
          </a:p>
        </p:txBody>
      </p:sp>
      <p:graphicFrame>
        <p:nvGraphicFramePr>
          <p:cNvPr id="1178250186" name="Table 117825018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1330741"/>
              </p:ext>
            </p:extLst>
          </p:nvPr>
        </p:nvGraphicFramePr>
        <p:xfrm>
          <a:off x="1055440" y="548680"/>
          <a:ext cx="10011426" cy="5892828"/>
        </p:xfrm>
        <a:graphic>
          <a:graphicData uri="http://schemas.openxmlformats.org/drawingml/2006/table">
            <a:tbl>
              <a:tblPr firstRow="1" firstCol="1" bandRow="1">
                <a:tableStyleId>{3C21AF34-DCD5-8230-C345-7A89F10F8233}</a:tableStyleId>
              </a:tblPr>
              <a:tblGrid>
                <a:gridCol w="2426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2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2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9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907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 err="1">
                          <a:latin typeface="Times New Roman"/>
                          <a:cs typeface="Times New Roman"/>
                        </a:rPr>
                        <a:t>Возможность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 err="1">
                          <a:latin typeface="Times New Roman"/>
                          <a:cs typeface="Times New Roman"/>
                        </a:rPr>
                        <a:t>DroneDeploy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Litchi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Pix4D Capture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 err="1">
                          <a:latin typeface="Times New Roman"/>
                          <a:cs typeface="Times New Roman"/>
                        </a:rPr>
                        <a:t>UgCS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657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 err="1">
                          <a:latin typeface="Times New Roman"/>
                          <a:cs typeface="Times New Roman"/>
                        </a:rPr>
                        <a:t>Планирование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 err="1">
                          <a:latin typeface="Times New Roman"/>
                          <a:cs typeface="Times New Roman"/>
                        </a:rPr>
                        <a:t>маршрута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 err="1">
                          <a:latin typeface="Times New Roman"/>
                          <a:cs typeface="Times New Roman"/>
                        </a:rPr>
                        <a:t>полета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 err="1">
                          <a:latin typeface="Times New Roman"/>
                          <a:cs typeface="Times New Roman"/>
                        </a:rPr>
                        <a:t>Да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T w="19049" algn="ctr">
                      <a:solidFill>
                        <a:srgbClr val="000000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 err="1">
                          <a:latin typeface="Times New Roman"/>
                          <a:cs typeface="Times New Roman"/>
                        </a:rPr>
                        <a:t>Да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T w="19049" algn="ctr">
                      <a:solidFill>
                        <a:srgbClr val="000000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 err="1">
                          <a:latin typeface="Times New Roman"/>
                          <a:cs typeface="Times New Roman"/>
                        </a:rPr>
                        <a:t>Да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T w="19049" algn="ctr">
                      <a:solidFill>
                        <a:srgbClr val="000000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 err="1">
                          <a:latin typeface="Times New Roman"/>
                          <a:cs typeface="Times New Roman"/>
                        </a:rPr>
                        <a:t>Да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T w="19049" algn="ctr">
                      <a:solidFill>
                        <a:srgbClr val="000000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936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 err="1">
                          <a:latin typeface="Times New Roman"/>
                          <a:cs typeface="Times New Roman"/>
                        </a:rPr>
                        <a:t>Управление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 err="1">
                          <a:latin typeface="Times New Roman"/>
                          <a:cs typeface="Times New Roman"/>
                        </a:rPr>
                        <a:t>полетом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 err="1">
                          <a:latin typeface="Times New Roman"/>
                          <a:cs typeface="Times New Roman"/>
                        </a:rPr>
                        <a:t>дрона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Да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Да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Да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Да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084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Обработка полученных данных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 err="1">
                          <a:latin typeface="Times New Roman"/>
                          <a:cs typeface="Times New Roman"/>
                        </a:rPr>
                        <a:t>Да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Да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Да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Да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968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 err="1">
                          <a:latin typeface="Times New Roman"/>
                          <a:cs typeface="Times New Roman"/>
                        </a:rPr>
                        <a:t>Визуализация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 err="1">
                          <a:latin typeface="Times New Roman"/>
                          <a:cs typeface="Times New Roman"/>
                        </a:rPr>
                        <a:t>карты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Да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Да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Да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Да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4172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 err="1">
                          <a:latin typeface="Times New Roman"/>
                          <a:cs typeface="Times New Roman"/>
                        </a:rPr>
                        <a:t>Ограниченный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 err="1">
                          <a:latin typeface="Times New Roman"/>
                          <a:cs typeface="Times New Roman"/>
                        </a:rPr>
                        <a:t>ряд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 err="1">
                          <a:latin typeface="Times New Roman"/>
                          <a:cs typeface="Times New Roman"/>
                        </a:rPr>
                        <a:t>поддерживаемых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 err="1">
                          <a:latin typeface="Times New Roman"/>
                          <a:cs typeface="Times New Roman"/>
                        </a:rPr>
                        <a:t>дронов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 err="1">
                          <a:latin typeface="Times New Roman"/>
                          <a:cs typeface="Times New Roman"/>
                        </a:rPr>
                        <a:t>Да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 err="1">
                          <a:latin typeface="Times New Roman"/>
                          <a:cs typeface="Times New Roman"/>
                        </a:rPr>
                        <a:t>Да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Да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Да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0084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Добавление собственных дронов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Ограничение функционала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 err="1">
                          <a:latin typeface="Times New Roman"/>
                          <a:cs typeface="Times New Roman"/>
                        </a:rPr>
                        <a:t>Ограничение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 err="1">
                          <a:latin typeface="Times New Roman"/>
                          <a:cs typeface="Times New Roman"/>
                        </a:rPr>
                        <a:t>функционала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Нет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lang="ru-RU" sz="1600">
                          <a:latin typeface="Times New Roman"/>
                          <a:cs typeface="Times New Roman"/>
                        </a:rPr>
                        <a:t>Ограничение функционала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14172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Поддержка OC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>
                          <a:latin typeface="Times New Roman"/>
                          <a:cs typeface="Times New Roman"/>
                        </a:rPr>
                        <a:t>iOS, Android + Windows, macOS, Linux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>
                          <a:latin typeface="Times New Roman"/>
                          <a:cs typeface="Times New Roman"/>
                        </a:rPr>
                        <a:t>iOS, Android + Windows, macOS, Linux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iOS, Android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Windows, macOS, Linux, Android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1968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Лицензия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Проприетарная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Проприетарная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Проприетарная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 err="1">
                          <a:latin typeface="Times New Roman"/>
                          <a:cs typeface="Times New Roman"/>
                        </a:rPr>
                        <a:t>Проприетарная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2936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Стоимость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$149+/месяц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$25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Бесплатно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€790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+ </a:t>
                      </a:r>
                      <a:r>
                        <a:rPr sz="1600" dirty="0" err="1">
                          <a:latin typeface="Times New Roman"/>
                          <a:cs typeface="Times New Roman"/>
                        </a:rPr>
                        <a:t>или</a:t>
                      </a:r>
                      <a:br>
                        <a:rPr sz="1600" dirty="0">
                          <a:latin typeface="Times New Roman"/>
                          <a:cs typeface="Times New Roman"/>
                        </a:rPr>
                      </a:br>
                      <a:r>
                        <a:rPr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€149+/</a:t>
                      </a:r>
                      <a:r>
                        <a:rPr sz="16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месяц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3362889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C347720-4710-229A-90E1-F114780D6DE6}" type="slidenum">
              <a:rPr lang="en-US" sz="1800"/>
              <a:t>4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CC314C-2ED0-4215-9055-5D614DB83B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2" t="9933" r="9828" b="9488"/>
          <a:stretch/>
        </p:blipFill>
        <p:spPr bwMode="auto">
          <a:xfrm>
            <a:off x="11102796" y="-4075"/>
            <a:ext cx="1089203" cy="108920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9450614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>
                <a:latin typeface="Times New Roman"/>
                <a:cs typeface="Times New Roman"/>
              </a:rPr>
              <a:t>ДИАГРАММА ВАРИАНТОВ ИСПОЛЬЗОВАНИЯ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203052433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17E4A08-3B0B-E35D-E7CD-2787AA887376}" type="slidenum">
              <a:rPr lang="en-US" sz="1800"/>
              <a:t>5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066994-38AE-400F-A260-B34FA97C1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990" y="548680"/>
            <a:ext cx="5764610" cy="617279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85A9CA-1795-42F7-B7B6-26AD7ED5DD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2" t="9933" r="9828" b="9488"/>
          <a:stretch/>
        </p:blipFill>
        <p:spPr bwMode="auto">
          <a:xfrm>
            <a:off x="11102796" y="-4075"/>
            <a:ext cx="1089203" cy="108920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1751733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ДИАГРАММА ДЕЯТЕЛЬНОСТИ</a:t>
            </a:r>
          </a:p>
        </p:txBody>
      </p:sp>
      <p:pic>
        <p:nvPicPr>
          <p:cNvPr id="295919669" name="Content Placeholder 295919668"/>
          <p:cNvPicPr>
            <a:picLocks noGrp="1" noChangeAspect="1"/>
          </p:cNvPicPr>
          <p:nvPr>
            <p:ph idx="1"/>
          </p:nvPr>
        </p:nvPicPr>
        <p:blipFill>
          <a:blip r:embed="rId3"/>
          <a:stretch/>
        </p:blipFill>
        <p:spPr bwMode="auto">
          <a:xfrm>
            <a:off x="2405131" y="548680"/>
            <a:ext cx="7381738" cy="6172798"/>
          </a:xfrm>
          <a:prstGeom prst="rect">
            <a:avLst/>
          </a:prstGeom>
        </p:spPr>
      </p:pic>
      <p:sp>
        <p:nvSpPr>
          <p:cNvPr id="75338564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0256197-02AD-EFD3-7400-EBC3244E43BD}" type="slidenum">
              <a:rPr lang="en-US" sz="1800"/>
              <a:t>6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A29B83-9E9A-4EC8-9230-0B3BF63920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2" t="9933" r="9828" b="9488"/>
          <a:stretch/>
        </p:blipFill>
        <p:spPr bwMode="auto">
          <a:xfrm>
            <a:off x="11102796" y="-4075"/>
            <a:ext cx="1089203" cy="108920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098881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algn="ctr">
              <a:defRPr/>
            </a:pPr>
            <a:r>
              <a:rPr lang="ru-RU" sz="2800" b="1">
                <a:latin typeface="Times New Roman"/>
                <a:ea typeface="Times New Roman"/>
                <a:cs typeface="Times New Roman"/>
              </a:rPr>
              <a:t>ДИАГРАММА КОМПОНЕНТОВ СИСТЕМЫ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136952170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8721FC3-51EA-9124-813C-35F55D15147D}" type="slidenum">
              <a:rPr lang="en-US" sz="1800"/>
              <a:t>7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65936-4BEC-496E-8825-E6B36AEF9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69078D-9454-42D4-956B-6424EA35628A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" t="587" r="431" b="185"/>
          <a:stretch/>
        </p:blipFill>
        <p:spPr>
          <a:xfrm>
            <a:off x="2952000" y="612000"/>
            <a:ext cx="6300000" cy="6084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FF8BA6-261E-41DF-AE14-46EBCCC00D8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2" t="9933" r="9828" b="9488"/>
          <a:stretch/>
        </p:blipFill>
        <p:spPr bwMode="auto">
          <a:xfrm>
            <a:off x="11102796" y="-4075"/>
            <a:ext cx="1089203" cy="108920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7003959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>
                <a:latin typeface="Times New Roman"/>
                <a:cs typeface="Times New Roman"/>
              </a:rPr>
              <a:t>МОДЕЛЬ БАЗЫ ДАННЫХ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25117032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D1A82AD-015B-C151-4D95-00498DE30D4E}" type="slidenum">
              <a:rPr lang="en-US" sz="1800"/>
              <a:t>8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46585F-BF0B-4897-BADD-76B00C5878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2" t="9933" r="9828" b="9488"/>
          <a:stretch/>
        </p:blipFill>
        <p:spPr bwMode="auto">
          <a:xfrm>
            <a:off x="11102796" y="-4075"/>
            <a:ext cx="1089203" cy="10892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55C00C4-FA74-49BD-AFAC-C0B4DA0ED50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" t="8666" r="1029" b="2540"/>
          <a:stretch/>
        </p:blipFill>
        <p:spPr>
          <a:xfrm>
            <a:off x="290025" y="1085128"/>
            <a:ext cx="11611950" cy="5152184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3DA035-E7ED-46AD-8CAC-6B5E3108E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882" y="2370140"/>
            <a:ext cx="10515600" cy="4351338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0658852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>
                <a:latin typeface="Times New Roman"/>
                <a:cs typeface="Times New Roman"/>
              </a:rPr>
              <a:t>ИСПОЛЬЗУЕМЫЕ ТЕХНОЛОГИИ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829541434" name="Content Placeholder 2"/>
          <p:cNvSpPr>
            <a:spLocks noGrp="1"/>
          </p:cNvSpPr>
          <p:nvPr>
            <p:ph idx="1"/>
          </p:nvPr>
        </p:nvSpPr>
        <p:spPr bwMode="auto">
          <a:xfrm>
            <a:off x="373604" y="1484784"/>
            <a:ext cx="10729192" cy="4306977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buFont typeface="Arial"/>
              <a:buChar char="–"/>
              <a:defRPr/>
            </a:pPr>
            <a:r>
              <a:rPr lang="ru-RU" dirty="0">
                <a:latin typeface="Times New Roman"/>
                <a:cs typeface="Times New Roman"/>
              </a:rPr>
              <a:t>Фреймворк</a:t>
            </a:r>
            <a:r>
              <a:rPr lang="en-US" dirty="0">
                <a:latin typeface="Times New Roman"/>
                <a:cs typeface="Times New Roman"/>
              </a:rPr>
              <a:t>: Tauri</a:t>
            </a:r>
            <a:endParaRPr dirty="0">
              <a:latin typeface="Times New Roman"/>
              <a:cs typeface="Times New Roman"/>
            </a:endParaRPr>
          </a:p>
          <a:p>
            <a:pPr>
              <a:buFont typeface="Arial"/>
              <a:buChar char="–"/>
              <a:defRPr/>
            </a:pPr>
            <a:r>
              <a:rPr lang="ru-RU" dirty="0">
                <a:latin typeface="Times New Roman"/>
                <a:cs typeface="Times New Roman"/>
              </a:rPr>
              <a:t>Язык программирования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ru-RU" dirty="0">
                <a:latin typeface="Times New Roman"/>
                <a:cs typeface="Times New Roman"/>
              </a:rPr>
              <a:t>бэкенда</a:t>
            </a:r>
            <a:r>
              <a:rPr lang="en-US" dirty="0">
                <a:latin typeface="Times New Roman"/>
                <a:cs typeface="Times New Roman"/>
              </a:rPr>
              <a:t>: Rust</a:t>
            </a:r>
            <a:endParaRPr dirty="0">
              <a:latin typeface="Times New Roman"/>
              <a:cs typeface="Times New Roman"/>
            </a:endParaRPr>
          </a:p>
          <a:p>
            <a:pPr>
              <a:buFont typeface="Arial"/>
              <a:buChar char="–"/>
              <a:defRPr/>
            </a:pPr>
            <a:r>
              <a:rPr lang="ru-RU" dirty="0">
                <a:latin typeface="Times New Roman"/>
                <a:cs typeface="Times New Roman"/>
              </a:rPr>
              <a:t>СУБД</a:t>
            </a:r>
            <a:r>
              <a:rPr lang="en-US" dirty="0">
                <a:latin typeface="Times New Roman"/>
                <a:cs typeface="Times New Roman"/>
              </a:rPr>
              <a:t>: SQLite</a:t>
            </a:r>
            <a:endParaRPr dirty="0">
              <a:latin typeface="Times New Roman"/>
              <a:cs typeface="Times New Roman"/>
            </a:endParaRPr>
          </a:p>
          <a:p>
            <a:pPr>
              <a:buFont typeface="Arial"/>
              <a:buChar char="–"/>
              <a:defRPr/>
            </a:pPr>
            <a:r>
              <a:rPr lang="ru-RU" dirty="0">
                <a:latin typeface="Times New Roman"/>
                <a:cs typeface="Times New Roman"/>
              </a:rPr>
              <a:t>Фреймворк </a:t>
            </a:r>
            <a:r>
              <a:rPr lang="ru-RU" dirty="0" err="1">
                <a:latin typeface="Times New Roman"/>
                <a:cs typeface="Times New Roman"/>
              </a:rPr>
              <a:t>фронтенда</a:t>
            </a:r>
            <a:r>
              <a:rPr lang="en-US" dirty="0">
                <a:latin typeface="Times New Roman"/>
                <a:cs typeface="Times New Roman"/>
              </a:rPr>
              <a:t>: Svelte</a:t>
            </a:r>
            <a:endParaRPr dirty="0">
              <a:latin typeface="Times New Roman"/>
              <a:cs typeface="Times New Roman"/>
            </a:endParaRPr>
          </a:p>
          <a:p>
            <a:pPr>
              <a:buFont typeface="Arial"/>
              <a:buChar char="–"/>
              <a:defRPr/>
            </a:pPr>
            <a:r>
              <a:rPr lang="ru-RU" dirty="0">
                <a:latin typeface="Times New Roman"/>
                <a:cs typeface="Times New Roman"/>
              </a:rPr>
              <a:t>Язык программирования </a:t>
            </a:r>
            <a:r>
              <a:rPr lang="ru-RU" dirty="0" err="1">
                <a:latin typeface="Times New Roman"/>
                <a:cs typeface="Times New Roman"/>
              </a:rPr>
              <a:t>фронтенда</a:t>
            </a:r>
            <a:r>
              <a:rPr lang="en-US" dirty="0">
                <a:latin typeface="Times New Roman"/>
                <a:cs typeface="Times New Roman"/>
              </a:rPr>
              <a:t>: TypeScript</a:t>
            </a:r>
            <a:endParaRPr dirty="0">
              <a:latin typeface="Times New Roman"/>
              <a:cs typeface="Times New Roman"/>
            </a:endParaRPr>
          </a:p>
          <a:p>
            <a:pPr>
              <a:buFont typeface="Arial"/>
              <a:buChar char="–"/>
              <a:defRPr/>
            </a:pPr>
            <a:r>
              <a:rPr lang="ru-RU" dirty="0">
                <a:latin typeface="Times New Roman"/>
                <a:cs typeface="Times New Roman"/>
              </a:rPr>
              <a:t>Библиотека для отображения карты: </a:t>
            </a:r>
            <a:r>
              <a:rPr lang="ru-RU" dirty="0" err="1">
                <a:latin typeface="Times New Roman"/>
                <a:cs typeface="Times New Roman"/>
              </a:rPr>
              <a:t>OpenLayers</a:t>
            </a:r>
            <a:endParaRPr lang="en-US" dirty="0">
              <a:latin typeface="Times New Roman"/>
              <a:cs typeface="Times New Roman"/>
            </a:endParaRPr>
          </a:p>
          <a:p>
            <a:pPr>
              <a:buFont typeface="Arial"/>
              <a:buChar char="–"/>
              <a:defRPr/>
            </a:pPr>
            <a:r>
              <a:rPr lang="ru-RU" dirty="0">
                <a:latin typeface="Times New Roman"/>
                <a:cs typeface="Times New Roman"/>
              </a:rPr>
              <a:t>Исходный код: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ru-RU" dirty="0">
                <a:latin typeface="Times New Roman"/>
                <a:cs typeface="Times New Roman"/>
              </a:rPr>
              <a:t>https://github.com/evgenkot/uav-route-calculation</a:t>
            </a:r>
          </a:p>
          <a:p>
            <a:pPr>
              <a:buFont typeface="Arial"/>
              <a:buChar char="–"/>
              <a:defRPr/>
            </a:pPr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121343910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0E37F56-B8BF-A4B8-E878-7F6871925BDE}" type="slidenum">
              <a:rPr lang="en-US" sz="1800"/>
              <a:t>9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sp>
        <p:nvSpPr>
          <p:cNvPr id="29505722" name="Content Placeholder 2"/>
          <p:cNvSpPr>
            <a:spLocks noGrp="1"/>
          </p:cNvSpPr>
          <p:nvPr/>
        </p:nvSpPr>
        <p:spPr bwMode="auto">
          <a:xfrm>
            <a:off x="2152649" y="5026977"/>
            <a:ext cx="7886700" cy="1149984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2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FEF34-6489-4745-8EA5-768E4E5DCD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2" t="9933" r="9828" b="9488"/>
          <a:stretch/>
        </p:blipFill>
        <p:spPr bwMode="auto">
          <a:xfrm>
            <a:off x="11102796" y="-4075"/>
            <a:ext cx="1089203" cy="108920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2751</TotalTime>
  <Words>1961</Words>
  <Application>Microsoft Office PowerPoint</Application>
  <DocSecurity>0</DocSecurity>
  <PresentationFormat>Widescreen</PresentationFormat>
  <Paragraphs>301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Times New Roman</vt:lpstr>
      <vt:lpstr>Office Theme</vt:lpstr>
      <vt:lpstr>РАЗРАБОТКА НАСТОЛЬНОГО ПРИЛОЖЕНИЯ ДЛЯ РАСЧЕТА МАРШРУТА СЕЛЬСКОХОЗЯЙСТВЕННОГО ДРОНА ПО ИМЕЮЩИМСЯ ХАРАКТЕРИСТИКАМ</vt:lpstr>
      <vt:lpstr>АКТУАЛЬНОСТЬ</vt:lpstr>
      <vt:lpstr>ЦЕЛЬ И ЗАДАЧИ</vt:lpstr>
      <vt:lpstr>ОБЗОР АНАЛОГОВ</vt:lpstr>
      <vt:lpstr>ДИАГРАММА ВАРИАНТОВ ИСПОЛЬЗОВАНИЯ</vt:lpstr>
      <vt:lpstr>ДИАГРАММА ДЕЯТЕЛЬНОСТИ</vt:lpstr>
      <vt:lpstr>ДИАГРАММА КОМПОНЕНТОВ СИСТЕМЫ</vt:lpstr>
      <vt:lpstr>МОДЕЛЬ БАЗЫ ДАННЫХ</vt:lpstr>
      <vt:lpstr>ИСПОЛЬЗУЕМЫЕ ТЕХНОЛОГИИ</vt:lpstr>
      <vt:lpstr>СРАВНЕНИЕ АЛГОРИТМОВ</vt:lpstr>
      <vt:lpstr>РАБОТА АЛГОРИТМА ДИСКРЕТИЗАЦИИ</vt:lpstr>
      <vt:lpstr>РАБОТА АЛГОРИТМА БЛИЖАЙШЕГО СОСЕДА</vt:lpstr>
      <vt:lpstr>РАБОТА АЛГОРИТМА БЛИЖАЙШЕГО СОСЕДА</vt:lpstr>
      <vt:lpstr>РАБОТА АЛГОРИТМА ПОЛНОГО  ПЕРЕБОРА</vt:lpstr>
      <vt:lpstr>ЭТАПЫ РАБОТЫ АЛГОРИТМА  ДЛЯ ПРЯМОУГОЛЬНЫХ ОБЛАСТЕЙ</vt:lpstr>
      <vt:lpstr>РАБОТА АЛГОРИТМА ПОСТРОЕНИЯ МАРШРУТА ВНУТРИ ПРЯМОУГОЛЬНОЙ ОБЛАСТИ</vt:lpstr>
      <vt:lpstr>РАБОТА АЛГОРИТМА СВЯЗЫВАНИЯ ПРЯМОУГОЛЬНЫХ ОБЛАСТЕЙ</vt:lpstr>
      <vt:lpstr>РАБОТА АЛГОРИТМА СВЯЗЫВАНИЯ ПРЯМОУГОЛЬНЫХ ОБЛАСТЕЙ</vt:lpstr>
      <vt:lpstr>РАБОТА АЛГОРИТМА  ДЛЯ ПРЯМОУГОЛЬНЫХ ОБЛАСТЕЙ</vt:lpstr>
      <vt:lpstr>ИНТЕРФЕЙС СИСТЕМЫ</vt:lpstr>
      <vt:lpstr>ТЕСТИРОВАНИЕ СИСТЕМЫ</vt:lpstr>
      <vt:lpstr>ПУБЛИКАЦИИ</vt:lpstr>
      <vt:lpstr>ОСНОВНЫЕ РЕЗУЛЬТАТЫ</vt:lpstr>
      <vt:lpstr>ПОДСЧЕТ СТРОК КОДА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ДЕСКТОПНОГО ПРИЛОЖЕНИЯ ДЛЯ РАСЧЕТА МАРШРУТА СЕЛЬСКОХОЗЯЙСТВЕННОГО ДРОНА ПО ИМЕЮЩИМСЯ ХАРАКТЕРИСТИКАМ</dc:title>
  <dc:subject/>
  <dc:creator>Evgen Kot</dc:creator>
  <cp:keywords/>
  <dc:description/>
  <cp:lastModifiedBy>Evgen Kot</cp:lastModifiedBy>
  <cp:revision>83</cp:revision>
  <dcterms:created xsi:type="dcterms:W3CDTF">2012-12-03T06:56:55Z</dcterms:created>
  <dcterms:modified xsi:type="dcterms:W3CDTF">2024-06-19T14:47:27Z</dcterms:modified>
  <cp:category/>
  <dc:identifier/>
  <cp:contentStatus/>
  <dc:language/>
  <cp:version/>
</cp:coreProperties>
</file>