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C21AF34-DCD5-8230-C345-7A89F10F8233}">
  <a:tblStyle styleId="{3C21AF34-DCD5-8230-C345-7A89F10F8233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3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143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ДЕСКТОПНОГО ПРИЛОЖЕНИЯ ДЛЯ РАСЧЕТА МАРШРУТА СЕЛЬСКОХОЗЯЙСТВЕННОГО ДРОНА ПО ИМЕЮЩИМСЯ ХАРАКТЕРИСТИКАМ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11105" y="284692"/>
            <a:ext cx="8921789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 государственное автономное образовательное учреждение высшего профессионального образования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«Южно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-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Уральский государственный университет (национальный исследовательский университет)»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 школа электроники и компьютерных наук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 системного программирования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 flipH="0" flipV="0">
            <a:off x="1143000" y="4846970"/>
            <a:ext cx="342900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д.ф.-м.н., доцент, профессор каф. СП</a:t>
            </a:r>
            <a:endParaRPr lang="ru-RU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Т.А.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Макаровских</a:t>
            </a:r>
            <a:endParaRPr lang="ru-RU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 flipH="0" flipV="0">
            <a:off x="5249181" y="4846970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КЭ-303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40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 flipH="0" flipV="0">
            <a:off x="2639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Челябинск, 2023 г.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АЛГОРИТМ ДИСКРИТЕЗАЦИИ ОБЛАСТИ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13766045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Найти минимальные и максимальные значения x и y из заданных координат многоугольника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Перебирать значения x и y в пределах минимальных и максимальных значений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 шагом, равным ширине и высоте области съемки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Рассчитать координаты углов прямоугольника для каждой позиции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Проверить, находится ли хотя бы один угол прямоугольника внутри многоугольника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Если хотя бы один угол находится внутри, рассчитать координаты центра прямоугольника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координаты центра в результирующий вектор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Повторять шаги с 2 по 6 до тех пор, пока все позиции в пределах диапазона не будут обработаны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Вернуть результирующий вектор, содержащий координаты центров прямоугольников, пересекающихся с многоугольником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ВИЗУАЛИЗАЦИЯ РАБОТЫ АЛГОРИТМА ДИСКРЕТИЗАЦИИ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934106895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934025" y="914027"/>
            <a:ext cx="7275949" cy="5456961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60298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66A09E-0ECF-E3D6-9B4C-024895BE20D4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АЛГОРИТМ </a:t>
            </a:r>
            <a:r>
              <a:rPr lang="ru-RU" sz="2800" b="1">
                <a:latin typeface="Times New Roman"/>
                <a:cs typeface="Times New Roman"/>
              </a:rPr>
              <a:t>БЛИЖАЙШЕГО СОСЕДА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Установить текущую точку равной начальной позиции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Найти ближайшую точку к текущей точке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Удалить ближайшую точку из списка оставшихся точек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ближайшую точку в список результатов.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Обновить текущую точку до ближайшей точки.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Если список оставшихся не пуст, вернутся к шагу 2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начальную точку в конец списка результатов.</a:t>
            </a:r>
            <a:endParaRPr sz="2800"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Вернуть список результатов в качестве выходных данных.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АЛГОРИТМ </a:t>
            </a:r>
            <a:r>
              <a:rPr sz="2800" b="1">
                <a:latin typeface="Times New Roman"/>
                <a:cs typeface="Times New Roman"/>
              </a:rPr>
              <a:t>ПОЛНЫЙ ПЕРЕБОР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5950670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Для каждой точки создается новый поток, каждый из которых вычисляет кратчайший путь от этой точки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 каждом потоке вызывается вспомогательная функция рекурсивно проверяющая все возможные пути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Пройдя по всем точкам, она вычисляет общее расстояние и, если оно самое короткое на данный момент, обновляет лучший путь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Когда все потоки завершены, извлекается кратчайший путь 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–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самый эффективный маршрут между точками.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334646962" name=""/>
          <p:cNvPicPr>
            <a:picLocks noChangeAspect="1"/>
          </p:cNvPicPr>
          <p:nvPr/>
        </p:nvPicPr>
        <p:blipFill>
          <a:blip r:embed="rId2"/>
          <a:srcRect l="0" t="0" r="0" b="3986"/>
          <a:stretch/>
        </p:blipFill>
        <p:spPr bwMode="auto">
          <a:xfrm flipH="0" flipV="0">
            <a:off x="246833" y="1145020"/>
            <a:ext cx="8650333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1143579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9A1D0-2772-5FCD-F989-23B91C0B2D29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92968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РАБОТА </a:t>
            </a:r>
            <a:r>
              <a:rPr lang="ru-RU" sz="2800" b="1">
                <a:latin typeface="Times New Roman"/>
                <a:cs typeface="Times New Roman"/>
              </a:rPr>
              <a:t>АЛГОРИТМА БЛИЖАЙШИЙ СОСЕД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0063333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052026873" name=""/>
          <p:cNvPicPr>
            <a:picLocks noChangeAspect="1"/>
          </p:cNvPicPr>
          <p:nvPr/>
        </p:nvPicPr>
        <p:blipFill>
          <a:blip r:embed="rId2"/>
          <a:srcRect l="0" t="0" r="0" b="3986"/>
          <a:stretch/>
        </p:blipFill>
        <p:spPr bwMode="auto">
          <a:xfrm flipH="0" flipV="0">
            <a:off x="246833" y="1112588"/>
            <a:ext cx="8650332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073232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CD7AC2-F15F-51B3-11CC-4202F6E19447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403630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РАБОТА </a:t>
            </a:r>
            <a:r>
              <a:rPr lang="ru-RU" sz="2800" b="1">
                <a:latin typeface="Times New Roman"/>
                <a:cs typeface="Times New Roman"/>
              </a:rPr>
              <a:t>АЛГОРИТМА </a:t>
            </a:r>
            <a:r>
              <a:rPr lang="ru-RU" sz="2800" b="1">
                <a:latin typeface="Times New Roman"/>
                <a:cs typeface="Times New Roman"/>
              </a:rPr>
              <a:t>ПОЛНЫЙ ПЕРЕБОР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3873837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809995986" name=""/>
          <p:cNvPicPr>
            <a:picLocks noChangeAspect="1"/>
          </p:cNvPicPr>
          <p:nvPr/>
        </p:nvPicPr>
        <p:blipFill>
          <a:blip r:embed="rId2"/>
          <a:srcRect l="0" t="0" r="0" b="3930"/>
          <a:stretch/>
        </p:blipFill>
        <p:spPr bwMode="auto">
          <a:xfrm flipH="0" flipV="0">
            <a:off x="246833" y="1112588"/>
            <a:ext cx="8645274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71991563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190BECE-448D-1040-3829-9C83E22DD46B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Проведено 14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функциональных </a:t>
            </a:r>
            <a:r>
              <a:rPr lang="ru-RU">
                <a:latin typeface="Times New Roman"/>
                <a:cs typeface="Times New Roman"/>
              </a:rPr>
              <a:t> тестов системы.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Все тесты пройдены.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Тест 9</a:t>
            </a:r>
            <a:r>
              <a:rPr lang="en-US">
                <a:latin typeface="Times New Roman"/>
                <a:cs typeface="Times New Roman"/>
              </a:rPr>
              <a:t>:</a:t>
            </a:r>
            <a:r>
              <a:rPr lang="ru-RU">
                <a:latin typeface="Times New Roman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«Редактирование камеры»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выбрать камеру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включить режим редактирования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изменить параметры камеры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нажать кнопку "Update"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Тест 9 Пройден.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093400878" name=""/>
          <p:cNvPicPr>
            <a:picLocks noChangeAspect="1"/>
          </p:cNvPicPr>
          <p:nvPr/>
        </p:nvPicPr>
        <p:blipFill>
          <a:blip r:embed="rId2"/>
          <a:srcRect l="0" t="56303" r="86607" b="5569"/>
          <a:stretch/>
        </p:blipFill>
        <p:spPr bwMode="auto">
          <a:xfrm flipH="0" flipV="0">
            <a:off x="6412747" y="1529193"/>
            <a:ext cx="2397013" cy="383857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2005118285" name=""/>
          <p:cNvPicPr>
            <a:picLocks noChangeAspect="1"/>
          </p:cNvPicPr>
          <p:nvPr/>
        </p:nvPicPr>
        <p:blipFill>
          <a:blip r:embed="rId3"/>
          <a:srcRect l="1729" t="37504" r="76991" b="57538"/>
          <a:stretch/>
        </p:blipFill>
        <p:spPr bwMode="auto">
          <a:xfrm flipH="0" flipV="0">
            <a:off x="854610" y="5412733"/>
            <a:ext cx="7200048" cy="943616"/>
          </a:xfrm>
          <a:prstGeom prst="rect">
            <a:avLst/>
          </a:prstGeom>
        </p:spPr>
      </p:pic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sz="280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  <a:endParaRPr sz="280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sz="280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316676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ПОДСЧЕТ СТРОК КОДА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46563371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8556889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51255591" name=""/>
          <p:cNvGraphicFramePr>
            <a:graphicFrameLocks xmlns:a="http://schemas.openxmlformats.org/drawingml/2006/main"/>
          </p:cNvGraphicFramePr>
          <p:nvPr/>
        </p:nvGraphicFramePr>
        <p:xfrm>
          <a:off x="218235" y="2344635"/>
          <a:ext cx="8707527" cy="241124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{3C21AF34-DCD5-8230-C345-7A89F10F8233}</a:tableStyleId>
              </a:tblPr>
              <a:tblGrid>
                <a:gridCol w="1738964"/>
                <a:gridCol w="1321033"/>
                <a:gridCol w="2156894"/>
                <a:gridCol w="1738964"/>
                <a:gridCol w="1738964"/>
              </a:tblGrid>
              <a:tr h="47970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Язык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Код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Комментарии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Пустые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Всего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7970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Svelte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1,215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52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187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1,454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7970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Rust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604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87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725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7970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CSS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344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408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7970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TypeScript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54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73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ЦЕЛЬ И</a:t>
            </a: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ЗАДАЧИ</a:t>
            </a:r>
            <a:endParaRPr sz="280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b="1">
                <a:latin typeface="Times New Roman"/>
                <a:cs typeface="Times New Roman"/>
              </a:rPr>
              <a:t>Цель работы</a:t>
            </a:r>
            <a:r>
              <a:rPr lang="ru-RU" b="1"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Разработка десктопного приложения для расчета маршрута сельскохозяйственного дрона по имеющимся характеристикам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b="1">
                <a:latin typeface="Times New Roman"/>
                <a:cs typeface="Times New Roman"/>
              </a:rPr>
              <a:t>Задачи</a:t>
            </a:r>
            <a:r>
              <a:rPr lang="ru-RU" b="1"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Разработать базовую архитектуру приложения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Выполнить реализацию приложения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7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Выполнить тестирование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lang="ru-RU">
              <a:latin typeface="Times New Roman"/>
              <a:cs typeface="Times New Roman"/>
            </a:endParaRP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/>
              <a:t/>
            </a:fld>
            <a:r>
              <a:rPr lang="en-US" sz="1800"/>
              <a:t>/18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 данной работы обусловлена растущим интересом к применению беспилотных летательных аппаратов (БПЛА) в сельском хозяйстве и необходимостью развития точного земледелия. В частности, дроны используются для мониторинга урожая и создания точных карт полей, что является ключевым сегментом "умного сельского хозяйства".</a:t>
            </a:r>
            <a:r>
              <a:rPr lang="en-US" sz="2600">
                <a:latin typeface="Times New Roman"/>
                <a:cs typeface="Times New Roman"/>
              </a:rPr>
              <a:t> 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Преимущества: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повышении эффективности использования БПЛА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скорость и точность </a:t>
            </a: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предварительной оценки затрат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ОБЗОР АНАЛОГОВ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178250186" name=""/>
          <p:cNvGraphicFramePr>
            <a:graphicFrameLocks xmlns:a="http://schemas.openxmlformats.org/drawingml/2006/main"/>
          </p:cNvGraphicFramePr>
          <p:nvPr/>
        </p:nvGraphicFramePr>
        <p:xfrm>
          <a:off x="628649" y="571318"/>
          <a:ext cx="6306206" cy="2692176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{3C21AF34-DCD5-8230-C345-7A89F10F8233}</a:tableStyleId>
              </a:tblPr>
              <a:tblGrid>
                <a:gridCol w="1908613"/>
                <a:gridCol w="1551017"/>
                <a:gridCol w="1551017"/>
                <a:gridCol w="1431244"/>
                <a:gridCol w="1432106"/>
              </a:tblGrid>
              <a:tr h="41715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Возможность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DroneDeploy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Litchi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Pix4D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Capture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UgCS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</a:tr>
              <a:tr h="62045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Планирование маршрута полета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</a:tr>
              <a:tr h="437466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Управление полетом дрона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607722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Обработка полученных данных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437466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Визуализация карты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732648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Ограниченный ряд поддерживаемых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607722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Добавление собственных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Нет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732648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Поддержка OC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iOS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Windows,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macOS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, Linux,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437466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Лицензия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574899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Стоимость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$25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Бесплатно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€790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+ или</a:t>
                      </a:r>
                      <a:br>
                        <a:rPr sz="1400">
                          <a:latin typeface="Times New Roman"/>
                          <a:cs typeface="Times New Roman"/>
                        </a:rPr>
                      </a:br>
                      <a:r>
                        <a:rPr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</a:tbl>
          </a:graphicData>
        </a:graphic>
      </p:graphicFrame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marL="0" marR="0" indent="0"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00547148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2001367" y="720000"/>
            <a:ext cx="5141265" cy="5850950"/>
          </a:xfrm>
          <a:prstGeom prst="rect">
            <a:avLst/>
          </a:prstGeom>
        </p:spPr>
      </p:pic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295919669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945721" y="720000"/>
            <a:ext cx="7252555" cy="6064772"/>
          </a:xfrm>
          <a:prstGeom prst="rect">
            <a:avLst/>
          </a:prstGeom>
        </p:spPr>
      </p:pic>
      <p:sp>
        <p:nvSpPr>
          <p:cNvPr id="7533856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56197-02AD-EFD3-7400-EBC3244E43BD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140433430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448102" y="720000"/>
            <a:ext cx="6247793" cy="6028370"/>
          </a:xfrm>
          <a:prstGeom prst="rect">
            <a:avLst/>
          </a:prstGeom>
        </p:spPr>
      </p:pic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29113563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60894" y="1317926"/>
            <a:ext cx="9022211" cy="4518143"/>
          </a:xfrm>
          <a:prstGeom prst="rect">
            <a:avLst/>
          </a:prstGeom>
        </p:spPr>
      </p:pic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430697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Фреймворк</a:t>
            </a:r>
            <a:r>
              <a:rPr lang="en-US">
                <a:latin typeface="Times New Roman"/>
                <a:cs typeface="Times New Roman"/>
              </a:rPr>
              <a:t>: Tauri.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Язык программирования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ru-RU">
                <a:latin typeface="Times New Roman"/>
                <a:cs typeface="Times New Roman"/>
              </a:rPr>
              <a:t>бэкенда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Rust.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База данных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Sqlite.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Фреймворк фронтенда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Svelte.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Язык программирования фронтенда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TypeScript.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Библиотека для отображения карты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OpenLayers.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  <p:sp>
        <p:nvSpPr>
          <p:cNvPr id="29505722" name="Content Placeholder 2"/>
          <p:cNvSpPr>
            <a:spLocks noGrp="1"/>
          </p:cNvSpPr>
          <p:nvPr/>
        </p:nvSpPr>
        <p:spPr bwMode="auto">
          <a:xfrm flipH="0" flipV="0">
            <a:off x="628649" y="5026977"/>
            <a:ext cx="7886700" cy="11499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sz="2600">
                <a:latin typeface="Times New Roman"/>
                <a:cs typeface="Times New Roman"/>
              </a:rPr>
              <a:t>Исходный код:</a:t>
            </a:r>
            <a:endParaRPr sz="260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https://github.com/EvgenKot/uav_route_calculation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17</cp:revision>
  <dcterms:created xsi:type="dcterms:W3CDTF">2012-12-03T06:56:55Z</dcterms:created>
  <dcterms:modified xsi:type="dcterms:W3CDTF">2023-06-07T20:07:31Z</dcterms:modified>
  <cp:category/>
  <cp:contentStatus/>
  <cp:version/>
</cp:coreProperties>
</file>