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7" r:id="rId14"/>
    <p:sldId id="275" r:id="rId15"/>
    <p:sldId id="280" r:id="rId16"/>
    <p:sldId id="268" r:id="rId17"/>
    <p:sldId id="276" r:id="rId18"/>
    <p:sldId id="279" r:id="rId19"/>
    <p:sldId id="278" r:id="rId20"/>
    <p:sldId id="269" r:id="rId21"/>
    <p:sldId id="272" r:id="rId22"/>
    <p:sldId id="281" r:id="rId23"/>
    <p:sldId id="273" r:id="rId24"/>
    <p:sldId id="274" r:id="rId25"/>
  </p:sldIdLst>
  <p:sldSz cx="12192000" cy="6858000"/>
  <p:notesSz cx="9144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21AF34-DCD5-8230-C345-7A89F10F8233}">
  <a:tblStyle styleId="{3C21AF34-DCD5-8230-C345-7A89F10F8233}" styleName="No Style, Table Grid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dk1"/>
              </a:solidFill>
            </a:ln>
          </a:left>
          <a:right>
            <a:ln w="12700">
              <a:solidFill>
                <a:schemeClr val="dk1"/>
              </a:solidFill>
            </a:ln>
          </a:right>
          <a:top>
            <a:ln w="12700">
              <a:solidFill>
                <a:schemeClr val="dk1"/>
              </a:solidFill>
            </a:ln>
          </a:top>
          <a:bottom>
            <a:ln w="12700">
              <a:solidFill>
                <a:schemeClr val="dk1"/>
              </a:solidFill>
            </a:ln>
          </a:bottom>
          <a:insideH>
            <a:ln w="12700">
              <a:solidFill>
                <a:schemeClr val="dk1"/>
              </a:solidFill>
            </a:ln>
          </a:insideH>
          <a:insideV>
            <a:ln w="12700">
              <a:solidFill>
                <a:schemeClr val="dk1"/>
              </a:solidFill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lt1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/>
          </a:solidFill>
        </a:fill>
      </a:tcStyle>
    </a:band1V>
    <a:band2V>
      <a:tcStyle>
        <a:tcBdr/>
        <a:fill>
          <a:solidFill>
            <a:schemeClr val="lt1"/>
          </a:solidFill>
        </a:fill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lt1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lt1"/>
          </a:solidFill>
        </a:fill>
      </a:tcStyle>
    </a:firstCol>
    <a:lastRow>
      <a:tcTxStyle b="on">
        <a:fontRef idx="minor">
          <a:prstClr val="black"/>
        </a:fontRef>
        <a:schemeClr val="dk1"/>
      </a:tcTxStyle>
      <a:tcStyle>
        <a:tcBdr>
          <a:top>
            <a:ln w="12700">
              <a:solidFill>
                <a:schemeClr val="l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dk1"/>
      </a:tcTxStyle>
      <a:tcStyle>
        <a:tcBdr>
          <a:bottom>
            <a:ln w="12700">
              <a:solidFill>
                <a:schemeClr val="dk1"/>
              </a:solidFill>
            </a:ln>
          </a:bottom>
        </a:tcBdr>
        <a:fill>
          <a:solidFill>
            <a:schemeClr val="l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114" y="31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2024-05-31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2024-05-31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2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2024-05-31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2024-05-31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49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49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2024-05-31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199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2024-05-31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8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9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2024-05-31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2024-05-31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2024-05-31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8"/>
            <a:ext cx="617219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2024-05-31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5183188" y="987428"/>
            <a:ext cx="617219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2024-05-31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2024-05-31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t>ASDSA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2667000" y="2419072"/>
            <a:ext cx="6858000" cy="169687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 fontScale="90000"/>
          </a:bodyPr>
          <a:lstStyle/>
          <a:p>
            <a:pPr>
              <a:defRPr/>
            </a:pPr>
            <a:r>
              <a:rPr lang="ru-RU" sz="2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РАЗРАБОТКА НАСТОЛЬНОГО ПРИЛОЖЕНИЯ ДЛЯ РАСЧЕТА МАРШРУТА СЕЛЬСКОХОЗЯЙСТВЕННОГО ДРОНА ПО ИМЕЮЩИМСЯ ХАРАКТЕРИСТИКАМ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635108" y="284692"/>
            <a:ext cx="8921789" cy="117717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>
              <a:defRPr/>
            </a:pPr>
            <a: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МИНИСТЕРСТВО НАУКИ И ВЫСШЕГО ОБРАЗОВАНИЯ РОССИЙСКОЙ ФЕДЕРАЦИИ</a:t>
            </a:r>
            <a:b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</a:br>
            <a:r>
              <a:rPr sz="14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Федеральное</a:t>
            </a:r>
            <a: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государственное</a:t>
            </a:r>
            <a: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автономное</a:t>
            </a:r>
            <a: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образовательное</a:t>
            </a:r>
            <a: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учреждение</a:t>
            </a:r>
            <a: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высшего</a:t>
            </a:r>
            <a: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профессионального</a:t>
            </a:r>
            <a: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образования</a:t>
            </a:r>
            <a:b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</a:br>
            <a: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«</a:t>
            </a:r>
            <a:r>
              <a:rPr sz="14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Южно-Уральский</a:t>
            </a:r>
            <a: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государственный</a:t>
            </a:r>
            <a: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университет</a:t>
            </a:r>
            <a: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(</a:t>
            </a:r>
            <a:r>
              <a:rPr sz="14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национальный</a:t>
            </a:r>
            <a: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исследовательский</a:t>
            </a:r>
            <a: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университет</a:t>
            </a:r>
            <a: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)»</a:t>
            </a:r>
            <a:b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</a:br>
            <a:r>
              <a:rPr sz="14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Высшая</a:t>
            </a:r>
            <a: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школа</a:t>
            </a:r>
            <a: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электроники</a:t>
            </a:r>
            <a: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и </a:t>
            </a:r>
            <a:r>
              <a:rPr sz="14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компьютерных</a:t>
            </a:r>
            <a: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наук</a:t>
            </a:r>
            <a:b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</a:br>
            <a:r>
              <a:rPr sz="14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Кафедра</a:t>
            </a:r>
            <a: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системного</a:t>
            </a:r>
            <a: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программирования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369116954" name="Subtitle 2"/>
          <p:cNvSpPr>
            <a:spLocks noGrp="1"/>
          </p:cNvSpPr>
          <p:nvPr/>
        </p:nvSpPr>
        <p:spPr bwMode="auto">
          <a:xfrm>
            <a:off x="1055440" y="4846972"/>
            <a:ext cx="3429000" cy="117717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ru-RU" sz="1400" dirty="0">
                <a:solidFill>
                  <a:srgbClr val="000000"/>
                </a:solidFill>
                <a:latin typeface="Times New Roman"/>
                <a:cs typeface="Times New Roman"/>
              </a:rPr>
              <a:t>Научный руководитель:</a:t>
            </a:r>
          </a:p>
          <a:p>
            <a:pPr algn="l">
              <a:defRPr/>
            </a:pPr>
            <a:r>
              <a:rPr lang="ru-RU" sz="1400" dirty="0">
                <a:latin typeface="Times New Roman"/>
                <a:cs typeface="Times New Roman"/>
              </a:rPr>
              <a:t>профессор кафедры СП, д.ф.-м.н., доцент</a:t>
            </a:r>
          </a:p>
          <a:p>
            <a:pPr algn="l">
              <a:defRPr/>
            </a:pPr>
            <a:r>
              <a:rPr lang="ru-RU" sz="1400" dirty="0">
                <a:latin typeface="Times New Roman"/>
                <a:ea typeface="Times New Roman"/>
                <a:cs typeface="Times New Roman"/>
              </a:rPr>
              <a:t>Т.А.</a:t>
            </a:r>
            <a:r>
              <a:rPr lang="ru-RU" sz="1400" dirty="0">
                <a:latin typeface="Times New Roman"/>
                <a:cs typeface="Times New Roman"/>
              </a:rPr>
              <a:t> Макаровских</a:t>
            </a:r>
          </a:p>
        </p:txBody>
      </p:sp>
      <p:sp>
        <p:nvSpPr>
          <p:cNvPr id="1189803414" name="Subtitle 2"/>
          <p:cNvSpPr>
            <a:spLocks noGrp="1"/>
          </p:cNvSpPr>
          <p:nvPr/>
        </p:nvSpPr>
        <p:spPr bwMode="auto">
          <a:xfrm>
            <a:off x="8384742" y="4846972"/>
            <a:ext cx="2751818" cy="117717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ru-RU" sz="1400" dirty="0">
                <a:solidFill>
                  <a:srgbClr val="000000"/>
                </a:solidFill>
                <a:latin typeface="Times New Roman"/>
                <a:cs typeface="Times New Roman"/>
              </a:rPr>
              <a:t>Автор:</a:t>
            </a:r>
          </a:p>
          <a:p>
            <a:pPr algn="l">
              <a:defRPr/>
            </a:pPr>
            <a:r>
              <a:rPr lang="ru-RU" sz="1400" dirty="0">
                <a:solidFill>
                  <a:srgbClr val="000000"/>
                </a:solidFill>
                <a:latin typeface="Times New Roman"/>
                <a:cs typeface="Times New Roman"/>
              </a:rPr>
              <a:t>студент группы КЭ-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4</a:t>
            </a:r>
            <a:r>
              <a:rPr lang="ru-RU" sz="1400" dirty="0">
                <a:solidFill>
                  <a:srgbClr val="000000"/>
                </a:solidFill>
                <a:latin typeface="Times New Roman"/>
                <a:cs typeface="Times New Roman"/>
              </a:rPr>
              <a:t>03</a:t>
            </a:r>
          </a:p>
          <a:p>
            <a:pPr algn="l">
              <a:defRPr/>
            </a:pPr>
            <a:r>
              <a:rPr lang="ru-RU" sz="1400" dirty="0">
                <a:solidFill>
                  <a:srgbClr val="000000"/>
                </a:solidFill>
                <a:latin typeface="Times New Roman"/>
                <a:cs typeface="Times New Roman"/>
              </a:rPr>
              <a:t>Е.В. Ращупкин</a:t>
            </a:r>
            <a:endParaRPr lang="ru-RU" sz="1400" dirty="0">
              <a:latin typeface="Times New Roman"/>
              <a:cs typeface="Times New Roman"/>
            </a:endParaRPr>
          </a:p>
        </p:txBody>
      </p:sp>
      <p:sp>
        <p:nvSpPr>
          <p:cNvPr id="1698191984" name="Subtitle 2"/>
          <p:cNvSpPr>
            <a:spLocks noGrp="1"/>
          </p:cNvSpPr>
          <p:nvPr/>
        </p:nvSpPr>
        <p:spPr bwMode="auto">
          <a:xfrm>
            <a:off x="4163247" y="6412431"/>
            <a:ext cx="3865500" cy="399688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14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Челябинск</a:t>
            </a:r>
            <a: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2</a:t>
            </a:r>
            <a: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02</a:t>
            </a:r>
            <a:r>
              <a:rPr lang="en-US"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4</a:t>
            </a:r>
            <a: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г.</a:t>
            </a:r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2877265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3200" b="1" dirty="0">
                <a:latin typeface="Times New Roman"/>
                <a:cs typeface="Times New Roman"/>
              </a:rPr>
              <a:t>СРАВНЕНИЕ </a:t>
            </a:r>
            <a:r>
              <a:rPr sz="3200" b="1" dirty="0">
                <a:latin typeface="Times New Roman"/>
                <a:cs typeface="Times New Roman"/>
              </a:rPr>
              <a:t>АЛГОРИТМ</a:t>
            </a:r>
            <a:r>
              <a:rPr lang="ru-RU" sz="3200" b="1" dirty="0">
                <a:latin typeface="Times New Roman"/>
                <a:cs typeface="Times New Roman"/>
              </a:rPr>
              <a:t>ОВ</a:t>
            </a:r>
            <a:endParaRPr sz="3200" b="1" dirty="0">
              <a:latin typeface="Times New Roman"/>
              <a:cs typeface="Times New Roman"/>
            </a:endParaRP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23B2E4D6-6D34-4603-A7B4-7625A040A8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4761026"/>
              </p:ext>
            </p:extLst>
          </p:nvPr>
        </p:nvGraphicFramePr>
        <p:xfrm>
          <a:off x="335360" y="1085128"/>
          <a:ext cx="11521280" cy="4674077"/>
        </p:xfrm>
        <a:graphic>
          <a:graphicData uri="http://schemas.openxmlformats.org/drawingml/2006/table">
            <a:tbl>
              <a:tblPr firstRow="1" firstCol="1" bandRow="1">
                <a:tableStyleId>{3C21AF34-DCD5-8230-C345-7A89F10F8233}</a:tableStyleId>
              </a:tblPr>
              <a:tblGrid>
                <a:gridCol w="2363738">
                  <a:extLst>
                    <a:ext uri="{9D8B030D-6E8A-4147-A177-3AD203B41FA5}">
                      <a16:colId xmlns:a16="http://schemas.microsoft.com/office/drawing/2014/main" val="315019223"/>
                    </a:ext>
                  </a:extLst>
                </a:gridCol>
                <a:gridCol w="2570629">
                  <a:extLst>
                    <a:ext uri="{9D8B030D-6E8A-4147-A177-3AD203B41FA5}">
                      <a16:colId xmlns:a16="http://schemas.microsoft.com/office/drawing/2014/main" val="3019649573"/>
                    </a:ext>
                  </a:extLst>
                </a:gridCol>
                <a:gridCol w="2662437">
                  <a:extLst>
                    <a:ext uri="{9D8B030D-6E8A-4147-A177-3AD203B41FA5}">
                      <a16:colId xmlns:a16="http://schemas.microsoft.com/office/drawing/2014/main" val="3064289960"/>
                    </a:ext>
                  </a:extLst>
                </a:gridCol>
                <a:gridCol w="3924476">
                  <a:extLst>
                    <a:ext uri="{9D8B030D-6E8A-4147-A177-3AD203B41FA5}">
                      <a16:colId xmlns:a16="http://schemas.microsoft.com/office/drawing/2014/main" val="2994862689"/>
                    </a:ext>
                  </a:extLst>
                </a:gridCol>
              </a:tblGrid>
              <a:tr h="279703"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Алгоритм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Nearest neighbour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Brute force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Rectangular areas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extLst>
                  <a:ext uri="{0D108BD9-81ED-4DB2-BD59-A6C34878D82A}">
                    <a16:rowId xmlns:a16="http://schemas.microsoft.com/office/drawing/2014/main" val="3434102277"/>
                  </a:ext>
                </a:extLst>
              </a:tr>
              <a:tr h="787196"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Входные данные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Одномерный массив точек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Одномерный массив точек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Трехмерный массив точек, стартовая точка, направление дискретизации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extLst>
                  <a:ext uri="{0D108BD9-81ED-4DB2-BD59-A6C34878D82A}">
                    <a16:rowId xmlns:a16="http://schemas.microsoft.com/office/drawing/2014/main" val="1850452141"/>
                  </a:ext>
                </a:extLst>
              </a:tr>
              <a:tr h="533450"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Выходные данные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Одномерный массив точек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Одномерный массив точек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Одномерный массив точек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extLst>
                  <a:ext uri="{0D108BD9-81ED-4DB2-BD59-A6C34878D82A}">
                    <a16:rowId xmlns:a16="http://schemas.microsoft.com/office/drawing/2014/main" val="3859912327"/>
                  </a:ext>
                </a:extLst>
              </a:tr>
              <a:tr h="533450"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Класс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Аппроксимационный алгоритм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Алгоритм оптимального решения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Аппроксимационный алгоритм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extLst>
                  <a:ext uri="{0D108BD9-81ED-4DB2-BD59-A6C34878D82A}">
                    <a16:rowId xmlns:a16="http://schemas.microsoft.com/office/drawing/2014/main" val="291175588"/>
                  </a:ext>
                </a:extLst>
              </a:tr>
              <a:tr h="1040942">
                <a:tc>
                  <a:txBody>
                    <a:bodyPr/>
                    <a:lstStyle/>
                    <a:p>
                      <a:r>
                        <a:rPr lang="ru-RU" sz="1400" dirty="0">
                          <a:effectLst/>
                        </a:rPr>
                        <a:t>Ограничения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Нет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Количество точек съемки </a:t>
                      </a:r>
                      <a:r>
                        <a:rPr lang="en-US" sz="1400" dirty="0">
                          <a:effectLst/>
                        </a:rPr>
                        <a:t>&lt;13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Количество полей &lt;10, прямоуголькики, ограничивающие поля не пересекаются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extLst>
                  <a:ext uri="{0D108BD9-81ED-4DB2-BD59-A6C34878D82A}">
                    <a16:rowId xmlns:a16="http://schemas.microsoft.com/office/drawing/2014/main" val="2910385827"/>
                  </a:ext>
                </a:extLst>
              </a:tr>
              <a:tr h="712140"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Результат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Неоптимальный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Оптимальный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Неоптимальный, входят точки, не принадлежащие полю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extLst>
                  <a:ext uri="{0D108BD9-81ED-4DB2-BD59-A6C34878D82A}">
                    <a16:rowId xmlns:a16="http://schemas.microsoft.com/office/drawing/2014/main" val="1165664456"/>
                  </a:ext>
                </a:extLst>
              </a:tr>
              <a:tr h="787196">
                <a:tc>
                  <a:txBody>
                    <a:bodyPr/>
                    <a:lstStyle/>
                    <a:p>
                      <a:r>
                        <a:rPr lang="ru-RU" sz="1400" dirty="0">
                          <a:effectLst/>
                        </a:rPr>
                        <a:t>Время работы алгоритма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O(N)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O(N!)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Объединение полей </a:t>
                      </a:r>
                      <a:r>
                        <a:rPr lang="en-US" sz="1400" dirty="0">
                          <a:effectLst/>
                        </a:rPr>
                        <a:t>O</a:t>
                      </a:r>
                      <a:r>
                        <a:rPr lang="ru-RU" sz="1400" dirty="0">
                          <a:effectLst/>
                        </a:rPr>
                        <a:t>(</a:t>
                      </a:r>
                      <a:r>
                        <a:rPr lang="en-US" sz="1400" dirty="0" err="1">
                          <a:effectLst/>
                        </a:rPr>
                        <a:t>ElogV</a:t>
                      </a:r>
                      <a:r>
                        <a:rPr lang="ru-RU" sz="1400" dirty="0">
                          <a:effectLst/>
                        </a:rPr>
                        <a:t>), построение пути внутри поля </a:t>
                      </a:r>
                      <a:r>
                        <a:rPr lang="en-US" sz="1400" dirty="0">
                          <a:effectLst/>
                        </a:rPr>
                        <a:t>O</a:t>
                      </a:r>
                      <a:r>
                        <a:rPr lang="ru-RU" sz="1400" dirty="0">
                          <a:effectLst/>
                        </a:rPr>
                        <a:t>(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extLst>
                  <a:ext uri="{0D108BD9-81ED-4DB2-BD59-A6C34878D82A}">
                    <a16:rowId xmlns:a16="http://schemas.microsoft.com/office/drawing/2014/main" val="1827505100"/>
                  </a:ext>
                </a:extLst>
              </a:tr>
            </a:tbl>
          </a:graphicData>
        </a:graphic>
      </p:graphicFrame>
      <p:sp>
        <p:nvSpPr>
          <p:cNvPr id="32818221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E308FFC-03AD-B5EF-2D4A-AF0B95259C86}" type="slidenum">
              <a:rPr lang="en-US" sz="1800"/>
              <a:t>10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3534641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 fontScale="90000"/>
          </a:bodyPr>
          <a:lstStyle/>
          <a:p>
            <a:pPr algn="ctr">
              <a:defRPr/>
            </a:pPr>
            <a:r>
              <a:rPr sz="2800" b="1" dirty="0">
                <a:latin typeface="Times New Roman"/>
                <a:cs typeface="Times New Roman"/>
              </a:rPr>
              <a:t>ВИЗУАЛИЗАЦИЯ РАБОТЫ АЛГОРИТМА ДИСКРЕТИЗАЦИИ</a:t>
            </a:r>
          </a:p>
        </p:txBody>
      </p:sp>
      <p:pic>
        <p:nvPicPr>
          <p:cNvPr id="934106895" name="Content Placeholder 934106894"/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2458028" y="914030"/>
            <a:ext cx="7275949" cy="5456961"/>
          </a:xfrm>
          <a:prstGeom prst="rect">
            <a:avLst/>
          </a:prstGeom>
          <a:ln w="12699">
            <a:solidFill>
              <a:schemeClr val="accent1">
                <a:lumMod val="50196"/>
              </a:schemeClr>
            </a:solidFill>
            <a:prstDash val="solid"/>
          </a:ln>
        </p:spPr>
      </p:pic>
      <p:sp>
        <p:nvSpPr>
          <p:cNvPr id="56029876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B66A09E-0ECF-E3D6-9B4C-024895BE20D4}" type="slidenum">
              <a:rPr lang="en-US" sz="1800"/>
              <a:t>11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9803811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ВИЗУАЛИЗАЦИЯ РАБОТЫ </a:t>
            </a:r>
            <a:r>
              <a:rPr sz="2800" b="1" dirty="0">
                <a:latin typeface="Times New Roman"/>
                <a:cs typeface="Times New Roman"/>
              </a:rPr>
              <a:t>АЛГОРИТМ</a:t>
            </a:r>
            <a:r>
              <a:rPr lang="ru-RU" sz="2800" b="1" dirty="0">
                <a:latin typeface="Times New Roman"/>
                <a:cs typeface="Times New Roman"/>
              </a:rPr>
              <a:t>А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br>
              <a:rPr lang="ru-RU" sz="2800" b="1" dirty="0">
                <a:latin typeface="Times New Roman"/>
                <a:cs typeface="Times New Roman"/>
              </a:rPr>
            </a:br>
            <a:r>
              <a:rPr lang="ru-RU" sz="2800" b="1" dirty="0">
                <a:latin typeface="Times New Roman"/>
                <a:cs typeface="Times New Roman"/>
              </a:rPr>
              <a:t>БЛИЖАЙШЕГО СОСЕДА</a:t>
            </a:r>
            <a:endParaRPr sz="2800" b="1" dirty="0">
              <a:latin typeface="Times New Roman"/>
              <a:cs typeface="Times New Roman"/>
            </a:endParaRPr>
          </a:p>
        </p:txBody>
      </p:sp>
      <p:sp>
        <p:nvSpPr>
          <p:cNvPr id="1126800454" name="Content Placeholder 2"/>
          <p:cNvSpPr>
            <a:spLocks noGrp="1"/>
          </p:cNvSpPr>
          <p:nvPr>
            <p:ph idx="1"/>
          </p:nvPr>
        </p:nvSpPr>
        <p:spPr bwMode="auto">
          <a:xfrm>
            <a:off x="2152649" y="720003"/>
            <a:ext cx="7886700" cy="5456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97500" lnSpcReduction="12000"/>
          </a:bodyPr>
          <a:lstStyle/>
          <a:p>
            <a:pPr marL="0" indent="0">
              <a:buNone/>
              <a:defRPr/>
            </a:pPr>
            <a:endParaRPr dirty="0">
              <a:latin typeface="Times New Roman"/>
              <a:cs typeface="Times New Roman"/>
            </a:endParaRPr>
          </a:p>
        </p:txBody>
      </p:sp>
      <p:sp>
        <p:nvSpPr>
          <p:cNvPr id="44784337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4E535D7-7A1A-173D-3768-3427A2E45C34}" type="slidenum">
              <a:rPr lang="en-US" sz="1800"/>
              <a:t>12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AF9356-8160-41CC-AA5E-22DA4D6F2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4020"/>
            <a:ext cx="9354111" cy="565005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9803811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ВИЗУАЛИЗАЦИЯ РАБОТЫ </a:t>
            </a:r>
            <a:r>
              <a:rPr sz="2800" b="1" dirty="0">
                <a:latin typeface="Times New Roman"/>
                <a:cs typeface="Times New Roman"/>
              </a:rPr>
              <a:t>АЛГОРИТМ</a:t>
            </a:r>
            <a:r>
              <a:rPr lang="ru-RU" sz="2800" b="1" dirty="0">
                <a:latin typeface="Times New Roman"/>
                <a:cs typeface="Times New Roman"/>
              </a:rPr>
              <a:t>А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br>
              <a:rPr lang="ru-RU" sz="2800" b="1" dirty="0">
                <a:latin typeface="Times New Roman"/>
                <a:cs typeface="Times New Roman"/>
              </a:rPr>
            </a:br>
            <a:r>
              <a:rPr lang="ru-RU" sz="2800" b="1" dirty="0">
                <a:latin typeface="Times New Roman"/>
                <a:cs typeface="Times New Roman"/>
              </a:rPr>
              <a:t>БЛИЖАЙШЕГО СОСЕДА</a:t>
            </a:r>
            <a:endParaRPr sz="2800" b="1" dirty="0">
              <a:latin typeface="Times New Roman"/>
              <a:cs typeface="Times New Roman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B2AD231-E777-42B2-BF3E-0EE6831058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450595" y="720000"/>
            <a:ext cx="9290810" cy="5653309"/>
          </a:xfrm>
          <a:ln w="12700">
            <a:solidFill>
              <a:schemeClr val="tx1"/>
            </a:solidFill>
          </a:ln>
        </p:spPr>
      </p:pic>
      <p:sp>
        <p:nvSpPr>
          <p:cNvPr id="44784337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4E535D7-7A1A-173D-3768-3427A2E45C34}" type="slidenum">
              <a:rPr lang="en-US" sz="1800"/>
              <a:t>13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406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9803811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ВИЗУАЛИЗАЦИЯ РАБОТЫ </a:t>
            </a:r>
            <a:r>
              <a:rPr sz="2800" b="1" dirty="0">
                <a:latin typeface="Times New Roman"/>
                <a:cs typeface="Times New Roman"/>
              </a:rPr>
              <a:t>АЛГОРИТМ</a:t>
            </a:r>
            <a:r>
              <a:rPr lang="ru-RU" sz="2800" b="1" dirty="0">
                <a:latin typeface="Times New Roman"/>
                <a:cs typeface="Times New Roman"/>
              </a:rPr>
              <a:t>А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br>
              <a:rPr lang="ru-RU" sz="2800" b="1" dirty="0">
                <a:latin typeface="Times New Roman"/>
                <a:cs typeface="Times New Roman"/>
              </a:rPr>
            </a:br>
            <a:r>
              <a:rPr lang="ru-RU" sz="2800" b="1" dirty="0">
                <a:latin typeface="Times New Roman"/>
                <a:cs typeface="Times New Roman"/>
              </a:rPr>
              <a:t>ПОЛНОГО  ПЕРЕБОРА</a:t>
            </a:r>
            <a:endParaRPr sz="2800" b="1" dirty="0">
              <a:latin typeface="Times New Roman"/>
              <a:cs typeface="Times New Roman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F57E8C9-EFD9-44FE-81A5-44F7BF3EB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696869" y="815749"/>
            <a:ext cx="8798261" cy="5444854"/>
          </a:xfrm>
          <a:ln w="12700">
            <a:solidFill>
              <a:schemeClr val="tx1"/>
            </a:solidFill>
          </a:ln>
        </p:spPr>
      </p:pic>
      <p:sp>
        <p:nvSpPr>
          <p:cNvPr id="44784337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4E535D7-7A1A-173D-3768-3427A2E45C34}" type="slidenum">
              <a:rPr lang="en-US" sz="1800"/>
              <a:t>14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956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5563442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1052736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ЭТАПЫ РАБОТЫ </a:t>
            </a:r>
            <a:r>
              <a:rPr sz="2800" b="1" dirty="0">
                <a:latin typeface="Times New Roman"/>
                <a:cs typeface="Times New Roman"/>
              </a:rPr>
              <a:t>АЛГОРИТМ</a:t>
            </a:r>
            <a:r>
              <a:rPr lang="ru-RU" sz="2800" b="1" dirty="0">
                <a:latin typeface="Times New Roman"/>
                <a:cs typeface="Times New Roman"/>
              </a:rPr>
              <a:t>А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br>
              <a:rPr lang="ru-RU" sz="2800" b="1" dirty="0">
                <a:latin typeface="Times New Roman"/>
                <a:cs typeface="Times New Roman"/>
              </a:rPr>
            </a:br>
            <a:r>
              <a:rPr lang="ru-RU" sz="2800" b="1" dirty="0">
                <a:latin typeface="Times New Roman"/>
                <a:cs typeface="Times New Roman"/>
              </a:rPr>
              <a:t>ДЛЯ ПРЯМОУГОЛЬНЫХ ОБЛАСТЕЙ</a:t>
            </a:r>
            <a:endParaRPr sz="2800" b="1" dirty="0">
              <a:latin typeface="Times New Roman"/>
              <a:cs typeface="Times New Roman"/>
            </a:endParaRPr>
          </a:p>
        </p:txBody>
      </p:sp>
      <p:sp>
        <p:nvSpPr>
          <p:cNvPr id="155165677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D3CE672-1586-B4B4-E551-259DC4B15C04}" type="slidenum">
              <a:rPr lang="en-US" sz="1800"/>
              <a:t>15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BFF1B-A314-4216-8FAC-B29CA61C9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Дискретизация прямоугольных областей.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Построение маршрута внутри прямоугольных областей.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Нахождение минимального </a:t>
            </a:r>
            <a:r>
              <a:rPr lang="ru-RU" dirty="0" err="1">
                <a:latin typeface="Times New Roman"/>
                <a:cs typeface="Times New Roman"/>
              </a:rPr>
              <a:t>остовного</a:t>
            </a:r>
            <a:r>
              <a:rPr lang="ru-RU" dirty="0">
                <a:latin typeface="Times New Roman"/>
                <a:cs typeface="Times New Roman"/>
              </a:rPr>
              <a:t> дерева с использованием алгоритма </a:t>
            </a:r>
            <a:r>
              <a:rPr lang="ru-RU" dirty="0" err="1">
                <a:latin typeface="Times New Roman"/>
                <a:cs typeface="Times New Roman"/>
              </a:rPr>
              <a:t>Борувки</a:t>
            </a:r>
            <a:r>
              <a:rPr lang="ru-RU" dirty="0">
                <a:latin typeface="Times New Roman"/>
                <a:cs typeface="Times New Roman"/>
              </a:rPr>
              <a:t>.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Связывание прямоугольных областей.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056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5563442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1052736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ВИЗУАЛИЗАЦИЯ РАБОТЫ </a:t>
            </a:r>
            <a:r>
              <a:rPr sz="2800" b="1" dirty="0">
                <a:latin typeface="Times New Roman"/>
                <a:cs typeface="Times New Roman"/>
              </a:rPr>
              <a:t>АЛГОРИТМ</a:t>
            </a:r>
            <a:r>
              <a:rPr lang="ru-RU" sz="2800" b="1" dirty="0">
                <a:latin typeface="Times New Roman"/>
                <a:cs typeface="Times New Roman"/>
              </a:rPr>
              <a:t>А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br>
              <a:rPr lang="ru-RU" sz="2800" b="1" dirty="0">
                <a:latin typeface="Times New Roman"/>
                <a:cs typeface="Times New Roman"/>
              </a:rPr>
            </a:br>
            <a:r>
              <a:rPr lang="ru-RU" sz="2800" b="1" dirty="0">
                <a:latin typeface="Times New Roman"/>
                <a:cs typeface="Times New Roman"/>
              </a:rPr>
              <a:t>ПОСТРОЕНИЯ МАРШРУТА</a:t>
            </a:r>
            <a:br>
              <a:rPr lang="ru-RU" sz="2800" b="1" dirty="0">
                <a:latin typeface="Times New Roman"/>
                <a:cs typeface="Times New Roman"/>
              </a:rPr>
            </a:br>
            <a:r>
              <a:rPr lang="ru-RU" sz="2800" b="1" dirty="0">
                <a:latin typeface="Times New Roman"/>
                <a:cs typeface="Times New Roman"/>
              </a:rPr>
              <a:t>ВНУТРИ ПРЯМОУГОЛЬНОЙ ОБЛАСТИ</a:t>
            </a:r>
            <a:endParaRPr sz="2800" b="1" dirty="0">
              <a:latin typeface="Times New Roman"/>
              <a:cs typeface="Times New Roman"/>
            </a:endParaRPr>
          </a:p>
        </p:txBody>
      </p:sp>
      <p:sp>
        <p:nvSpPr>
          <p:cNvPr id="155165677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D3CE672-1586-B4B4-E551-259DC4B15C04}" type="slidenum">
              <a:rPr lang="en-US" sz="1800"/>
              <a:t>16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A1ABD18-FE47-4C77-9EA4-C83667E68F9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4032" y="1268760"/>
            <a:ext cx="5497057" cy="402463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033EDF-2DFD-4C86-BFA5-76C3A46B623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76849" y="1268760"/>
            <a:ext cx="5880887" cy="402462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5563442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ВИЗУАЛИЗАЦИЯ РАБОТЫ </a:t>
            </a:r>
            <a:r>
              <a:rPr sz="2800" b="1" dirty="0">
                <a:latin typeface="Times New Roman"/>
                <a:cs typeface="Times New Roman"/>
              </a:rPr>
              <a:t>АЛГОРИТМ</a:t>
            </a:r>
            <a:r>
              <a:rPr lang="ru-RU" sz="2800" b="1" dirty="0">
                <a:latin typeface="Times New Roman"/>
                <a:cs typeface="Times New Roman"/>
              </a:rPr>
              <a:t>А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br>
              <a:rPr lang="ru-RU" sz="2800" b="1" dirty="0">
                <a:latin typeface="Times New Roman"/>
                <a:cs typeface="Times New Roman"/>
              </a:rPr>
            </a:br>
            <a:r>
              <a:rPr lang="ru-RU" sz="2800" b="1" dirty="0">
                <a:latin typeface="Times New Roman"/>
                <a:cs typeface="Times New Roman"/>
              </a:rPr>
              <a:t>СВЯЗЫВАНИЯ ПРЯМОУГОЛЬНЫХ ОБЛАСТЕЙ</a:t>
            </a:r>
            <a:endParaRPr sz="2800" b="1" dirty="0">
              <a:latin typeface="Times New Roman"/>
              <a:cs typeface="Times New Roman"/>
            </a:endParaRPr>
          </a:p>
        </p:txBody>
      </p:sp>
      <p:sp>
        <p:nvSpPr>
          <p:cNvPr id="155165677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D3CE672-1586-B4B4-E551-259DC4B15C04}" type="slidenum">
              <a:rPr lang="en-US" sz="1800"/>
              <a:t>17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2CA2090-873B-4509-B4FD-813D4E68C67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9410" y="720003"/>
            <a:ext cx="6573180" cy="574529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2199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5563442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ВИЗУАЛИЗАЦИЯ РАБОТЫ </a:t>
            </a:r>
            <a:r>
              <a:rPr sz="2800" b="1" dirty="0">
                <a:latin typeface="Times New Roman"/>
                <a:cs typeface="Times New Roman"/>
              </a:rPr>
              <a:t>АЛГОРИТМ</a:t>
            </a:r>
            <a:r>
              <a:rPr lang="ru-RU" sz="2800" b="1" dirty="0">
                <a:latin typeface="Times New Roman"/>
                <a:cs typeface="Times New Roman"/>
              </a:rPr>
              <a:t>А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br>
              <a:rPr lang="ru-RU" sz="2800" b="1" dirty="0">
                <a:latin typeface="Times New Roman"/>
                <a:cs typeface="Times New Roman"/>
              </a:rPr>
            </a:br>
            <a:r>
              <a:rPr lang="ru-RU" sz="2800" b="1" dirty="0">
                <a:latin typeface="Times New Roman"/>
                <a:cs typeface="Times New Roman"/>
              </a:rPr>
              <a:t>СВЯЗЫВАНИЯ ПРЯМОУГОЛЬНЫХ ОБЛАСТЕЙ</a:t>
            </a:r>
            <a:endParaRPr sz="2800" b="1" dirty="0">
              <a:latin typeface="Times New Roman"/>
              <a:cs typeface="Times New Roman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F1661005-F020-4F58-BE3E-EF566D0BA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351584" y="720727"/>
            <a:ext cx="7049816" cy="5818581"/>
          </a:xfrm>
          <a:noFill/>
          <a:ln w="12700">
            <a:solidFill>
              <a:schemeClr val="tx1"/>
            </a:solidFill>
          </a:ln>
        </p:spPr>
      </p:pic>
      <p:sp>
        <p:nvSpPr>
          <p:cNvPr id="155165677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D3CE672-1586-B4B4-E551-259DC4B15C04}" type="slidenum">
              <a:rPr lang="en-US" sz="1800"/>
              <a:t>18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538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5563442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ВИЗУАЛИЗАЦИЯ РАБОТЫ </a:t>
            </a:r>
            <a:r>
              <a:rPr sz="2800" b="1" dirty="0">
                <a:latin typeface="Times New Roman"/>
                <a:cs typeface="Times New Roman"/>
              </a:rPr>
              <a:t>АЛГОРИТМ</a:t>
            </a:r>
            <a:r>
              <a:rPr lang="ru-RU" sz="2800" b="1" dirty="0">
                <a:latin typeface="Times New Roman"/>
                <a:cs typeface="Times New Roman"/>
              </a:rPr>
              <a:t>А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br>
              <a:rPr lang="ru-RU" sz="2800" b="1" dirty="0">
                <a:latin typeface="Times New Roman"/>
                <a:cs typeface="Times New Roman"/>
              </a:rPr>
            </a:br>
            <a:r>
              <a:rPr lang="ru-RU" sz="2800" b="1" dirty="0">
                <a:latin typeface="Times New Roman"/>
                <a:cs typeface="Times New Roman"/>
              </a:rPr>
              <a:t>ДЛЯ ПРЯМОУГОЛЬНЫХ ОБЛАСТЕЙ</a:t>
            </a:r>
            <a:endParaRPr sz="2800" b="1" dirty="0">
              <a:latin typeface="Times New Roman"/>
              <a:cs typeface="Times New Roman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7E19D39-A179-4F3A-A256-6BFCDB3DE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614493" y="695757"/>
            <a:ext cx="6963019" cy="5684843"/>
          </a:xfrm>
          <a:ln w="12700">
            <a:solidFill>
              <a:schemeClr val="tx1"/>
            </a:solidFill>
          </a:ln>
        </p:spPr>
      </p:pic>
      <p:sp>
        <p:nvSpPr>
          <p:cNvPr id="155165677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D3CE672-1586-B4B4-E551-259DC4B15C04}" type="slidenum">
              <a:rPr lang="en-US" sz="1800"/>
              <a:t>19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92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8868835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>
                <a:latin typeface="Times New Roman"/>
                <a:cs typeface="Times New Roman"/>
              </a:rPr>
              <a:t>ЦЕЛЬ И ЗАДАЧИ</a:t>
            </a:r>
            <a:endParaRPr sz="2800"/>
          </a:p>
        </p:txBody>
      </p:sp>
      <p:sp>
        <p:nvSpPr>
          <p:cNvPr id="1038117892" name="Content Placeholder 2"/>
          <p:cNvSpPr>
            <a:spLocks noGrp="1"/>
          </p:cNvSpPr>
          <p:nvPr>
            <p:ph idx="1"/>
          </p:nvPr>
        </p:nvSpPr>
        <p:spPr bwMode="auto">
          <a:xfrm>
            <a:off x="1055440" y="720000"/>
            <a:ext cx="10081120" cy="545696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0" indent="0">
              <a:buNone/>
              <a:defRPr/>
            </a:pPr>
            <a:r>
              <a:rPr lang="ru-RU" b="1" dirty="0">
                <a:latin typeface="Times New Roman"/>
                <a:cs typeface="Times New Roman"/>
              </a:rPr>
              <a:t>Цель работы:</a:t>
            </a:r>
            <a:endParaRPr lang="ru-RU" dirty="0"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ru-RU" dirty="0">
                <a:latin typeface="Times New Roman"/>
                <a:cs typeface="Times New Roman"/>
              </a:rPr>
              <a:t>Разработка настольного приложения для расчета маршрута сельскохозяйственного дрона по имеющимся характеристикам</a:t>
            </a:r>
          </a:p>
          <a:p>
            <a:pPr marL="0" indent="0">
              <a:buNone/>
              <a:defRPr/>
            </a:pPr>
            <a:r>
              <a:rPr lang="ru-RU" b="1" dirty="0">
                <a:latin typeface="Times New Roman"/>
                <a:cs typeface="Times New Roman"/>
              </a:rPr>
              <a:t>Задачи:</a:t>
            </a:r>
            <a:endParaRPr lang="ru-RU" dirty="0">
              <a:latin typeface="Times New Roman"/>
              <a:cs typeface="Times New Roman"/>
            </a:endParaRP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Выполнить анализ предметной области и произвести обзор существующих решений.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Разработать базовую архитектуру приложения.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Описать алгоритмы, использующиеся в системе.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Выполнить реализацию приложения.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Выполнить тестирование.</a:t>
            </a:r>
          </a:p>
        </p:txBody>
      </p:sp>
      <p:sp>
        <p:nvSpPr>
          <p:cNvPr id="153100688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3D89D74-5DA3-1BA4-C7D7-A7772828CF40}" type="slidenum">
              <a:rPr lang="en-US" sz="1800"/>
              <a:t>2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4467284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ИНТЕРФЕЙС СИСТЕМЫ</a:t>
            </a:r>
          </a:p>
        </p:txBody>
      </p:sp>
      <p:sp>
        <p:nvSpPr>
          <p:cNvPr id="1988047782" name="Content Placeholder 2"/>
          <p:cNvSpPr>
            <a:spLocks noGrp="1"/>
          </p:cNvSpPr>
          <p:nvPr>
            <p:ph idx="1"/>
          </p:nvPr>
        </p:nvSpPr>
        <p:spPr bwMode="auto">
          <a:xfrm>
            <a:off x="2152649" y="720003"/>
            <a:ext cx="7886700" cy="5456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0" indent="0">
              <a:buNone/>
              <a:defRPr/>
            </a:pPr>
            <a:endParaRPr/>
          </a:p>
        </p:txBody>
      </p:sp>
      <p:sp>
        <p:nvSpPr>
          <p:cNvPr id="114357956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A49A1D0-2772-5FCD-F989-23B91C0B2D29}" type="slidenum">
              <a:rPr lang="en-US" sz="1800"/>
              <a:t>20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DE3055-FD47-4541-88CF-5FF68FC62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401" y="667498"/>
            <a:ext cx="10003198" cy="547049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3663757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ТЕСТИРОВАНИЕ СИСТЕМЫ</a:t>
            </a:r>
          </a:p>
        </p:txBody>
      </p:sp>
      <p:sp>
        <p:nvSpPr>
          <p:cNvPr id="801650196" name="Content Placeholder 2"/>
          <p:cNvSpPr>
            <a:spLocks noGrp="1"/>
          </p:cNvSpPr>
          <p:nvPr>
            <p:ph idx="1"/>
          </p:nvPr>
        </p:nvSpPr>
        <p:spPr bwMode="auto">
          <a:xfrm>
            <a:off x="1055440" y="720003"/>
            <a:ext cx="8983909" cy="5456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0" indent="0">
              <a:buNone/>
              <a:defRPr/>
            </a:pPr>
            <a:r>
              <a:rPr lang="ru-RU" dirty="0">
                <a:latin typeface="Times New Roman"/>
                <a:cs typeface="Times New Roman"/>
              </a:rPr>
              <a:t>Проведено 14  функциональных  тестов системы.</a:t>
            </a:r>
          </a:p>
          <a:p>
            <a:pPr marL="0" indent="0">
              <a:buNone/>
              <a:defRPr/>
            </a:pPr>
            <a:r>
              <a:rPr lang="ru-RU" dirty="0">
                <a:latin typeface="Times New Roman"/>
                <a:cs typeface="Times New Roman"/>
              </a:rPr>
              <a:t>Все тесты пройдены.</a:t>
            </a:r>
          </a:p>
          <a:p>
            <a:pPr marL="0" indent="0">
              <a:buNone/>
              <a:defRPr/>
            </a:pPr>
            <a:endParaRPr lang="ru-RU" dirty="0"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ru-RU" dirty="0">
                <a:latin typeface="Times New Roman"/>
                <a:cs typeface="Times New Roman"/>
              </a:rPr>
              <a:t>Тест 9</a:t>
            </a:r>
            <a:r>
              <a:rPr lang="en-US" dirty="0">
                <a:latin typeface="Times New Roman"/>
                <a:cs typeface="Times New Roman"/>
              </a:rPr>
              <a:t>:</a:t>
            </a:r>
            <a:r>
              <a:rPr lang="ru-RU" dirty="0">
                <a:latin typeface="Times New Roman"/>
                <a:cs typeface="Times New Roman"/>
              </a:rPr>
              <a:t> «Редактирование камеры»</a:t>
            </a:r>
            <a:r>
              <a:rPr lang="en-US" dirty="0">
                <a:latin typeface="Times New Roman"/>
                <a:cs typeface="Times New Roman"/>
              </a:rPr>
              <a:t>:</a:t>
            </a:r>
            <a:endParaRPr lang="ru-RU" dirty="0">
              <a:latin typeface="Times New Roman"/>
              <a:cs typeface="Times New Roman"/>
            </a:endParaRPr>
          </a:p>
          <a:p>
            <a:pPr marL="394023" indent="-394023">
              <a:buFont typeface="Arial"/>
              <a:buAutoNum type="arabicParenR"/>
              <a:defRPr/>
            </a:pPr>
            <a:r>
              <a:rPr lang="ru-RU" dirty="0">
                <a:latin typeface="Times New Roman"/>
                <a:cs typeface="Times New Roman"/>
              </a:rPr>
              <a:t>выбрать камеру</a:t>
            </a:r>
            <a:r>
              <a:rPr lang="en-US" dirty="0">
                <a:latin typeface="Times New Roman"/>
                <a:cs typeface="Times New Roman"/>
              </a:rPr>
              <a:t>;</a:t>
            </a:r>
            <a:endParaRPr lang="ru-RU" dirty="0">
              <a:latin typeface="Times New Roman"/>
              <a:cs typeface="Times New Roman"/>
            </a:endParaRPr>
          </a:p>
          <a:p>
            <a:pPr marL="394023" indent="-394023">
              <a:buFont typeface="Arial"/>
              <a:buAutoNum type="arabicParenR"/>
              <a:defRPr/>
            </a:pPr>
            <a:r>
              <a:rPr lang="ru-RU" dirty="0">
                <a:latin typeface="Times New Roman"/>
                <a:cs typeface="Times New Roman"/>
              </a:rPr>
              <a:t>включить режим редактирования</a:t>
            </a:r>
            <a:r>
              <a:rPr lang="en-US" dirty="0">
                <a:latin typeface="Times New Roman"/>
                <a:cs typeface="Times New Roman"/>
              </a:rPr>
              <a:t>;</a:t>
            </a:r>
            <a:endParaRPr lang="ru-RU" dirty="0">
              <a:latin typeface="Times New Roman"/>
              <a:cs typeface="Times New Roman"/>
            </a:endParaRPr>
          </a:p>
          <a:p>
            <a:pPr marL="394023" indent="-394023">
              <a:buFont typeface="Arial"/>
              <a:buAutoNum type="arabicParenR"/>
              <a:defRPr/>
            </a:pPr>
            <a:r>
              <a:rPr lang="ru-RU" dirty="0">
                <a:latin typeface="Times New Roman"/>
                <a:cs typeface="Times New Roman"/>
              </a:rPr>
              <a:t>изменить параметры камеры</a:t>
            </a:r>
            <a:r>
              <a:rPr lang="en-US" dirty="0">
                <a:latin typeface="Times New Roman"/>
                <a:cs typeface="Times New Roman"/>
              </a:rPr>
              <a:t>;</a:t>
            </a:r>
            <a:endParaRPr lang="ru-RU" dirty="0">
              <a:latin typeface="Times New Roman"/>
              <a:cs typeface="Times New Roman"/>
            </a:endParaRPr>
          </a:p>
          <a:p>
            <a:pPr marL="394023" indent="-394023">
              <a:buFont typeface="Arial"/>
              <a:buAutoNum type="arabicParenR"/>
              <a:defRPr/>
            </a:pPr>
            <a:r>
              <a:rPr lang="ru-RU" dirty="0">
                <a:latin typeface="Times New Roman"/>
                <a:cs typeface="Times New Roman"/>
              </a:rPr>
              <a:t>нажать кнопку "Update"</a:t>
            </a:r>
            <a:r>
              <a:rPr lang="en-US" dirty="0">
                <a:latin typeface="Times New Roman"/>
                <a:cs typeface="Times New Roman"/>
              </a:rPr>
              <a:t>.</a:t>
            </a:r>
            <a:endParaRPr dirty="0"/>
          </a:p>
          <a:p>
            <a:pPr marL="0" indent="0">
              <a:buNone/>
              <a:defRPr/>
            </a:pPr>
            <a:r>
              <a:rPr lang="ru-RU" dirty="0">
                <a:latin typeface="Times New Roman"/>
                <a:cs typeface="Times New Roman"/>
              </a:rPr>
              <a:t>Тест 9 Пройден.</a:t>
            </a:r>
          </a:p>
        </p:txBody>
      </p:sp>
      <p:pic>
        <p:nvPicPr>
          <p:cNvPr id="1093400878" name="Picture 1093400877"/>
          <p:cNvPicPr>
            <a:picLocks noChangeAspect="1"/>
          </p:cNvPicPr>
          <p:nvPr/>
        </p:nvPicPr>
        <p:blipFill>
          <a:blip r:embed="rId2"/>
          <a:srcRect t="56303" r="86607" b="5569"/>
          <a:stretch/>
        </p:blipFill>
        <p:spPr bwMode="auto">
          <a:xfrm>
            <a:off x="9172618" y="1404690"/>
            <a:ext cx="2397013" cy="3838574"/>
          </a:xfrm>
          <a:prstGeom prst="rect">
            <a:avLst/>
          </a:prstGeom>
          <a:ln w="12699">
            <a:solidFill>
              <a:schemeClr val="tx1"/>
            </a:solidFill>
            <a:prstDash val="solid"/>
          </a:ln>
        </p:spPr>
      </p:pic>
      <p:pic>
        <p:nvPicPr>
          <p:cNvPr id="2005118285" name="Picture 2005118284"/>
          <p:cNvPicPr>
            <a:picLocks noChangeAspect="1"/>
          </p:cNvPicPr>
          <p:nvPr/>
        </p:nvPicPr>
        <p:blipFill>
          <a:blip r:embed="rId3"/>
          <a:srcRect l="1729" t="37504" r="76991" b="57538"/>
          <a:stretch/>
        </p:blipFill>
        <p:spPr bwMode="auto">
          <a:xfrm>
            <a:off x="2351584" y="5666189"/>
            <a:ext cx="7200048" cy="943616"/>
          </a:xfrm>
          <a:prstGeom prst="rect">
            <a:avLst/>
          </a:prstGeom>
        </p:spPr>
      </p:pic>
      <p:sp>
        <p:nvSpPr>
          <p:cNvPr id="154607331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3CDDEA2-1D71-2E53-A941-EFB182208E41}" type="slidenum">
              <a:rPr lang="en-US" sz="1800"/>
              <a:t>21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4827371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ПУБЛИКАЦИИ</a:t>
            </a:r>
            <a:endParaRPr sz="2800" b="1" dirty="0">
              <a:latin typeface="Times New Roman"/>
              <a:cs typeface="Times New Roman"/>
            </a:endParaRPr>
          </a:p>
        </p:txBody>
      </p:sp>
      <p:sp>
        <p:nvSpPr>
          <p:cNvPr id="24581935" name="Content Placeholder 2"/>
          <p:cNvSpPr>
            <a:spLocks noGrp="1"/>
          </p:cNvSpPr>
          <p:nvPr>
            <p:ph idx="1"/>
          </p:nvPr>
        </p:nvSpPr>
        <p:spPr bwMode="auto">
          <a:xfrm>
            <a:off x="1055440" y="1124744"/>
            <a:ext cx="10081120" cy="505221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0" indent="0" algn="just">
              <a:lnSpc>
                <a:spcPct val="150000"/>
              </a:lnSpc>
              <a:buNone/>
              <a:defRPr/>
            </a:pP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Makarovskikh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T.,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Panyukov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A.,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Abotaleb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M.,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Maksimova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V.,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Dernova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O.,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Raschupkin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E. Optimal Route for Drone for Monitoring of Crop Yields. //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Olenev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, N., Evtushenko, Y.,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Jaćimović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, M.,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Khachay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, M.,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Malkova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, V. (eds) Advances in Optimization and Applications. OPTIMA 2023. Communications in Computer and Information Science, Springer, Cham, 2023. – №1913. – 228–240 pp. </a:t>
            </a:r>
            <a:endParaRPr lang="ru-RU" sz="40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38507663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365D347-7BD2-0CFA-DCFD-4D31553BC644}" type="slidenum">
              <a:rPr lang="en-US" sz="1800"/>
              <a:t>22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812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4827371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ОСНОВНЫЕ РЕЗУЛЬТАТЫ</a:t>
            </a:r>
          </a:p>
        </p:txBody>
      </p:sp>
      <p:sp>
        <p:nvSpPr>
          <p:cNvPr id="24581935" name="Content Placeholder 2"/>
          <p:cNvSpPr>
            <a:spLocks noGrp="1"/>
          </p:cNvSpPr>
          <p:nvPr>
            <p:ph idx="1"/>
          </p:nvPr>
        </p:nvSpPr>
        <p:spPr bwMode="auto">
          <a:xfrm>
            <a:off x="1055440" y="720000"/>
            <a:ext cx="10081120" cy="54569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marL="394022" indent="-394022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Выполнен анализ предметной области и произведен обзор существующих решений.</a:t>
            </a:r>
            <a:endParaRPr dirty="0">
              <a:latin typeface="Times New Roman"/>
              <a:cs typeface="Times New Roman"/>
            </a:endParaRPr>
          </a:p>
          <a:p>
            <a:pPr marL="394021" indent="-394021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Разработана базовая архитектура приложения.</a:t>
            </a:r>
          </a:p>
          <a:p>
            <a:pPr marL="394021" indent="-394021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Описаны алгоритмы, использующиеся в системе.</a:t>
            </a:r>
            <a:endParaRPr dirty="0">
              <a:latin typeface="Times New Roman"/>
              <a:cs typeface="Times New Roman"/>
            </a:endParaRPr>
          </a:p>
          <a:p>
            <a:pPr marL="394021" indent="-394021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Выполнена реализация приложения.</a:t>
            </a:r>
            <a:endParaRPr dirty="0">
              <a:latin typeface="Times New Roman"/>
              <a:cs typeface="Times New Roman"/>
            </a:endParaRPr>
          </a:p>
          <a:p>
            <a:pPr marL="394021" indent="-394021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Выполнено тестирование.</a:t>
            </a:r>
          </a:p>
        </p:txBody>
      </p:sp>
      <p:sp>
        <p:nvSpPr>
          <p:cNvPr id="138507663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365D347-7BD2-0CFA-DCFD-4D31553BC644}" type="slidenum">
              <a:rPr lang="en-US" sz="1800"/>
              <a:t>23</a:t>
            </a:fld>
            <a:r>
              <a:rPr lang="en-US" sz="1800" dirty="0"/>
              <a:t>/</a:t>
            </a:r>
            <a:r>
              <a:rPr lang="ru-RU" sz="1800" dirty="0"/>
              <a:t>23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2316676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ПОДСЧЕТ СТРОК КОДА</a:t>
            </a:r>
          </a:p>
        </p:txBody>
      </p:sp>
      <p:sp>
        <p:nvSpPr>
          <p:cNvPr id="1465633714" name="Content Placeholder 2"/>
          <p:cNvSpPr>
            <a:spLocks noGrp="1"/>
          </p:cNvSpPr>
          <p:nvPr>
            <p:ph idx="1"/>
          </p:nvPr>
        </p:nvSpPr>
        <p:spPr bwMode="auto">
          <a:xfrm>
            <a:off x="2152649" y="720003"/>
            <a:ext cx="7886700" cy="545696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marL="0" indent="0">
              <a:buNone/>
              <a:defRPr/>
            </a:pPr>
            <a:endParaRPr/>
          </a:p>
        </p:txBody>
      </p:sp>
      <p:sp>
        <p:nvSpPr>
          <p:cNvPr id="185568899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graphicFrame>
        <p:nvGraphicFramePr>
          <p:cNvPr id="451255591" name="Table 45125559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1920771"/>
              </p:ext>
            </p:extLst>
          </p:nvPr>
        </p:nvGraphicFramePr>
        <p:xfrm>
          <a:off x="1055440" y="1268760"/>
          <a:ext cx="10081120" cy="4320480"/>
        </p:xfrm>
        <a:graphic>
          <a:graphicData uri="http://schemas.openxmlformats.org/drawingml/2006/table">
            <a:tbl>
              <a:tblPr firstRow="1" bandRow="1">
                <a:tableStyleId>{3C21AF34-DCD5-8230-C345-7A89F10F8233}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1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0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1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Язык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Код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Комментарии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Пустые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Всего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0" i="0" u="none" strike="noStrike" cap="none" spc="0" dirty="0" err="1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Svelte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589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2400">
                          <a:latin typeface="Times New Roman"/>
                          <a:cs typeface="Times New Roman"/>
                        </a:rPr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221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1811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Rust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1083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44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145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1272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CSS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344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61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408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TypeScript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121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33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158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7832949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>
                <a:latin typeface="Times New Roman"/>
                <a:cs typeface="Times New Roman"/>
              </a:rPr>
              <a:t>АКТУАЛЬНОСТЬ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1664509925" name="Content Placeholder 2"/>
          <p:cNvSpPr>
            <a:spLocks noGrp="1"/>
          </p:cNvSpPr>
          <p:nvPr>
            <p:ph idx="1"/>
          </p:nvPr>
        </p:nvSpPr>
        <p:spPr bwMode="auto">
          <a:xfrm>
            <a:off x="1055440" y="720000"/>
            <a:ext cx="10081120" cy="545696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0" indent="0" algn="just">
              <a:buNone/>
              <a:defRPr/>
            </a:pPr>
            <a:r>
              <a:rPr lang="ru-RU" sz="2600" dirty="0">
                <a:latin typeface="Times New Roman"/>
                <a:cs typeface="Times New Roman"/>
              </a:rPr>
              <a:t>Актуальность данной работы обусловлена растущим интересом к применению беспилотных летательных аппаратов (БПЛА) в сельском хозяйстве и необходимостью развития точного земледелия. В частности, дроны используются для мониторинга урожая и создания точных карт полей, что является ключевым сегментом "умного сельского хозяйства".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endParaRPr sz="2600" dirty="0">
              <a:latin typeface="Times New Roman"/>
              <a:cs typeface="Times New Roman"/>
            </a:endParaRPr>
          </a:p>
          <a:p>
            <a:pPr marL="0" indent="0" algn="just">
              <a:buNone/>
              <a:defRPr/>
            </a:pPr>
            <a:r>
              <a:rPr lang="ru-RU" sz="2600" dirty="0">
                <a:latin typeface="Times New Roman"/>
                <a:cs typeface="Times New Roman"/>
              </a:rPr>
              <a:t>Преимущества:</a:t>
            </a:r>
            <a:endParaRPr sz="2600" dirty="0">
              <a:latin typeface="Times New Roman"/>
              <a:cs typeface="Times New Roman"/>
            </a:endParaRPr>
          </a:p>
          <a:p>
            <a:pPr marL="371994" indent="-371994" algn="just">
              <a:buFont typeface="Arial"/>
              <a:buAutoNum type="arabicParenR"/>
              <a:defRPr/>
            </a:pPr>
            <a:r>
              <a:rPr lang="ru-RU" sz="2600" dirty="0">
                <a:latin typeface="Times New Roman"/>
                <a:cs typeface="Times New Roman"/>
              </a:rPr>
              <a:t>повышении эффективности использования БПЛА</a:t>
            </a:r>
            <a:r>
              <a:rPr lang="en-US" sz="2600" dirty="0">
                <a:latin typeface="Times New Roman"/>
                <a:cs typeface="Times New Roman"/>
              </a:rPr>
              <a:t>;</a:t>
            </a:r>
            <a:endParaRPr sz="2600" dirty="0">
              <a:latin typeface="Times New Roman"/>
              <a:cs typeface="Times New Roman"/>
            </a:endParaRPr>
          </a:p>
          <a:p>
            <a:pPr marL="371994" indent="-371994" algn="just">
              <a:buFont typeface="Arial"/>
              <a:buAutoNum type="arabicParenR"/>
              <a:defRPr/>
            </a:pPr>
            <a:r>
              <a:rPr lang="ru-RU" sz="2600" dirty="0">
                <a:latin typeface="Times New Roman"/>
                <a:ea typeface="Times New Roman"/>
                <a:cs typeface="Times New Roman"/>
              </a:rPr>
              <a:t>сокращение затраты на выезд специалистов</a:t>
            </a:r>
            <a:r>
              <a:rPr lang="en-US" sz="2600" dirty="0">
                <a:latin typeface="Times New Roman"/>
                <a:cs typeface="Times New Roman"/>
              </a:rPr>
              <a:t>;</a:t>
            </a:r>
            <a:endParaRPr sz="2600" dirty="0">
              <a:latin typeface="Times New Roman"/>
              <a:cs typeface="Times New Roman"/>
            </a:endParaRPr>
          </a:p>
          <a:p>
            <a:pPr marL="371994" indent="-371994" algn="just">
              <a:buFont typeface="Arial"/>
              <a:buAutoNum type="arabicParenR"/>
              <a:defRPr/>
            </a:pPr>
            <a:r>
              <a:rPr lang="ru-RU" sz="2600" dirty="0">
                <a:latin typeface="Times New Roman"/>
                <a:cs typeface="Times New Roman"/>
              </a:rPr>
              <a:t>скорость и точность предварительной оценки затрат на выезд специалистов</a:t>
            </a:r>
            <a:r>
              <a:rPr lang="en-US" sz="2600" dirty="0">
                <a:latin typeface="Times New Roman"/>
                <a:cs typeface="Times New Roman"/>
              </a:rPr>
              <a:t>.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106936179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AFF1B61-3AB2-B5BD-5BAD-3F50C69BB005}" type="slidenum">
              <a:rPr lang="en-US" sz="1800"/>
              <a:t>3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4183671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ОБЗОР АНАЛОГОВ</a:t>
            </a:r>
            <a:endParaRPr sz="2800" b="1" dirty="0">
              <a:latin typeface="Times New Roman"/>
              <a:cs typeface="Times New Roman"/>
            </a:endParaRPr>
          </a:p>
        </p:txBody>
      </p:sp>
      <p:sp>
        <p:nvSpPr>
          <p:cNvPr id="1889316078" name="Content Placeholder 2"/>
          <p:cNvSpPr>
            <a:spLocks noGrp="1"/>
          </p:cNvSpPr>
          <p:nvPr>
            <p:ph idx="1"/>
          </p:nvPr>
        </p:nvSpPr>
        <p:spPr bwMode="auto">
          <a:xfrm>
            <a:off x="2152649" y="720003"/>
            <a:ext cx="7886700" cy="5456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0" indent="0" algn="just">
              <a:buNone/>
              <a:defRPr/>
            </a:pPr>
            <a:endParaRPr sz="2600">
              <a:latin typeface="Times New Roman"/>
              <a:cs typeface="Times New Roman"/>
            </a:endParaRPr>
          </a:p>
        </p:txBody>
      </p:sp>
      <p:graphicFrame>
        <p:nvGraphicFramePr>
          <p:cNvPr id="1178250186" name="Table 117825018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0037630"/>
              </p:ext>
            </p:extLst>
          </p:nvPr>
        </p:nvGraphicFramePr>
        <p:xfrm>
          <a:off x="335360" y="571318"/>
          <a:ext cx="11521281" cy="5605642"/>
        </p:xfrm>
        <a:graphic>
          <a:graphicData uri="http://schemas.openxmlformats.org/drawingml/2006/table">
            <a:tbl>
              <a:tblPr firstRow="1" firstCol="1" bandRow="1">
                <a:tableStyleId>{3C21AF34-DCD5-8230-C345-7A89F10F8233}</a:tableStyleId>
              </a:tblPr>
              <a:tblGrid>
                <a:gridCol w="2792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94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9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4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954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715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Возможность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DroneDeploy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Litchi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Pix4D Capture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UgCS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455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Планирование маршрута полета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T w="19049" algn="ctr">
                      <a:solidFill>
                        <a:srgbClr val="000000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T w="19049" algn="ctr">
                      <a:solidFill>
                        <a:srgbClr val="000000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T w="19049" algn="ctr">
                      <a:solidFill>
                        <a:srgbClr val="000000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T w="19049" algn="ctr">
                      <a:solidFill>
                        <a:srgbClr val="000000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466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Управление полетом дрона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722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Обработка полученных данных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466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 dirty="0" err="1">
                          <a:latin typeface="Times New Roman"/>
                          <a:cs typeface="Times New Roman"/>
                        </a:rPr>
                        <a:t>Визуализация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 err="1">
                          <a:latin typeface="Times New Roman"/>
                          <a:cs typeface="Times New Roman"/>
                        </a:rPr>
                        <a:t>карты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2648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 dirty="0" err="1">
                          <a:latin typeface="Times New Roman"/>
                          <a:cs typeface="Times New Roman"/>
                        </a:rPr>
                        <a:t>Ограниченный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 err="1">
                          <a:latin typeface="Times New Roman"/>
                          <a:cs typeface="Times New Roman"/>
                        </a:rPr>
                        <a:t>ряд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 err="1">
                          <a:latin typeface="Times New Roman"/>
                          <a:cs typeface="Times New Roman"/>
                        </a:rPr>
                        <a:t>поддерживаемых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 err="1">
                          <a:latin typeface="Times New Roman"/>
                          <a:cs typeface="Times New Roman"/>
                        </a:rPr>
                        <a:t>дронов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7722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Добавление собственных дронов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Ограничение функционала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Ограничение функционала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Нет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lang="ru-RU" sz="1400">
                          <a:latin typeface="Times New Roman"/>
                          <a:cs typeface="Times New Roman"/>
                        </a:rPr>
                        <a:t>Ограничение функционала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32648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Поддержка OC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cs typeface="Times New Roman"/>
                        </a:rPr>
                        <a:t>iOS, Android + Windows, macOS, Linux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cs typeface="Times New Roman"/>
                        </a:rPr>
                        <a:t>iOS, Android + Windows, macOS, Linux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iOS, Android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Windows, macOS, Linux, Android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7466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Лицензия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Проприетарная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Проприетарная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Проприетарная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Проприетарная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4899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Стоимость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$149+/месяц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$25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Бесплатно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€790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+ </a:t>
                      </a:r>
                      <a:r>
                        <a:rPr sz="1400" dirty="0" err="1">
                          <a:latin typeface="Times New Roman"/>
                          <a:cs typeface="Times New Roman"/>
                        </a:rPr>
                        <a:t>или</a:t>
                      </a:r>
                      <a:br>
                        <a:rPr sz="1400" dirty="0">
                          <a:latin typeface="Times New Roman"/>
                          <a:cs typeface="Times New Roman"/>
                        </a:rPr>
                      </a:br>
                      <a:r>
                        <a:rPr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€149+/</a:t>
                      </a:r>
                      <a:r>
                        <a:rPr sz="14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месяц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3362889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C347720-4710-229A-90E1-F114780D6DE6}" type="slidenum">
              <a:rPr lang="en-US" sz="1800"/>
              <a:t>4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9450614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>
                <a:latin typeface="Times New Roman"/>
                <a:cs typeface="Times New Roman"/>
              </a:rPr>
              <a:t>ДИАГРАММА ВАРИАНТОВ ИСПОЛЬЗОВАНИЯ</a:t>
            </a:r>
            <a:endParaRPr sz="2800" b="1">
              <a:latin typeface="Times New Roman"/>
              <a:cs typeface="Times New Roman"/>
            </a:endParaRPr>
          </a:p>
        </p:txBody>
      </p:sp>
      <p:pic>
        <p:nvPicPr>
          <p:cNvPr id="100547148" name="Content Placeholder 100547147"/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3442530" y="720000"/>
            <a:ext cx="5306939" cy="6039493"/>
          </a:xfrm>
          <a:prstGeom prst="rect">
            <a:avLst/>
          </a:prstGeom>
        </p:spPr>
      </p:pic>
      <p:sp>
        <p:nvSpPr>
          <p:cNvPr id="203052433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17E4A08-3B0B-E35D-E7CD-2787AA887376}" type="slidenum">
              <a:rPr lang="en-US" sz="1800"/>
              <a:t>5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1751733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ДИАГРАММА ДЕЯТЕЛЬНОСТИ</a:t>
            </a:r>
          </a:p>
        </p:txBody>
      </p:sp>
      <p:pic>
        <p:nvPicPr>
          <p:cNvPr id="295919669" name="Content Placeholder 295919668"/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2367286" y="485386"/>
            <a:ext cx="7457428" cy="6236092"/>
          </a:xfrm>
          <a:prstGeom prst="rect">
            <a:avLst/>
          </a:prstGeom>
        </p:spPr>
      </p:pic>
      <p:sp>
        <p:nvSpPr>
          <p:cNvPr id="75338564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0256197-02AD-EFD3-7400-EBC3244E43BD}" type="slidenum">
              <a:rPr lang="en-US" sz="1800"/>
              <a:t>6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098881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algn="ctr">
              <a:defRPr/>
            </a:pPr>
            <a:r>
              <a:rPr lang="ru-RU" sz="2800" b="1">
                <a:latin typeface="Times New Roman"/>
                <a:ea typeface="Times New Roman"/>
                <a:cs typeface="Times New Roman"/>
              </a:rPr>
              <a:t>ДИАГРАММА КОМПОНЕНТОВ СИСТЕМЫ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136952170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8721FC3-51EA-9124-813C-35F55D15147D}" type="slidenum">
              <a:rPr lang="en-US" sz="1800"/>
              <a:t>7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65936-4BEC-496E-8825-E6B36AEF9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69078D-9454-42D4-956B-6424EA35628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544" y="576012"/>
            <a:ext cx="6366917" cy="61314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7003959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>
                <a:latin typeface="Times New Roman"/>
                <a:cs typeface="Times New Roman"/>
              </a:rPr>
              <a:t>МОДЕЛЬ БАЗЫ ДАННЫХ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25117032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D1A82AD-015B-C151-4D95-00498DE30D4E}" type="slidenum">
              <a:rPr lang="en-US" sz="1800"/>
              <a:t>8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DAD20E6-33FF-4EE1-8D36-8141BA54112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05" y="736109"/>
            <a:ext cx="11059190" cy="562024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0658852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>
                <a:latin typeface="Times New Roman"/>
                <a:cs typeface="Times New Roman"/>
              </a:rPr>
              <a:t>ИСПОЛЬЗУЕМЫЕ ТЕХНОЛОГИИ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829541434" name="Content Placeholder 2"/>
          <p:cNvSpPr>
            <a:spLocks noGrp="1"/>
          </p:cNvSpPr>
          <p:nvPr>
            <p:ph idx="1"/>
          </p:nvPr>
        </p:nvSpPr>
        <p:spPr bwMode="auto">
          <a:xfrm>
            <a:off x="335360" y="720003"/>
            <a:ext cx="10729192" cy="4306977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buFont typeface="Arial"/>
              <a:buChar char="–"/>
              <a:defRPr/>
            </a:pPr>
            <a:r>
              <a:rPr lang="ru-RU" dirty="0">
                <a:latin typeface="Times New Roman"/>
                <a:cs typeface="Times New Roman"/>
              </a:rPr>
              <a:t>Фреймворк</a:t>
            </a:r>
            <a:r>
              <a:rPr lang="en-US" dirty="0">
                <a:latin typeface="Times New Roman"/>
                <a:cs typeface="Times New Roman"/>
              </a:rPr>
              <a:t>: Tauri.</a:t>
            </a:r>
            <a:endParaRPr dirty="0">
              <a:latin typeface="Times New Roman"/>
              <a:cs typeface="Times New Roman"/>
            </a:endParaRPr>
          </a:p>
          <a:p>
            <a:pPr>
              <a:buFont typeface="Arial"/>
              <a:buChar char="–"/>
              <a:defRPr/>
            </a:pPr>
            <a:r>
              <a:rPr lang="ru-RU" dirty="0">
                <a:latin typeface="Times New Roman"/>
                <a:cs typeface="Times New Roman"/>
              </a:rPr>
              <a:t>Язык программирования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ru-RU" dirty="0">
                <a:latin typeface="Times New Roman"/>
                <a:cs typeface="Times New Roman"/>
              </a:rPr>
              <a:t>бэкенда</a:t>
            </a:r>
            <a:r>
              <a:rPr lang="en-US" dirty="0">
                <a:latin typeface="Times New Roman"/>
                <a:cs typeface="Times New Roman"/>
              </a:rPr>
              <a:t>: Rust.</a:t>
            </a:r>
            <a:endParaRPr dirty="0">
              <a:latin typeface="Times New Roman"/>
              <a:cs typeface="Times New Roman"/>
            </a:endParaRPr>
          </a:p>
          <a:p>
            <a:pPr>
              <a:buFont typeface="Arial"/>
              <a:buChar char="–"/>
              <a:defRPr/>
            </a:pPr>
            <a:r>
              <a:rPr lang="ru-RU" dirty="0">
                <a:latin typeface="Times New Roman"/>
                <a:cs typeface="Times New Roman"/>
              </a:rPr>
              <a:t>База данных</a:t>
            </a:r>
            <a:r>
              <a:rPr lang="en-US" dirty="0">
                <a:latin typeface="Times New Roman"/>
                <a:cs typeface="Times New Roman"/>
              </a:rPr>
              <a:t>: </a:t>
            </a:r>
            <a:r>
              <a:rPr lang="en-US" dirty="0" err="1">
                <a:latin typeface="Times New Roman"/>
                <a:cs typeface="Times New Roman"/>
              </a:rPr>
              <a:t>Sqlite</a:t>
            </a:r>
            <a:r>
              <a:rPr lang="en-US" dirty="0">
                <a:latin typeface="Times New Roman"/>
                <a:cs typeface="Times New Roman"/>
              </a:rPr>
              <a:t>.</a:t>
            </a:r>
            <a:endParaRPr dirty="0">
              <a:latin typeface="Times New Roman"/>
              <a:cs typeface="Times New Roman"/>
            </a:endParaRPr>
          </a:p>
          <a:p>
            <a:pPr>
              <a:buFont typeface="Arial"/>
              <a:buChar char="–"/>
              <a:defRPr/>
            </a:pPr>
            <a:r>
              <a:rPr lang="ru-RU" dirty="0">
                <a:latin typeface="Times New Roman"/>
                <a:cs typeface="Times New Roman"/>
              </a:rPr>
              <a:t>Фреймворк </a:t>
            </a:r>
            <a:r>
              <a:rPr lang="ru-RU" dirty="0" err="1">
                <a:latin typeface="Times New Roman"/>
                <a:cs typeface="Times New Roman"/>
              </a:rPr>
              <a:t>фронтенда</a:t>
            </a:r>
            <a:r>
              <a:rPr lang="en-US" dirty="0">
                <a:latin typeface="Times New Roman"/>
                <a:cs typeface="Times New Roman"/>
              </a:rPr>
              <a:t>: Svelte.</a:t>
            </a:r>
            <a:endParaRPr dirty="0">
              <a:latin typeface="Times New Roman"/>
              <a:cs typeface="Times New Roman"/>
            </a:endParaRPr>
          </a:p>
          <a:p>
            <a:pPr>
              <a:buFont typeface="Arial"/>
              <a:buChar char="–"/>
              <a:defRPr/>
            </a:pPr>
            <a:r>
              <a:rPr lang="ru-RU" dirty="0">
                <a:latin typeface="Times New Roman"/>
                <a:cs typeface="Times New Roman"/>
              </a:rPr>
              <a:t>Язык программирования </a:t>
            </a:r>
            <a:r>
              <a:rPr lang="ru-RU" dirty="0" err="1">
                <a:latin typeface="Times New Roman"/>
                <a:cs typeface="Times New Roman"/>
              </a:rPr>
              <a:t>фронтенда</a:t>
            </a:r>
            <a:r>
              <a:rPr lang="en-US" dirty="0">
                <a:latin typeface="Times New Roman"/>
                <a:cs typeface="Times New Roman"/>
              </a:rPr>
              <a:t>: TypeScript.</a:t>
            </a:r>
            <a:endParaRPr dirty="0">
              <a:latin typeface="Times New Roman"/>
              <a:cs typeface="Times New Roman"/>
            </a:endParaRPr>
          </a:p>
          <a:p>
            <a:pPr>
              <a:buFont typeface="Arial"/>
              <a:buChar char="–"/>
              <a:defRPr/>
            </a:pPr>
            <a:r>
              <a:rPr lang="ru-RU" dirty="0">
                <a:latin typeface="Times New Roman"/>
                <a:cs typeface="Times New Roman"/>
              </a:rPr>
              <a:t>Библиотека для отображения карты</a:t>
            </a:r>
            <a:r>
              <a:rPr lang="en-US" dirty="0">
                <a:latin typeface="Times New Roman"/>
                <a:cs typeface="Times New Roman"/>
              </a:rPr>
              <a:t>: </a:t>
            </a:r>
            <a:r>
              <a:rPr lang="en-US" dirty="0" err="1">
                <a:latin typeface="Times New Roman"/>
                <a:cs typeface="Times New Roman"/>
              </a:rPr>
              <a:t>OpenLayers</a:t>
            </a:r>
            <a:r>
              <a:rPr lang="en-US" dirty="0">
                <a:latin typeface="Times New Roman"/>
                <a:cs typeface="Times New Roman"/>
              </a:rPr>
              <a:t>.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121343910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0E37F56-B8BF-A4B8-E878-7F6871925BDE}" type="slidenum">
              <a:rPr lang="en-US" sz="1800"/>
              <a:t>9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sp>
        <p:nvSpPr>
          <p:cNvPr id="29505722" name="Content Placeholder 2"/>
          <p:cNvSpPr>
            <a:spLocks noGrp="1"/>
          </p:cNvSpPr>
          <p:nvPr/>
        </p:nvSpPr>
        <p:spPr bwMode="auto">
          <a:xfrm>
            <a:off x="2152649" y="5026977"/>
            <a:ext cx="7886700" cy="1149984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sz="2600" dirty="0" err="1"/>
              <a:t>Исходный</a:t>
            </a:r>
            <a:r>
              <a:rPr sz="2600" dirty="0"/>
              <a:t> </a:t>
            </a:r>
            <a:r>
              <a:rPr sz="2600" dirty="0" err="1"/>
              <a:t>код</a:t>
            </a:r>
            <a:r>
              <a:rPr sz="2600" dirty="0"/>
              <a:t>:</a:t>
            </a:r>
          </a:p>
          <a:p>
            <a:pPr marL="0" indent="0">
              <a:buNone/>
              <a:defRPr/>
            </a:pPr>
            <a:r>
              <a:rPr lang="en-US" sz="2600" dirty="0">
                <a:latin typeface="Arial"/>
                <a:cs typeface="Arial"/>
              </a:rPr>
              <a:t>https://github.com/evgenkot/uav-route-calculation</a:t>
            </a:r>
            <a:endParaRPr lang="en-US" sz="2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1767</TotalTime>
  <Words>790</Words>
  <Application>Microsoft Office PowerPoint</Application>
  <DocSecurity>0</DocSecurity>
  <PresentationFormat>Widescreen</PresentationFormat>
  <Paragraphs>197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Times New Roman</vt:lpstr>
      <vt:lpstr>Office Theme</vt:lpstr>
      <vt:lpstr>РАЗРАБОТКА НАСТОЛЬНОГО ПРИЛОЖЕНИЯ ДЛЯ РАСЧЕТА МАРШРУТА СЕЛЬСКОХОЗЯЙСТВЕННОГО ДРОНА ПО ИМЕЮЩИМСЯ ХАРАКТЕРИСТИКАМ</vt:lpstr>
      <vt:lpstr>ЦЕЛЬ И ЗАДАЧИ</vt:lpstr>
      <vt:lpstr>АКТУАЛЬНОСТЬ</vt:lpstr>
      <vt:lpstr>ОБЗОР АНАЛОГОВ</vt:lpstr>
      <vt:lpstr>ДИАГРАММА ВАРИАНТОВ ИСПОЛЬЗОВАНИЯ</vt:lpstr>
      <vt:lpstr>ДИАГРАММА ДЕЯТЕЛЬНОСТИ</vt:lpstr>
      <vt:lpstr>ДИАГРАММА КОМПОНЕНТОВ СИСТЕМЫ</vt:lpstr>
      <vt:lpstr>МОДЕЛЬ БАЗЫ ДАННЫХ</vt:lpstr>
      <vt:lpstr>ИСПОЛЬЗУЕМЫЕ ТЕХНОЛОГИИ</vt:lpstr>
      <vt:lpstr>СРАВНЕНИЕ АЛГОРИТМОВ</vt:lpstr>
      <vt:lpstr>ВИЗУАЛИЗАЦИЯ РАБОТЫ АЛГОРИТМА ДИСКРЕТИЗАЦИИ</vt:lpstr>
      <vt:lpstr>ВИЗУАЛИЗАЦИЯ РАБОТЫ АЛГОРИТМА  БЛИЖАЙШЕГО СОСЕДА</vt:lpstr>
      <vt:lpstr>ВИЗУАЛИЗАЦИЯ РАБОТЫ АЛГОРИТМА  БЛИЖАЙШЕГО СОСЕДА</vt:lpstr>
      <vt:lpstr>ВИЗУАЛИЗАЦИЯ РАБОТЫ АЛГОРИТМА  ПОЛНОГО  ПЕРЕБОРА</vt:lpstr>
      <vt:lpstr>ЭТАПЫ РАБОТЫ АЛГОРИТМА  ДЛЯ ПРЯМОУГОЛЬНЫХ ОБЛАСТЕЙ</vt:lpstr>
      <vt:lpstr>ВИЗУАЛИЗАЦИЯ РАБОТЫ АЛГОРИТМА  ПОСТРОЕНИЯ МАРШРУТА ВНУТРИ ПРЯМОУГОЛЬНОЙ ОБЛАСТИ</vt:lpstr>
      <vt:lpstr>ВИЗУАЛИЗАЦИЯ РАБОТЫ АЛГОРИТМА  СВЯЗЫВАНИЯ ПРЯМОУГОЛЬНЫХ ОБЛАСТЕЙ</vt:lpstr>
      <vt:lpstr>ВИЗУАЛИЗАЦИЯ РАБОТЫ АЛГОРИТМА  СВЯЗЫВАНИЯ ПРЯМОУГОЛЬНЫХ ОБЛАСТЕЙ</vt:lpstr>
      <vt:lpstr>ВИЗУАЛИЗАЦИЯ РАБОТЫ АЛГОРИТМА  ДЛЯ ПРЯМОУГОЛЬНЫХ ОБЛАСТЕЙ</vt:lpstr>
      <vt:lpstr>ИНТЕРФЕЙС СИСТЕМЫ</vt:lpstr>
      <vt:lpstr>ТЕСТИРОВАНИЕ СИСТЕМЫ</vt:lpstr>
      <vt:lpstr>ПУБЛИКАЦИИ</vt:lpstr>
      <vt:lpstr>ОСНОВНЫЕ РЕЗУЛЬТАТЫ</vt:lpstr>
      <vt:lpstr>ПОДСЧЕТ СТРОК КОДА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ДЕСКТОПНОГО ПРИЛОЖЕНИЯ ДЛЯ РАСЧЕТА МАРШРУТА СЕЛЬСКОХОЗЯЙСТВЕННОГО ДРОНА ПО ИМЕЮЩИМСЯ ХАРАКТЕРИСТИКАМ</dc:title>
  <dc:subject/>
  <dc:creator>Evgen Kot</dc:creator>
  <cp:keywords/>
  <dc:description/>
  <cp:lastModifiedBy>Evgen Kot</cp:lastModifiedBy>
  <cp:revision>40</cp:revision>
  <dcterms:created xsi:type="dcterms:W3CDTF">2012-12-03T06:56:55Z</dcterms:created>
  <dcterms:modified xsi:type="dcterms:W3CDTF">2024-05-30T20:12:58Z</dcterms:modified>
  <cp:category/>
  <dc:identifier/>
  <cp:contentStatus/>
  <dc:language/>
  <cp:version/>
</cp:coreProperties>
</file>