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75" r:id="rId15"/>
    <p:sldId id="280" r:id="rId16"/>
    <p:sldId id="268" r:id="rId17"/>
    <p:sldId id="276" r:id="rId18"/>
    <p:sldId id="279" r:id="rId19"/>
    <p:sldId id="278" r:id="rId20"/>
    <p:sldId id="269" r:id="rId21"/>
    <p:sldId id="272" r:id="rId22"/>
    <p:sldId id="281" r:id="rId23"/>
    <p:sldId id="273" r:id="rId24"/>
    <p:sldId id="274" r:id="rId25"/>
  </p:sldIdLst>
  <p:sldSz cx="12192000" cy="6858000"/>
  <p:notesSz cx="9144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21AF34-DCD5-8230-C345-7A89F10F8233}">
  <a:tblStyle styleId="{3C21AF34-DCD5-8230-C345-7A89F10F8233}" styleName="No Style, Table Grid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dk1"/>
              </a:solidFill>
            </a:ln>
          </a:left>
          <a:right>
            <a:ln w="12700">
              <a:solidFill>
                <a:schemeClr val="dk1"/>
              </a:solidFill>
            </a:ln>
          </a:right>
          <a:top>
            <a:ln w="12700">
              <a:solidFill>
                <a:schemeClr val="dk1"/>
              </a:solidFill>
            </a:ln>
          </a:top>
          <a:bottom>
            <a:ln w="12700">
              <a:solidFill>
                <a:schemeClr val="dk1"/>
              </a:solidFill>
            </a:ln>
          </a:bottom>
          <a:insideH>
            <a:ln w="12700">
              <a:solidFill>
                <a:schemeClr val="dk1"/>
              </a:solidFill>
            </a:ln>
          </a:insideH>
          <a:insideV>
            <a:ln w="12700">
              <a:solidFill>
                <a:schemeClr val="dk1"/>
              </a:solidFill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  <a:fill>
          <a:solidFill>
            <a:schemeClr val="lt1"/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12700">
              <a:solidFill>
                <a:schemeClr val="l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dk1"/>
      </a:tcTxStyle>
      <a:tcStyle>
        <a:tcBdr>
          <a:bottom>
            <a:ln w="12700">
              <a:solidFill>
                <a:schemeClr val="dk1"/>
              </a:solidFill>
            </a:ln>
          </a:bottom>
        </a:tcBdr>
        <a:fill>
          <a:solidFill>
            <a:schemeClr val="l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0836" autoAdjust="0"/>
  </p:normalViewPr>
  <p:slideViewPr>
    <p:cSldViewPr>
      <p:cViewPr varScale="1">
        <p:scale>
          <a:sx n="92" d="100"/>
          <a:sy n="92" d="100"/>
        </p:scale>
        <p:origin x="12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12" d="100"/>
          <a:sy n="112" d="100"/>
        </p:scale>
        <p:origin x="2418" y="10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DE71F-3CDD-4F9E-A351-8E9DDE9F4932}" type="datetimeFigureOut">
              <a:rPr lang="en-US" smtClean="0"/>
              <a:t>2024-06-11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085F2-6161-4C63-ACEB-7382BD4A2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09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Здравствуйте уважаемая комиссия, меня зовут Ращупкин Евгений, сегодня я представляю свою выпускную квалификационную работу на тему </a:t>
            </a:r>
            <a:r>
              <a:rPr lang="en-US" dirty="0"/>
              <a:t>“</a:t>
            </a:r>
            <a:r>
              <a:rPr lang="ru-RU" sz="1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РАЗРАБОТКА НАСТОЛЬНОГО ПРИЛОЖЕНИЯ ДЛЯ РАСЧЕТА МАРШРУТА СЕЛЬСКОХОЗЯЙСТВЕННОГО ДРОНА ПО ИМЕЮЩИМСЯ ХАРАКТЕРИСТИКАМ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37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Построение маршрута для дрона можно рассмотреть как задачу </a:t>
            </a:r>
            <a:r>
              <a:rPr lang="ru-RU" dirty="0" err="1"/>
              <a:t>комивояжера</a:t>
            </a:r>
            <a:r>
              <a:rPr lang="ru-RU" dirty="0"/>
              <a:t> - оптимизационной задача поиска циклического маршрута с наименьшей стоимостью через все узлы взвешенного графа.</a:t>
            </a:r>
            <a:br>
              <a:rPr lang="ru-RU" dirty="0"/>
            </a:br>
            <a:r>
              <a:rPr lang="ru-RU" dirty="0"/>
              <a:t>Для реализации построения маршрута было выбрано 3 алгоритма.</a:t>
            </a:r>
            <a:br>
              <a:rPr lang="ru-RU" dirty="0"/>
            </a:br>
            <a:endParaRPr lang="ru-RU" dirty="0"/>
          </a:p>
          <a:p>
            <a:r>
              <a:rPr lang="ru-RU" dirty="0"/>
              <a:t>Алгоритм ближайшего соседа </a:t>
            </a:r>
            <a:r>
              <a:rPr lang="ru-RU" dirty="0" err="1"/>
              <a:t>Апроксимационный</a:t>
            </a:r>
            <a:r>
              <a:rPr lang="ru-RU" dirty="0"/>
              <a:t> алгоритм имеющий высокую скорость выполнения.</a:t>
            </a:r>
          </a:p>
          <a:p>
            <a:r>
              <a:rPr lang="ru-RU" dirty="0"/>
              <a:t>Алгоритм полного перебора является алгоритмом оптимального решения, но он не рекомендуется к использованию в случае, если количество точек съемки превышает 13.</a:t>
            </a:r>
          </a:p>
          <a:p>
            <a:r>
              <a:rPr lang="ru-RU" dirty="0"/>
              <a:t>Алгоритм предназначенный для прямоугольных областей более комплексный, но предоставляет достаточно точное решение для нужд сельского хозяйства, его особенностью является то, что в конечный маршрут входят точки, находящиеся вне полигона, но ограниченные прямоугольником.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Далее будет рассмотрен каждый алгоритм подробнее.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1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Данные алгоритмы включают в себя шаг дискретизации. </a:t>
            </a:r>
            <a:br>
              <a:rPr lang="ru-RU" dirty="0"/>
            </a:br>
            <a:r>
              <a:rPr lang="ru-RU" dirty="0"/>
              <a:t>Его суть в том, что область съемки делится на прямоугольники, представляющие области одного снимка дрона. Если один из углов или центр входят внутрь полигона, точка центра снимка добавляется в массив точек, предназначенных для посещения.</a:t>
            </a:r>
            <a:br>
              <a:rPr lang="ru-RU" dirty="0"/>
            </a:br>
            <a:r>
              <a:rPr lang="ru-RU" dirty="0"/>
              <a:t>В случае алгоритма для прямоугольных областей эта проверка не применяется и точка центра добавляется в массив точек для посещения.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5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представлена работа алгоритма ближайшего соседа. Принцип его работы заключается в том, что следующая точка для посещения является точкой, ближайшей к текущей.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1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Данный алгоритм работает в том числе и для нескольких полей, но как видно на слайде в случае алгоритма ближайшего соседа имеют место быть петли, делающие маршрут неоптимальным.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06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Алгоритм полного перебора перебирает все возможные пути дрона и выбирает оптимальный между ними, но стоит вновь подметить, что временная сложность алгоритма равна факториалу точек посещения.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45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Алгоритм для </a:t>
            </a:r>
            <a:r>
              <a:rPr lang="ru-RU" dirty="0" err="1"/>
              <a:t>прямоугольнх</a:t>
            </a:r>
            <a:r>
              <a:rPr lang="ru-RU" dirty="0"/>
              <a:t> областей состоит из 4х этапов.</a:t>
            </a:r>
            <a:br>
              <a:rPr lang="ru-RU" dirty="0"/>
            </a:br>
            <a:endParaRPr lang="ru-RU" dirty="0"/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Дискретизация прямоугольных областей.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Построение маршрута внутри прямоугольных областей.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Нахождение минимального </a:t>
            </a:r>
            <a:r>
              <a:rPr lang="ru-RU" dirty="0" err="1">
                <a:latin typeface="Times New Roman"/>
                <a:cs typeface="Times New Roman"/>
              </a:rPr>
              <a:t>остовного</a:t>
            </a:r>
            <a:r>
              <a:rPr lang="ru-RU" dirty="0">
                <a:latin typeface="Times New Roman"/>
                <a:cs typeface="Times New Roman"/>
              </a:rPr>
              <a:t> дерева с использованием алгоритма </a:t>
            </a:r>
            <a:r>
              <a:rPr lang="ru-RU" dirty="0" err="1">
                <a:latin typeface="Times New Roman"/>
                <a:cs typeface="Times New Roman"/>
              </a:rPr>
              <a:t>Борувки</a:t>
            </a:r>
            <a:r>
              <a:rPr lang="ru-RU" dirty="0">
                <a:latin typeface="Times New Roman"/>
                <a:cs typeface="Times New Roman"/>
              </a:rPr>
              <a:t>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Связывание прямоугольных областей.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Первый этап был описан ранее и в его результате у нас получается несколько прямоугольников. </a:t>
            </a:r>
            <a:br>
              <a:rPr lang="ru-RU" dirty="0"/>
            </a:br>
            <a:r>
              <a:rPr lang="ru-RU" dirty="0"/>
              <a:t>Вторым этапом идет построение маршрута внутри прямоугольника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На слайде представлено 2 случая с четным и нечетной высотой прямоугольника и нечетной шириной.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32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связывания прямоугольников используются такой метод. Для параллельных прямоугольников связываются 2 ближайшие грани</a:t>
            </a:r>
            <a:r>
              <a:rPr lang="en-US" dirty="0"/>
              <a:t>, </a:t>
            </a:r>
            <a:r>
              <a:rPr lang="ru-RU" dirty="0"/>
              <a:t>для прямоугольников расположенных на диагоналях, связываются ближайшие углы.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66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Связывание происходит по принципу того, что при связывании прямоугольника А к прямоугольнику В точки прямоугольника В вставляются после точки а начиная с необходимой точки В. Маршруты связывания определяются в результате использования Алгоритма </a:t>
            </a:r>
            <a:r>
              <a:rPr lang="ru-RU" dirty="0" err="1"/>
              <a:t>Борувки</a:t>
            </a:r>
            <a:r>
              <a:rPr lang="ru-RU" dirty="0"/>
              <a:t>, позволяющего найти минимальное </a:t>
            </a:r>
            <a:r>
              <a:rPr lang="ru-RU" dirty="0" err="1"/>
              <a:t>остовное</a:t>
            </a:r>
            <a:r>
              <a:rPr lang="ru-RU" dirty="0"/>
              <a:t> дерево.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29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Алгоритм применим для большого количества полей и позволяет с достаточной точностью находить маршрут.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6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Актуальность данной работы обусловлена </a:t>
            </a:r>
            <a:r>
              <a:rPr lang="ru-RU" sz="1200" dirty="0">
                <a:latin typeface="Times New Roman"/>
                <a:cs typeface="Times New Roman"/>
              </a:rPr>
              <a:t>растущим интересом к применению беспилотных летательных аппаратов в сельском хозяйстве. В частности, дроны используются для мониторинга урожая за счет съемки полей.</a:t>
            </a:r>
            <a:br>
              <a:rPr lang="ru-RU" sz="1200" dirty="0">
                <a:latin typeface="Times New Roman"/>
                <a:cs typeface="Times New Roman"/>
              </a:rPr>
            </a:br>
            <a:r>
              <a:rPr lang="ru-RU" sz="1200" dirty="0">
                <a:latin typeface="Times New Roman"/>
                <a:cs typeface="Times New Roman"/>
              </a:rPr>
              <a:t>Мое приложение позволит</a:t>
            </a:r>
            <a:r>
              <a:rPr lang="en-US" sz="1200" dirty="0">
                <a:latin typeface="Times New Roman"/>
                <a:cs typeface="Times New Roman"/>
              </a:rPr>
              <a:t>:</a:t>
            </a:r>
            <a:br>
              <a:rPr lang="en-US" sz="1200" dirty="0">
                <a:latin typeface="Times New Roman"/>
                <a:cs typeface="Times New Roman"/>
              </a:rPr>
            </a:br>
            <a:br>
              <a:rPr lang="ru-RU" sz="1200" dirty="0">
                <a:latin typeface="Times New Roman"/>
                <a:cs typeface="Times New Roman"/>
              </a:rPr>
            </a:br>
            <a:r>
              <a:rPr lang="ru-RU" sz="1200" dirty="0">
                <a:latin typeface="Times New Roman"/>
                <a:cs typeface="Times New Roman"/>
              </a:rPr>
              <a:t>Повысить эффективность использования БПЛА </a:t>
            </a:r>
          </a:p>
          <a:p>
            <a:r>
              <a:rPr lang="ru-RU" sz="1200" dirty="0">
                <a:latin typeface="Times New Roman"/>
                <a:cs typeface="Times New Roman"/>
              </a:rPr>
              <a:t>Сократить затраты на выезд специалистов</a:t>
            </a:r>
          </a:p>
          <a:p>
            <a:r>
              <a:rPr lang="ru-RU" sz="1200" dirty="0">
                <a:latin typeface="Times New Roman"/>
                <a:cs typeface="Times New Roman"/>
              </a:rPr>
              <a:t>И увеличить скорость и точность предварительной оценки затрат на выезд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101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 разработан интерфейс для работы системой, он представлен на слайде и состоит из левого меню для взаимодействия с базой, карты с маршрутом и правого меню для установки параметров миссии.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266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Было разработано 14 функциональных тестов. Пример теста 9 </a:t>
            </a:r>
            <a:r>
              <a:rPr lang="en-US" dirty="0"/>
              <a:t>“</a:t>
            </a:r>
            <a:r>
              <a:rPr lang="ru-RU" dirty="0"/>
              <a:t>Редактирование камеры</a:t>
            </a:r>
            <a:r>
              <a:rPr lang="en-US" dirty="0"/>
              <a:t>”</a:t>
            </a:r>
            <a:r>
              <a:rPr lang="ru-RU" dirty="0"/>
              <a:t> представлен на слайде.</a:t>
            </a:r>
            <a:br>
              <a:rPr lang="ru-RU" dirty="0"/>
            </a:br>
            <a:br>
              <a:rPr lang="ru-RU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35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результате работы была опубликована следующая статья.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52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Основные результаты </a:t>
            </a:r>
          </a:p>
          <a:p>
            <a:endParaRPr lang="ru-RU" dirty="0"/>
          </a:p>
          <a:p>
            <a:pPr marL="394022" indent="-394022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Выполнен анализ предметной области и произведен обзор существующих решений.</a:t>
            </a:r>
            <a:endParaRPr lang="ru-RU" dirty="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Разработана базовая архитектура приложения.</a:t>
            </a: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Описаны алгоритмы, использующиеся в системе.</a:t>
            </a: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Выполнена реализация приложения.</a:t>
            </a:r>
            <a:endParaRPr lang="ru-RU" dirty="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Выполнено тестирование.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66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Целью работы является </a:t>
            </a:r>
            <a:r>
              <a:rPr lang="en-US" dirty="0"/>
              <a:t>“</a:t>
            </a:r>
            <a:r>
              <a:rPr lang="ru-RU" dirty="0">
                <a:latin typeface="Times New Roman"/>
                <a:cs typeface="Times New Roman"/>
              </a:rPr>
              <a:t>Разработка настольного приложения для расчета маршрута сельскохозяйственного дрона по имеющимся характеристикам</a:t>
            </a:r>
            <a:r>
              <a:rPr lang="en-US" dirty="0"/>
              <a:t>”</a:t>
            </a:r>
            <a:br>
              <a:rPr lang="en-US" dirty="0"/>
            </a:br>
            <a:r>
              <a:rPr lang="ru-RU" dirty="0"/>
              <a:t>Для достижения данной цели, необходимо выполнить следующие задачи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“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Выполнить анализ предметной области и произвести обзор существующих решений.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Разработать базовую архитектуру приложения.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Описать алгоритмы, использующиеся в системе.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Выполнить реализацию приложения.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Выполнить тестирование.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19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Сравнительный обзор аналогов показал, что рассмотренные приложения в лице </a:t>
            </a:r>
            <a:endParaRPr lang="en-US" dirty="0"/>
          </a:p>
          <a:p>
            <a:r>
              <a:rPr lang="en-US" dirty="0" err="1"/>
              <a:t>DroneDeploy</a:t>
            </a:r>
            <a:r>
              <a:rPr lang="en-US" dirty="0"/>
              <a:t> Litchi Pix4D Capture </a:t>
            </a:r>
            <a:r>
              <a:rPr lang="en-US" dirty="0" err="1"/>
              <a:t>UgCS</a:t>
            </a:r>
            <a:endParaRPr lang="en-US" dirty="0"/>
          </a:p>
          <a:p>
            <a:r>
              <a:rPr lang="ru-RU" dirty="0"/>
              <a:t>Хоть и позволяют в том или ином виде строить маршрут, но когда дело касается добавления собственных дронов идет ограничение функционала, представленные аналоги имеют проприетарную лицензию и являются платными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5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моего приложения была разработана диаграмма вариантов использования.</a:t>
            </a:r>
            <a:br>
              <a:rPr lang="ru-RU" dirty="0"/>
            </a:br>
            <a:r>
              <a:rPr lang="ru-RU" dirty="0"/>
              <a:t>Главный актер, в лице пользователя может совершать действия над дроном, добавления, выбор, и если дрон выбран удаление и изменения. Аналогично для камеры, добавление, выбор, и если камера выбрана удаление и изменения. Также пользователь может обозначить старт и выделить область съемки. И если Дрон и камера выбраны, старт обозначен, а область съемки выделена, пользователь может построить маршрут.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57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Была разработана Диаграмма деятельности. Она представлена тремя основными потоками, первый завязан на том, чтобы выбрать дрон и изменить его, аналогично построен второй, выбор и изменение камеры. Третий поток завязан на построении маршрута. Вводом всех данных, валидацией и построении маршрута с возможностью его экспорта.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20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Была разработана диаграмма компонентов системы.</a:t>
            </a:r>
          </a:p>
          <a:p>
            <a:r>
              <a:rPr lang="ru-RU" dirty="0"/>
              <a:t>Она разделена на 3 уровня, </a:t>
            </a:r>
            <a:r>
              <a:rPr lang="ru-RU" dirty="0" err="1"/>
              <a:t>фронтенд</a:t>
            </a:r>
            <a:r>
              <a:rPr lang="ru-RU" dirty="0"/>
              <a:t>, бэкенд, и база данных.</a:t>
            </a:r>
          </a:p>
          <a:p>
            <a:r>
              <a:rPr lang="ru-RU" dirty="0" err="1"/>
              <a:t>Фронтенд</a:t>
            </a:r>
            <a:r>
              <a:rPr lang="ru-RU" dirty="0"/>
              <a:t> состоит из 3х компонентов Левое меню </a:t>
            </a:r>
            <a:r>
              <a:rPr lang="ru-RU" dirty="0" err="1"/>
              <a:t>предаставляет</a:t>
            </a:r>
            <a:r>
              <a:rPr lang="ru-RU" dirty="0"/>
              <a:t> пользователю интерфейс для </a:t>
            </a:r>
            <a:r>
              <a:rPr lang="ru-RU" dirty="0" err="1"/>
              <a:t>Круд</a:t>
            </a:r>
            <a:r>
              <a:rPr lang="ru-RU" dirty="0"/>
              <a:t> операций над дронами и камерами.</a:t>
            </a:r>
            <a:br>
              <a:rPr lang="ru-RU" dirty="0"/>
            </a:br>
            <a:r>
              <a:rPr lang="ru-RU" dirty="0"/>
              <a:t>Центральный элемент карта отвечает за отображения маршрута и установку области съемки. </a:t>
            </a:r>
            <a:br>
              <a:rPr lang="ru-RU" dirty="0"/>
            </a:br>
            <a:r>
              <a:rPr lang="ru-RU" dirty="0"/>
              <a:t>Правое меню отвечает за взаимодействие с миссией, в том числе и вызова функций расчета.</a:t>
            </a:r>
          </a:p>
          <a:p>
            <a:endParaRPr lang="ru-RU" dirty="0"/>
          </a:p>
          <a:p>
            <a:r>
              <a:rPr lang="ru-RU" dirty="0" err="1"/>
              <a:t>Бекенд</a:t>
            </a:r>
            <a:r>
              <a:rPr lang="ru-RU" dirty="0"/>
              <a:t> состоит из 3х компонентов Дата </a:t>
            </a:r>
            <a:r>
              <a:rPr lang="ru-RU" dirty="0" err="1"/>
              <a:t>мэнеджмент</a:t>
            </a:r>
            <a:r>
              <a:rPr lang="ru-RU" dirty="0"/>
              <a:t> исполняет команды, приходящие с </a:t>
            </a:r>
            <a:r>
              <a:rPr lang="ru-RU" dirty="0" err="1"/>
              <a:t>фронтенда</a:t>
            </a:r>
            <a:r>
              <a:rPr lang="ru-RU" dirty="0"/>
              <a:t> на базе, </a:t>
            </a:r>
            <a:r>
              <a:rPr lang="ru-RU" dirty="0" err="1"/>
              <a:t>комонент</a:t>
            </a:r>
            <a:r>
              <a:rPr lang="ru-RU" dirty="0"/>
              <a:t> </a:t>
            </a:r>
            <a:r>
              <a:rPr lang="ru-RU" dirty="0" err="1"/>
              <a:t>Алгоритмс</a:t>
            </a:r>
            <a:r>
              <a:rPr lang="ru-RU" dirty="0"/>
              <a:t> содержит алгоритмы, предназначенные для расчета, они вызываются с </a:t>
            </a:r>
            <a:r>
              <a:rPr lang="ru-RU" dirty="0" err="1"/>
              <a:t>фронтенда</a:t>
            </a:r>
            <a:r>
              <a:rPr lang="ru-RU" dirty="0"/>
              <a:t>.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База данных состоит из 2х таблиц.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57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Таблица </a:t>
            </a:r>
            <a:r>
              <a:rPr lang="en-US" dirty="0"/>
              <a:t>UAV </a:t>
            </a:r>
            <a:r>
              <a:rPr lang="ru-RU" dirty="0"/>
              <a:t>представляющая дрон состоит из следующих колонок</a:t>
            </a:r>
            <a:br>
              <a:rPr lang="ru-RU" dirty="0"/>
            </a:br>
            <a:r>
              <a:rPr lang="ru-RU" dirty="0" err="1"/>
              <a:t>Айди</a:t>
            </a:r>
            <a:r>
              <a:rPr lang="ru-RU" dirty="0"/>
              <a:t>, его имя , максимальная грузоподьемность, продолжительность полета, скорость взлета, скорость полета, минимальная высота, максимальная высота и Камера </a:t>
            </a:r>
            <a:r>
              <a:rPr lang="ru-RU" dirty="0" err="1"/>
              <a:t>айди</a:t>
            </a:r>
            <a:r>
              <a:rPr lang="ru-RU" dirty="0"/>
              <a:t>, указывающий на </a:t>
            </a:r>
            <a:r>
              <a:rPr lang="ru-RU" dirty="0" err="1"/>
              <a:t>айди</a:t>
            </a:r>
            <a:r>
              <a:rPr lang="ru-RU" dirty="0"/>
              <a:t> камеры установленной на дроне.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Таблица </a:t>
            </a:r>
            <a:r>
              <a:rPr lang="en-US" dirty="0"/>
              <a:t>Camera </a:t>
            </a:r>
            <a:r>
              <a:rPr lang="ru-RU" dirty="0"/>
              <a:t>представляет камеру и состоит из следующих колонок</a:t>
            </a:r>
          </a:p>
          <a:p>
            <a:r>
              <a:rPr lang="ru-RU" dirty="0" err="1"/>
              <a:t>Айди</a:t>
            </a:r>
            <a:r>
              <a:rPr lang="ru-RU" dirty="0"/>
              <a:t>, ее имя, масса, угол обзора по горизонтали, разрешение по горизонтали и вертикали.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82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Исходя из требований представленных приложению для разработки был выбран фреймворк </a:t>
            </a:r>
            <a:r>
              <a:rPr lang="en-US" dirty="0"/>
              <a:t>Tauri</a:t>
            </a:r>
            <a:r>
              <a:rPr lang="ru-RU" dirty="0"/>
              <a:t>, позволяющий использовать</a:t>
            </a:r>
            <a:r>
              <a:rPr lang="en-US" dirty="0"/>
              <a:t> </a:t>
            </a:r>
            <a:r>
              <a:rPr lang="ru-RU" dirty="0"/>
              <a:t>веб технологи для отображения и </a:t>
            </a:r>
            <a:r>
              <a:rPr lang="en-US" dirty="0"/>
              <a:t>Rust </a:t>
            </a:r>
            <a:r>
              <a:rPr lang="ru-RU" dirty="0"/>
              <a:t>для основной логики приложения.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085F2-6161-4C63-ACEB-7382BD4A25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2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2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49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49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199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8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8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8"/>
            <a:ext cx="617219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 smtClean="0"/>
              <a:t>2024-06-11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t>ASDSA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 smtClean="0"/>
              <a:t>2024-06-11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t>ASDSA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667000" y="2419072"/>
            <a:ext cx="6858000" cy="169687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 fontScale="90000"/>
          </a:bodyPr>
          <a:lstStyle/>
          <a:p>
            <a:pPr>
              <a:defRPr/>
            </a:pPr>
            <a:r>
              <a:rPr lang="ru-RU" sz="2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РАЗРАБОТКА НАСТОЛЬНОГО ПРИЛОЖЕНИЯ ДЛЯ РАСЧЕТА МАРШРУТА СЕЛЬСКОХОЗЯЙСТВЕННОГО ДРОНА ПО ИМЕЮЩИМСЯ ХАРАКТЕРИСТИКАМ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055440" y="284692"/>
            <a:ext cx="10081120" cy="11771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2500"/>
          </a:bodyPr>
          <a:lstStyle/>
          <a:p>
            <a:pPr>
              <a:defRPr/>
            </a:pP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МИНИСТЕРСТВО НАУКИ И ВЫСШЕГО ОБРАЗОВАНИЯ РОССИЙСКОЙ ФЕДЕРАЦИИ</a:t>
            </a:r>
            <a:b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Федеральное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государственное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автономное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образовательное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учреждение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высшего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профессионального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образования</a:t>
            </a:r>
            <a:b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«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Южно-Уральский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государственный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университет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(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национальный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исследовательский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университет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)»</a:t>
            </a:r>
            <a:b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Высшая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школа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электроники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и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компьютерных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наук</a:t>
            </a:r>
            <a:b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Кафедра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системного</a:t>
            </a:r>
            <a:r>
              <a:rPr sz="16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программирования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369116954" name="Subtitle 2"/>
          <p:cNvSpPr>
            <a:spLocks noGrp="1"/>
          </p:cNvSpPr>
          <p:nvPr/>
        </p:nvSpPr>
        <p:spPr bwMode="auto">
          <a:xfrm>
            <a:off x="1055440" y="4846972"/>
            <a:ext cx="4680520" cy="11771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1800" dirty="0">
                <a:solidFill>
                  <a:srgbClr val="000000"/>
                </a:solidFill>
                <a:latin typeface="Times New Roman"/>
                <a:cs typeface="Times New Roman"/>
              </a:rPr>
              <a:t>Научный руководитель:</a:t>
            </a:r>
          </a:p>
          <a:p>
            <a:pPr algn="l">
              <a:defRPr/>
            </a:pPr>
            <a:r>
              <a:rPr lang="ru-RU" sz="1800" dirty="0">
                <a:latin typeface="Times New Roman"/>
                <a:cs typeface="Times New Roman"/>
              </a:rPr>
              <a:t>профессор кафедры СП, д.ф.-м.н., доцент</a:t>
            </a:r>
          </a:p>
          <a:p>
            <a:pPr algn="l">
              <a:defRPr/>
            </a:pPr>
            <a:r>
              <a:rPr lang="ru-RU" sz="1800" dirty="0">
                <a:latin typeface="Times New Roman"/>
                <a:ea typeface="Times New Roman"/>
                <a:cs typeface="Times New Roman"/>
              </a:rPr>
              <a:t>Т.А.</a:t>
            </a:r>
            <a:r>
              <a:rPr lang="ru-RU" sz="1800" dirty="0">
                <a:latin typeface="Times New Roman"/>
                <a:cs typeface="Times New Roman"/>
              </a:rPr>
              <a:t> Макаровских</a:t>
            </a:r>
          </a:p>
        </p:txBody>
      </p:sp>
      <p:sp>
        <p:nvSpPr>
          <p:cNvPr id="1189803414" name="Subtitle 2"/>
          <p:cNvSpPr>
            <a:spLocks noGrp="1"/>
          </p:cNvSpPr>
          <p:nvPr/>
        </p:nvSpPr>
        <p:spPr bwMode="auto">
          <a:xfrm>
            <a:off x="8384742" y="4846972"/>
            <a:ext cx="2751818" cy="11771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1800" dirty="0">
                <a:solidFill>
                  <a:srgbClr val="000000"/>
                </a:solidFill>
                <a:latin typeface="Times New Roman"/>
                <a:cs typeface="Times New Roman"/>
              </a:rPr>
              <a:t>Автор:</a:t>
            </a:r>
          </a:p>
          <a:p>
            <a:pPr algn="l">
              <a:defRPr/>
            </a:pPr>
            <a:r>
              <a:rPr lang="ru-RU" sz="1800" dirty="0">
                <a:solidFill>
                  <a:srgbClr val="000000"/>
                </a:solidFill>
                <a:latin typeface="Times New Roman"/>
                <a:cs typeface="Times New Roman"/>
              </a:rPr>
              <a:t>студент группы КЭ-</a:t>
            </a:r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</a:rPr>
              <a:t>4</a:t>
            </a:r>
            <a:r>
              <a:rPr lang="ru-RU" sz="1800" dirty="0">
                <a:solidFill>
                  <a:srgbClr val="000000"/>
                </a:solidFill>
                <a:latin typeface="Times New Roman"/>
                <a:cs typeface="Times New Roman"/>
              </a:rPr>
              <a:t>03</a:t>
            </a:r>
          </a:p>
          <a:p>
            <a:pPr algn="l">
              <a:defRPr/>
            </a:pPr>
            <a:r>
              <a:rPr lang="ru-RU" sz="1800" dirty="0">
                <a:solidFill>
                  <a:srgbClr val="000000"/>
                </a:solidFill>
                <a:latin typeface="Times New Roman"/>
                <a:cs typeface="Times New Roman"/>
              </a:rPr>
              <a:t>Е.В. Ращупкин</a:t>
            </a:r>
            <a:endParaRPr lang="ru-RU" sz="1800" dirty="0">
              <a:latin typeface="Times New Roman"/>
              <a:cs typeface="Times New Roman"/>
            </a:endParaRPr>
          </a:p>
        </p:txBody>
      </p:sp>
      <p:sp>
        <p:nvSpPr>
          <p:cNvPr id="1698191984" name="Subtitle 2"/>
          <p:cNvSpPr>
            <a:spLocks noGrp="1"/>
          </p:cNvSpPr>
          <p:nvPr/>
        </p:nvSpPr>
        <p:spPr bwMode="auto">
          <a:xfrm>
            <a:off x="4163247" y="6412431"/>
            <a:ext cx="3865500" cy="399688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800" dirty="0" err="1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Челябинск</a:t>
            </a:r>
            <a:r>
              <a:rPr sz="18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2</a:t>
            </a:r>
            <a:r>
              <a:rPr sz="18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02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4</a:t>
            </a:r>
            <a:r>
              <a:rPr sz="1800" dirty="0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 г.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2877265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3200" b="1" dirty="0">
                <a:latin typeface="Times New Roman"/>
                <a:cs typeface="Times New Roman"/>
              </a:rPr>
              <a:t>СРАВНЕНИЕ </a:t>
            </a:r>
            <a:r>
              <a:rPr sz="3200" b="1" dirty="0">
                <a:latin typeface="Times New Roman"/>
                <a:cs typeface="Times New Roman"/>
              </a:rPr>
              <a:t>АЛГОРИТМ</a:t>
            </a:r>
            <a:r>
              <a:rPr lang="ru-RU" sz="3200" b="1" dirty="0">
                <a:latin typeface="Times New Roman"/>
                <a:cs typeface="Times New Roman"/>
              </a:rPr>
              <a:t>ОВ</a:t>
            </a:r>
            <a:endParaRPr sz="3200" b="1" dirty="0">
              <a:latin typeface="Times New Roman"/>
              <a:cs typeface="Times New Roman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3B2E4D6-6D34-4603-A7B4-7625A040A8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299586"/>
              </p:ext>
            </p:extLst>
          </p:nvPr>
        </p:nvGraphicFramePr>
        <p:xfrm>
          <a:off x="335360" y="1085128"/>
          <a:ext cx="11521280" cy="4674077"/>
        </p:xfrm>
        <a:graphic>
          <a:graphicData uri="http://schemas.openxmlformats.org/drawingml/2006/table">
            <a:tbl>
              <a:tblPr firstRow="1" firstCol="1" bandRow="1">
                <a:tableStyleId>{3C21AF34-DCD5-8230-C345-7A89F10F8233}</a:tableStyleId>
              </a:tblPr>
              <a:tblGrid>
                <a:gridCol w="2363738">
                  <a:extLst>
                    <a:ext uri="{9D8B030D-6E8A-4147-A177-3AD203B41FA5}">
                      <a16:colId xmlns:a16="http://schemas.microsoft.com/office/drawing/2014/main" val="315019223"/>
                    </a:ext>
                  </a:extLst>
                </a:gridCol>
                <a:gridCol w="2570629">
                  <a:extLst>
                    <a:ext uri="{9D8B030D-6E8A-4147-A177-3AD203B41FA5}">
                      <a16:colId xmlns:a16="http://schemas.microsoft.com/office/drawing/2014/main" val="3019649573"/>
                    </a:ext>
                  </a:extLst>
                </a:gridCol>
                <a:gridCol w="2662437">
                  <a:extLst>
                    <a:ext uri="{9D8B030D-6E8A-4147-A177-3AD203B41FA5}">
                      <a16:colId xmlns:a16="http://schemas.microsoft.com/office/drawing/2014/main" val="3064289960"/>
                    </a:ext>
                  </a:extLst>
                </a:gridCol>
                <a:gridCol w="3924476">
                  <a:extLst>
                    <a:ext uri="{9D8B030D-6E8A-4147-A177-3AD203B41FA5}">
                      <a16:colId xmlns:a16="http://schemas.microsoft.com/office/drawing/2014/main" val="2994862689"/>
                    </a:ext>
                  </a:extLst>
                </a:gridCol>
              </a:tblGrid>
              <a:tr h="279703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Алгоритм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Nearest neighbour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Brute force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Rectangular areas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3434102277"/>
                  </a:ext>
                </a:extLst>
              </a:tr>
              <a:tr h="78719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Входные данные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Одномерный массив точек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Одномерный массив точек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Трехмерный массив точек, стартовая точка, направление дискретизации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1850452141"/>
                  </a:ext>
                </a:extLst>
              </a:tr>
              <a:tr h="53345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Выходные данные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Одномерный массив точек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Одномерный массив точек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Одномерный массив точек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3859912327"/>
                  </a:ext>
                </a:extLst>
              </a:tr>
              <a:tr h="533450"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Класс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>
                          <a:effectLst/>
                        </a:rPr>
                        <a:t>Аппроксимационный</a:t>
                      </a:r>
                      <a:r>
                        <a:rPr lang="ru-RU" sz="1600" dirty="0">
                          <a:effectLst/>
                        </a:rPr>
                        <a:t> алгоритм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Алгоритм оптимального решения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>
                          <a:effectLst/>
                        </a:rPr>
                        <a:t>Аппроксимационный</a:t>
                      </a:r>
                      <a:r>
                        <a:rPr lang="ru-RU" sz="1600" dirty="0">
                          <a:effectLst/>
                        </a:rPr>
                        <a:t> алгоритм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291175588"/>
                  </a:ext>
                </a:extLst>
              </a:tr>
              <a:tr h="104094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Ограничения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-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Количество точек съемки </a:t>
                      </a:r>
                      <a:r>
                        <a:rPr lang="en-US" sz="1600" dirty="0">
                          <a:effectLst/>
                        </a:rPr>
                        <a:t>&lt;13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Количество полей &lt;10, прямоуголькики, ограничивающие поля не пересекаются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2910385827"/>
                  </a:ext>
                </a:extLst>
              </a:tr>
              <a:tr h="712140"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Результат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Неоптимальный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Оптимальный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effectLst/>
                        </a:rPr>
                        <a:t>Неоптимальный, входят точки, не принадлежащие полю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1165664456"/>
                  </a:ext>
                </a:extLst>
              </a:tr>
              <a:tr h="78719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Время работы алгоритма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O(N</a:t>
                      </a:r>
                      <a:r>
                        <a:rPr lang="en-US" sz="16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O(N!)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Объединение полей </a:t>
                      </a:r>
                      <a:r>
                        <a:rPr lang="en-US" sz="1600" dirty="0">
                          <a:effectLst/>
                        </a:rPr>
                        <a:t>O</a:t>
                      </a:r>
                      <a:r>
                        <a:rPr lang="ru-RU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ElogV</a:t>
                      </a:r>
                      <a:r>
                        <a:rPr lang="ru-RU" sz="1600" dirty="0">
                          <a:effectLst/>
                        </a:rPr>
                        <a:t>), построение пути внутри поля </a:t>
                      </a:r>
                      <a:r>
                        <a:rPr lang="en-US" sz="1600" dirty="0">
                          <a:effectLst/>
                        </a:rPr>
                        <a:t>O</a:t>
                      </a:r>
                      <a:r>
                        <a:rPr lang="ru-RU" sz="1600" dirty="0">
                          <a:effectLst/>
                        </a:rPr>
                        <a:t>(</a:t>
                      </a:r>
                      <a:r>
                        <a:rPr lang="en-US" sz="1600" dirty="0">
                          <a:effectLst/>
                        </a:rPr>
                        <a:t>N</a:t>
                      </a:r>
                      <a:r>
                        <a:rPr lang="ru-RU" sz="16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0913" marR="10913" marT="10913" marB="10913" anchor="ctr"/>
                </a:tc>
                <a:extLst>
                  <a:ext uri="{0D108BD9-81ED-4DB2-BD59-A6C34878D82A}">
                    <a16:rowId xmlns:a16="http://schemas.microsoft.com/office/drawing/2014/main" val="1827505100"/>
                  </a:ext>
                </a:extLst>
              </a:tr>
            </a:tbl>
          </a:graphicData>
        </a:graphic>
      </p:graphicFrame>
      <p:sp>
        <p:nvSpPr>
          <p:cNvPr id="32818221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E308FFC-03AD-B5EF-2D4A-AF0B95259C86}" type="slidenum">
              <a:rPr lang="en-US" sz="1800"/>
              <a:t>10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353464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ctr">
              <a:defRPr/>
            </a:pPr>
            <a:r>
              <a:rPr sz="2800" b="1" dirty="0">
                <a:latin typeface="Times New Roman"/>
                <a:cs typeface="Times New Roman"/>
              </a:rPr>
              <a:t>РАБОТ</a:t>
            </a:r>
            <a:r>
              <a:rPr lang="ru-RU" sz="2800" b="1" dirty="0">
                <a:latin typeface="Times New Roman"/>
                <a:cs typeface="Times New Roman"/>
              </a:rPr>
              <a:t>А </a:t>
            </a:r>
            <a:r>
              <a:rPr sz="2800" b="1" dirty="0">
                <a:latin typeface="Times New Roman"/>
                <a:cs typeface="Times New Roman"/>
              </a:rPr>
              <a:t>АЛГОРИТМА ДИСКРЕТИЗАЦИИ</a:t>
            </a:r>
          </a:p>
        </p:txBody>
      </p:sp>
      <p:sp>
        <p:nvSpPr>
          <p:cNvPr id="56029876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B66A09E-0ECF-E3D6-9B4C-024895BE20D4}" type="slidenum">
              <a:rPr lang="en-US" sz="1800"/>
              <a:t>11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8CDFE8E-66F5-459B-BA87-33D7A0937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36" y="720000"/>
            <a:ext cx="7776864" cy="5757870"/>
          </a:xfrm>
          <a:noFill/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80381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РАБОТА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lang="ru-RU" sz="2800" b="1" dirty="0">
                <a:latin typeface="Times New Roman"/>
                <a:cs typeface="Times New Roman"/>
              </a:rPr>
              <a:t>БЛИЖАЙШЕГО СОСЕДА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126800454" name="Content Placeholder 2"/>
          <p:cNvSpPr>
            <a:spLocks noGrp="1"/>
          </p:cNvSpPr>
          <p:nvPr>
            <p:ph idx="1"/>
          </p:nvPr>
        </p:nvSpPr>
        <p:spPr bwMode="auto">
          <a:xfrm>
            <a:off x="2152649" y="720003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7500" lnSpcReduction="12000"/>
          </a:bodyPr>
          <a:lstStyle/>
          <a:p>
            <a:pPr marL="0" indent="0">
              <a:buNone/>
              <a:defRPr/>
            </a:pPr>
            <a:endParaRPr dirty="0">
              <a:latin typeface="Times New Roman"/>
              <a:cs typeface="Times New Roman"/>
            </a:endParaRPr>
          </a:p>
        </p:txBody>
      </p:sp>
      <p:sp>
        <p:nvSpPr>
          <p:cNvPr id="4478433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4E535D7-7A1A-173D-3768-3427A2E45C34}" type="slidenum">
              <a:rPr lang="en-US" sz="1800"/>
              <a:t>12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F9356-8160-41CC-AA5E-22DA4D6F23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4" r="22568"/>
          <a:stretch/>
        </p:blipFill>
        <p:spPr>
          <a:xfrm>
            <a:off x="551384" y="735149"/>
            <a:ext cx="7224928" cy="56500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80381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РАБОТА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lang="ru-RU" sz="2800" b="1" dirty="0">
                <a:latin typeface="Times New Roman"/>
                <a:cs typeface="Times New Roman"/>
              </a:rPr>
              <a:t>БЛИЖАЙШЕГО СОСЕДА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B2AD231-E777-42B2-BF3E-0EE683105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1450595" y="720000"/>
            <a:ext cx="9290810" cy="5653309"/>
          </a:xfrm>
          <a:ln w="12700">
            <a:solidFill>
              <a:schemeClr val="tx1"/>
            </a:solidFill>
          </a:ln>
        </p:spPr>
      </p:pic>
      <p:sp>
        <p:nvSpPr>
          <p:cNvPr id="4478433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4E535D7-7A1A-173D-3768-3427A2E45C34}" type="slidenum">
              <a:rPr lang="en-US" sz="1800"/>
              <a:t>13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06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80381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lang="ru-RU" sz="2800" b="1" dirty="0">
                <a:latin typeface="Times New Roman"/>
                <a:cs typeface="Times New Roman"/>
              </a:rPr>
              <a:t>ПОЛНОГО  ПЕРЕБОРА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F57E8C9-EFD9-44FE-81A5-44F7BF3EB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1696869" y="815749"/>
            <a:ext cx="8798261" cy="5444854"/>
          </a:xfrm>
          <a:ln w="12700">
            <a:solidFill>
              <a:schemeClr val="tx1"/>
            </a:solidFill>
          </a:ln>
        </p:spPr>
      </p:pic>
      <p:sp>
        <p:nvSpPr>
          <p:cNvPr id="4478433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4E535D7-7A1A-173D-3768-3427A2E45C34}" type="slidenum">
              <a:rPr lang="en-US" sz="1800"/>
              <a:t>14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56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105273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ЭТАПЫ РАБОТЫ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ДЛЯ ПРЯМОУГОЛЬНЫХ ОБЛАСТЕЙ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15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BFF1B-A314-4216-8FAC-B29CA61C9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Дискретизация прямоугольных областей.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Построение маршрута внутри прямоугольных областей.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Нахождение минимального </a:t>
            </a:r>
            <a:r>
              <a:rPr lang="ru-RU" dirty="0" err="1">
                <a:latin typeface="Times New Roman"/>
                <a:cs typeface="Times New Roman"/>
              </a:rPr>
              <a:t>остовного</a:t>
            </a:r>
            <a:r>
              <a:rPr lang="ru-RU" dirty="0">
                <a:latin typeface="Times New Roman"/>
                <a:cs typeface="Times New Roman"/>
              </a:rPr>
              <a:t> дерева с использованием алгоритма </a:t>
            </a:r>
            <a:r>
              <a:rPr lang="ru-RU" dirty="0" err="1">
                <a:latin typeface="Times New Roman"/>
                <a:cs typeface="Times New Roman"/>
              </a:rPr>
              <a:t>Борувки</a:t>
            </a:r>
            <a:r>
              <a:rPr lang="ru-RU" dirty="0">
                <a:latin typeface="Times New Roman"/>
                <a:cs typeface="Times New Roman"/>
              </a:rPr>
              <a:t>.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Связывание прямоугольных областей.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56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105273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РАБОТА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lang="ru-RU" sz="2800" b="1" dirty="0">
                <a:latin typeface="Times New Roman"/>
                <a:cs typeface="Times New Roman"/>
              </a:rPr>
              <a:t>ПОСТРОЕНИЯ МАРШРУТА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ВНУТРИ ПРЯМОУГОЛЬНОЙ ОБЛАСТИ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16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A1ABD18-FE47-4C77-9EA4-C83667E68F9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84032" y="1268760"/>
            <a:ext cx="5497057" cy="40246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033EDF-2DFD-4C86-BFA5-76C3A46B623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76849" y="1268760"/>
            <a:ext cx="5880887" cy="40246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РАБОТА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lang="ru-RU" sz="2800" b="1" dirty="0">
                <a:latin typeface="Times New Roman"/>
                <a:cs typeface="Times New Roman"/>
              </a:rPr>
              <a:t>СВЯЗЫВАНИЯ ПРЯМОУГОЛЬНЫХ ОБЛАСТЕЙ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17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CA2090-873B-4509-B4FD-813D4E68C67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09410" y="720003"/>
            <a:ext cx="6573180" cy="57452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2199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РАБОТА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lang="ru-RU" sz="2800" b="1" dirty="0">
                <a:latin typeface="Times New Roman"/>
                <a:cs typeface="Times New Roman"/>
              </a:rPr>
              <a:t>СВЯЗЫВАНИЯ ПРЯМОУГОЛЬНЫХ ОБЛАСТЕЙ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1661005-F020-4F58-BE3E-EF566D0BA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2351584" y="720727"/>
            <a:ext cx="7049816" cy="5818581"/>
          </a:xfrm>
          <a:noFill/>
          <a:ln w="12700">
            <a:solidFill>
              <a:schemeClr val="tx1"/>
            </a:solidFill>
          </a:ln>
        </p:spPr>
      </p:pic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18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38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56344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РАБОТА </a:t>
            </a:r>
            <a:r>
              <a:rPr sz="2800" b="1" dirty="0">
                <a:latin typeface="Times New Roman"/>
                <a:cs typeface="Times New Roman"/>
              </a:rPr>
              <a:t>АЛГОРИТМ</a:t>
            </a:r>
            <a:r>
              <a:rPr lang="ru-RU" sz="2800" b="1" dirty="0">
                <a:latin typeface="Times New Roman"/>
                <a:cs typeface="Times New Roman"/>
              </a:rPr>
              <a:t>А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lang="ru-RU" sz="2800" b="1" dirty="0">
                <a:latin typeface="Times New Roman"/>
                <a:cs typeface="Times New Roman"/>
              </a:rPr>
              <a:t>ДЛЯ </a:t>
            </a:r>
            <a:br>
              <a:rPr lang="ru-RU" sz="2800" b="1" dirty="0">
                <a:latin typeface="Times New Roman"/>
                <a:cs typeface="Times New Roman"/>
              </a:rPr>
            </a:br>
            <a:r>
              <a:rPr lang="ru-RU" sz="2800" b="1" dirty="0">
                <a:latin typeface="Times New Roman"/>
                <a:cs typeface="Times New Roman"/>
              </a:rPr>
              <a:t>ПРЯМОУГОЛЬНЫХ ОБЛАСТЕЙ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7E19D39-A179-4F3A-A256-6BFCDB3DE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2614493" y="695757"/>
            <a:ext cx="6963019" cy="5684843"/>
          </a:xfrm>
          <a:ln w="12700">
            <a:solidFill>
              <a:schemeClr val="tx1"/>
            </a:solidFill>
          </a:ln>
        </p:spPr>
      </p:pic>
      <p:sp>
        <p:nvSpPr>
          <p:cNvPr id="1551656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D3CE672-1586-B4B4-E551-259DC4B15C04}" type="slidenum">
              <a:rPr lang="en-US" sz="1800"/>
              <a:t>19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9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7832949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>
                <a:latin typeface="Times New Roman"/>
                <a:cs typeface="Times New Roman"/>
              </a:rPr>
              <a:t>АКТУАЛЬНОСТЬ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1664509925" name="Content Placeholder 2"/>
          <p:cNvSpPr>
            <a:spLocks noGrp="1"/>
          </p:cNvSpPr>
          <p:nvPr>
            <p:ph idx="1"/>
          </p:nvPr>
        </p:nvSpPr>
        <p:spPr bwMode="auto">
          <a:xfrm>
            <a:off x="1055440" y="720000"/>
            <a:ext cx="10081120" cy="5456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 algn="just">
              <a:buNone/>
              <a:defRPr/>
            </a:pPr>
            <a:r>
              <a:rPr lang="ru-RU" b="1" dirty="0">
                <a:latin typeface="Times New Roman"/>
                <a:cs typeface="Times New Roman"/>
              </a:rPr>
              <a:t>Актуальность</a:t>
            </a:r>
            <a:r>
              <a:rPr lang="en-US" b="1" dirty="0">
                <a:latin typeface="Times New Roman"/>
                <a:cs typeface="Times New Roman"/>
              </a:rPr>
              <a:t>:</a:t>
            </a:r>
          </a:p>
          <a:p>
            <a:pPr marL="0" indent="0" algn="just"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Рост интереса к применению БПЛА в сельском хозяйстве для мониторинга урожая и создания точных карт полей</a:t>
            </a:r>
            <a:endParaRPr lang="en-US" dirty="0">
              <a:latin typeface="Times New Roman"/>
              <a:cs typeface="Times New Roman"/>
            </a:endParaRPr>
          </a:p>
          <a:p>
            <a:pPr marL="0" indent="0" algn="just">
              <a:buNone/>
              <a:defRPr/>
            </a:pPr>
            <a:endParaRPr sz="2600" dirty="0">
              <a:latin typeface="Times New Roman"/>
              <a:cs typeface="Times New Roman"/>
            </a:endParaRPr>
          </a:p>
          <a:p>
            <a:pPr marL="0" indent="0" algn="just">
              <a:buNone/>
              <a:defRPr/>
            </a:pPr>
            <a:r>
              <a:rPr lang="ru-RU" b="1" dirty="0">
                <a:latin typeface="Times New Roman"/>
                <a:cs typeface="Times New Roman"/>
              </a:rPr>
              <a:t>Преимущества:</a:t>
            </a:r>
            <a:endParaRPr b="1" dirty="0">
              <a:latin typeface="Times New Roman"/>
              <a:cs typeface="Times New Roman"/>
            </a:endParaRPr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Повышении эффективности использования БПЛА</a:t>
            </a:r>
            <a:endParaRPr dirty="0">
              <a:latin typeface="Times New Roman"/>
              <a:cs typeface="Times New Roman"/>
            </a:endParaRPr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Сокращение затраты на выезд специалистов</a:t>
            </a:r>
            <a:endParaRPr dirty="0">
              <a:latin typeface="Times New Roman"/>
              <a:cs typeface="Times New Roman"/>
            </a:endParaRPr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Увеличение скорости и точности предварительной оценки затрат на выезд специалистов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06936179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AFF1B61-3AB2-B5BD-5BAD-3F50C69BB005}" type="slidenum">
              <a:rPr lang="en-US" sz="1800"/>
              <a:t>2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4467284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ИНТЕРФЕЙС СИСТЕМЫ</a:t>
            </a:r>
          </a:p>
        </p:txBody>
      </p:sp>
      <p:sp>
        <p:nvSpPr>
          <p:cNvPr id="1988047782" name="Content Placeholder 2"/>
          <p:cNvSpPr>
            <a:spLocks noGrp="1"/>
          </p:cNvSpPr>
          <p:nvPr>
            <p:ph idx="1"/>
          </p:nvPr>
        </p:nvSpPr>
        <p:spPr bwMode="auto">
          <a:xfrm>
            <a:off x="2152649" y="720003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None/>
              <a:defRPr/>
            </a:pPr>
            <a:endParaRPr/>
          </a:p>
        </p:txBody>
      </p:sp>
      <p:sp>
        <p:nvSpPr>
          <p:cNvPr id="114357956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A49A1D0-2772-5FCD-F989-23B91C0B2D29}" type="slidenum">
              <a:rPr lang="en-US" sz="1800"/>
              <a:t>20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DE3055-FD47-4541-88CF-5FF68FC62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401" y="667498"/>
            <a:ext cx="10003198" cy="54704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3663757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ТЕСТИРОВАНИЕ СИСТЕМЫ</a:t>
            </a:r>
          </a:p>
        </p:txBody>
      </p:sp>
      <p:sp>
        <p:nvSpPr>
          <p:cNvPr id="801650196" name="Content Placeholder 2"/>
          <p:cNvSpPr>
            <a:spLocks noGrp="1"/>
          </p:cNvSpPr>
          <p:nvPr>
            <p:ph idx="1"/>
          </p:nvPr>
        </p:nvSpPr>
        <p:spPr bwMode="auto">
          <a:xfrm>
            <a:off x="1055440" y="720003"/>
            <a:ext cx="8983909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Проведено 14  функциональных  тестов системы.</a:t>
            </a:r>
            <a:r>
              <a:rPr lang="en-US" dirty="0">
                <a:latin typeface="Times New Roman"/>
                <a:cs typeface="Times New Roman"/>
              </a:rPr>
              <a:t> 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ru-RU" dirty="0">
                <a:latin typeface="Times New Roman"/>
                <a:cs typeface="Times New Roman"/>
              </a:rPr>
              <a:t>Все тесты пройдены.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endParaRPr lang="ru-RU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Тест 9</a:t>
            </a:r>
            <a:r>
              <a:rPr lang="en-US" dirty="0">
                <a:latin typeface="Times New Roman"/>
                <a:cs typeface="Times New Roman"/>
              </a:rPr>
              <a:t>:</a:t>
            </a:r>
            <a:r>
              <a:rPr lang="ru-RU" dirty="0">
                <a:latin typeface="Times New Roman"/>
                <a:cs typeface="Times New Roman"/>
              </a:rPr>
              <a:t> «Редактирование камеры»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выбрать камеру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включить режим редактирования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изменить параметры камеры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нажать кнопку "Update"</a:t>
            </a:r>
            <a:endParaRPr dirty="0"/>
          </a:p>
          <a:p>
            <a:pPr marL="0" indent="0"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Тест 9 Пройден</a:t>
            </a:r>
          </a:p>
        </p:txBody>
      </p:sp>
      <p:pic>
        <p:nvPicPr>
          <p:cNvPr id="1093400878" name="Picture 1093400877"/>
          <p:cNvPicPr>
            <a:picLocks noChangeAspect="1"/>
          </p:cNvPicPr>
          <p:nvPr/>
        </p:nvPicPr>
        <p:blipFill>
          <a:blip r:embed="rId3"/>
          <a:srcRect t="56303" r="86607" b="5569"/>
          <a:stretch/>
        </p:blipFill>
        <p:spPr bwMode="auto">
          <a:xfrm>
            <a:off x="9172618" y="1404690"/>
            <a:ext cx="2397013" cy="3838574"/>
          </a:xfrm>
          <a:prstGeom prst="rect">
            <a:avLst/>
          </a:prstGeom>
          <a:ln w="12699">
            <a:solidFill>
              <a:schemeClr val="tx1"/>
            </a:solidFill>
            <a:prstDash val="solid"/>
          </a:ln>
        </p:spPr>
      </p:pic>
      <p:pic>
        <p:nvPicPr>
          <p:cNvPr id="2005118285" name="Picture 2005118284"/>
          <p:cNvPicPr>
            <a:picLocks noChangeAspect="1"/>
          </p:cNvPicPr>
          <p:nvPr/>
        </p:nvPicPr>
        <p:blipFill>
          <a:blip r:embed="rId4"/>
          <a:srcRect l="1729" t="37504" r="76991" b="57538"/>
          <a:stretch/>
        </p:blipFill>
        <p:spPr bwMode="auto">
          <a:xfrm>
            <a:off x="2351584" y="5666189"/>
            <a:ext cx="7200048" cy="943616"/>
          </a:xfrm>
          <a:prstGeom prst="rect">
            <a:avLst/>
          </a:prstGeom>
        </p:spPr>
      </p:pic>
      <p:sp>
        <p:nvSpPr>
          <p:cNvPr id="154607331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3CDDEA2-1D71-2E53-A941-EFB182208E41}" type="slidenum">
              <a:rPr lang="en-US" sz="1800"/>
              <a:t>21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482737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ПУБЛИКАЦИИ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24581935" name="Content Placeholder 2"/>
          <p:cNvSpPr>
            <a:spLocks noGrp="1"/>
          </p:cNvSpPr>
          <p:nvPr>
            <p:ph idx="1"/>
          </p:nvPr>
        </p:nvSpPr>
        <p:spPr bwMode="auto">
          <a:xfrm>
            <a:off x="1055440" y="1124744"/>
            <a:ext cx="10081120" cy="505221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2500" lnSpcReduction="20000"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Makarovskikh</a:t>
            </a:r>
            <a:r>
              <a:rPr lang="en-US" sz="2600" dirty="0">
                <a:latin typeface="Times New Roman" panose="02020603050405020304" pitchFamily="18" charset="0"/>
                <a:ea typeface="Arial" panose="020B0604020202020204" pitchFamily="34" charset="0"/>
              </a:rPr>
              <a:t> T., </a:t>
            </a:r>
            <a:r>
              <a:rPr lang="en-US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Panyukov</a:t>
            </a:r>
            <a:r>
              <a:rPr lang="en-US" sz="2600" dirty="0">
                <a:latin typeface="Times New Roman" panose="02020603050405020304" pitchFamily="18" charset="0"/>
                <a:ea typeface="Arial" panose="020B0604020202020204" pitchFamily="34" charset="0"/>
              </a:rPr>
              <a:t> A., </a:t>
            </a:r>
            <a:r>
              <a:rPr lang="en-US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Abotaleb</a:t>
            </a:r>
            <a:r>
              <a:rPr lang="en-US" sz="2600" dirty="0">
                <a:latin typeface="Times New Roman" panose="02020603050405020304" pitchFamily="18" charset="0"/>
                <a:ea typeface="Arial" panose="020B0604020202020204" pitchFamily="34" charset="0"/>
              </a:rPr>
              <a:t> M., </a:t>
            </a:r>
            <a:r>
              <a:rPr lang="en-US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Maksimova</a:t>
            </a:r>
            <a:r>
              <a:rPr lang="en-US" sz="2600" dirty="0">
                <a:latin typeface="Times New Roman" panose="02020603050405020304" pitchFamily="18" charset="0"/>
                <a:ea typeface="Arial" panose="020B0604020202020204" pitchFamily="34" charset="0"/>
              </a:rPr>
              <a:t> V., </a:t>
            </a:r>
            <a:r>
              <a:rPr lang="en-US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Dernova</a:t>
            </a:r>
            <a:r>
              <a:rPr lang="en-US" sz="2600" dirty="0">
                <a:latin typeface="Times New Roman" panose="02020603050405020304" pitchFamily="18" charset="0"/>
                <a:ea typeface="Arial" panose="020B0604020202020204" pitchFamily="34" charset="0"/>
              </a:rPr>
              <a:t> O., </a:t>
            </a:r>
            <a:r>
              <a:rPr lang="en-US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Raschupkin</a:t>
            </a:r>
            <a:r>
              <a:rPr lang="en-US" sz="2600" dirty="0">
                <a:latin typeface="Times New Roman" panose="02020603050405020304" pitchFamily="18" charset="0"/>
                <a:ea typeface="Arial" panose="020B0604020202020204" pitchFamily="34" charset="0"/>
              </a:rPr>
              <a:t> E. Optimal Route for Drone for Monitoring of Crop Yields. // </a:t>
            </a:r>
            <a:r>
              <a:rPr lang="en-US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Olenev</a:t>
            </a:r>
            <a:r>
              <a:rPr lang="en-US" sz="2600" dirty="0">
                <a:latin typeface="Times New Roman" panose="02020603050405020304" pitchFamily="18" charset="0"/>
                <a:ea typeface="Arial" panose="020B0604020202020204" pitchFamily="34" charset="0"/>
              </a:rPr>
              <a:t> N., Evtushenko Y., </a:t>
            </a:r>
            <a:r>
              <a:rPr lang="en-US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Jaćimović</a:t>
            </a:r>
            <a:r>
              <a:rPr lang="en-US" sz="2600" dirty="0">
                <a:latin typeface="Times New Roman" panose="02020603050405020304" pitchFamily="18" charset="0"/>
                <a:ea typeface="Arial" panose="020B0604020202020204" pitchFamily="34" charset="0"/>
              </a:rPr>
              <a:t> M., </a:t>
            </a:r>
            <a:r>
              <a:rPr lang="en-US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Khachay</a:t>
            </a:r>
            <a:r>
              <a:rPr lang="en-US" sz="2600" dirty="0">
                <a:latin typeface="Times New Roman" panose="02020603050405020304" pitchFamily="18" charset="0"/>
                <a:ea typeface="Arial" panose="020B0604020202020204" pitchFamily="34" charset="0"/>
              </a:rPr>
              <a:t> M., </a:t>
            </a:r>
            <a:r>
              <a:rPr lang="en-US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Malkova</a:t>
            </a:r>
            <a:r>
              <a:rPr lang="en-US" sz="2600" dirty="0">
                <a:latin typeface="Times New Roman" panose="02020603050405020304" pitchFamily="18" charset="0"/>
                <a:ea typeface="Arial" panose="020B0604020202020204" pitchFamily="34" charset="0"/>
              </a:rPr>
              <a:t>, V. (eds) Advances in Optimization and Applications. OPTIMA 2023. Communications in Computer and Information Science, Springer, Cham, 2023. – №1913. – 228–240 pp. </a:t>
            </a:r>
            <a:endParaRPr lang="ru-RU" sz="2600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ru-RU" sz="2600" dirty="0">
                <a:latin typeface="Times New Roman" panose="02020603050405020304" pitchFamily="18" charset="0"/>
                <a:ea typeface="Arial" panose="020B0604020202020204" pitchFamily="34" charset="0"/>
              </a:rPr>
              <a:t>Макаровских Т.А., Панюков А.В., Ращупкин Е.В., Максимова В.Н., </a:t>
            </a:r>
            <a:r>
              <a:rPr lang="ru-RU" sz="2600" dirty="0" err="1">
                <a:latin typeface="Times New Roman" panose="02020603050405020304" pitchFamily="18" charset="0"/>
                <a:ea typeface="Arial" panose="020B0604020202020204" pitchFamily="34" charset="0"/>
              </a:rPr>
              <a:t>Дернова</a:t>
            </a:r>
            <a:r>
              <a:rPr lang="ru-RU" sz="2600" dirty="0">
                <a:latin typeface="Times New Roman" panose="02020603050405020304" pitchFamily="18" charset="0"/>
                <a:ea typeface="Arial" panose="020B0604020202020204" pitchFamily="34" charset="0"/>
              </a:rPr>
              <a:t> О.А. Построение маршрута дрона для мониторинга урожайности сельскохозяйственных культур // Приборы (принята к публикации)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ru-RU" sz="32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8507663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65D347-7BD2-0CFA-DCFD-4D31553BC644}" type="slidenum">
              <a:rPr lang="en-US" sz="1800"/>
              <a:t>22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12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482737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ОСНОВНЫЕ РЕЗУЛЬТАТЫ</a:t>
            </a:r>
          </a:p>
        </p:txBody>
      </p:sp>
      <p:sp>
        <p:nvSpPr>
          <p:cNvPr id="24581935" name="Content Placeholder 2"/>
          <p:cNvSpPr>
            <a:spLocks noGrp="1"/>
          </p:cNvSpPr>
          <p:nvPr>
            <p:ph idx="1"/>
          </p:nvPr>
        </p:nvSpPr>
        <p:spPr bwMode="auto">
          <a:xfrm>
            <a:off x="1055440" y="720000"/>
            <a:ext cx="10081120" cy="54569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394022" indent="-394022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Выполнен анализ предметной области и произведен обзор существующих решений</a:t>
            </a:r>
            <a:endParaRPr dirty="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Разработана архитектура приложения</a:t>
            </a: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Описаны алгоритмы, использующиеся в системе</a:t>
            </a:r>
            <a:endParaRPr dirty="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Выполнена реализация приложения</a:t>
            </a:r>
            <a:endParaRPr dirty="0">
              <a:latin typeface="Times New Roman"/>
              <a:cs typeface="Times New Roman"/>
            </a:endParaRPr>
          </a:p>
          <a:p>
            <a:pPr marL="394021" indent="-394021" algn="just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Выполнено тестирование</a:t>
            </a:r>
          </a:p>
        </p:txBody>
      </p:sp>
      <p:sp>
        <p:nvSpPr>
          <p:cNvPr id="138507663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365D347-7BD2-0CFA-DCFD-4D31553BC644}" type="slidenum">
              <a:rPr lang="en-US" sz="1800"/>
              <a:t>23</a:t>
            </a:fld>
            <a:r>
              <a:rPr lang="en-US" sz="1800" dirty="0"/>
              <a:t>/</a:t>
            </a:r>
            <a:r>
              <a:rPr lang="ru-RU" sz="1800" dirty="0"/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2316676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ПОДСЧЕТ СТРОК КОДА</a:t>
            </a:r>
          </a:p>
        </p:txBody>
      </p:sp>
      <p:sp>
        <p:nvSpPr>
          <p:cNvPr id="1465633714" name="Content Placeholder 2"/>
          <p:cNvSpPr>
            <a:spLocks noGrp="1"/>
          </p:cNvSpPr>
          <p:nvPr>
            <p:ph idx="1"/>
          </p:nvPr>
        </p:nvSpPr>
        <p:spPr bwMode="auto">
          <a:xfrm>
            <a:off x="2152649" y="720003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indent="0">
              <a:buNone/>
              <a:defRPr/>
            </a:pPr>
            <a:endParaRPr/>
          </a:p>
        </p:txBody>
      </p:sp>
      <p:sp>
        <p:nvSpPr>
          <p:cNvPr id="185568899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451255591" name="Table 45125559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920771"/>
              </p:ext>
            </p:extLst>
          </p:nvPr>
        </p:nvGraphicFramePr>
        <p:xfrm>
          <a:off x="1055440" y="1268760"/>
          <a:ext cx="10081120" cy="4320480"/>
        </p:xfrm>
        <a:graphic>
          <a:graphicData uri="http://schemas.openxmlformats.org/drawingml/2006/table">
            <a:tbl>
              <a:tblPr firstRow="1" bandRow="1">
                <a:tableStyleId>{3C21AF34-DCD5-8230-C345-7A89F10F8233}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0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Язык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Код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Комментарии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Пустые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Всего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 dirty="0" err="1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Svelte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589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2400">
                          <a:latin typeface="Times New Roman"/>
                          <a:cs typeface="Times New Roman"/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221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1811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Rust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1083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145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1272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CSS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344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61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408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24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TypeScript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121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33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400" b="0" i="0" u="none" strike="noStrike" cap="none" spc="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158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868835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ЦЕЛЬ И ЗАДАЧИ</a:t>
            </a:r>
            <a:endParaRPr sz="2800" dirty="0"/>
          </a:p>
        </p:txBody>
      </p:sp>
      <p:sp>
        <p:nvSpPr>
          <p:cNvPr id="1038117892" name="Content Placeholder 2"/>
          <p:cNvSpPr>
            <a:spLocks noGrp="1"/>
          </p:cNvSpPr>
          <p:nvPr>
            <p:ph idx="1"/>
          </p:nvPr>
        </p:nvSpPr>
        <p:spPr bwMode="auto">
          <a:xfrm>
            <a:off x="1055440" y="720000"/>
            <a:ext cx="10081120" cy="5456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None/>
              <a:defRPr/>
            </a:pPr>
            <a:r>
              <a:rPr lang="ru-RU" b="1" dirty="0">
                <a:latin typeface="Times New Roman"/>
                <a:cs typeface="Times New Roman"/>
              </a:rPr>
              <a:t>Цель работы:</a:t>
            </a:r>
            <a:endParaRPr lang="ru-RU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Разработка настольного приложения для расчета маршрута сельскохозяйственного дрона по имеющимся характеристикам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endParaRPr lang="ru-RU" dirty="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ru-RU" b="1" dirty="0">
                <a:latin typeface="Times New Roman"/>
                <a:cs typeface="Times New Roman"/>
              </a:rPr>
              <a:t>Задачи:</a:t>
            </a:r>
            <a:endParaRPr lang="ru-RU" dirty="0">
              <a:latin typeface="Times New Roman"/>
              <a:cs typeface="Times New Roman"/>
            </a:endParaRP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Выполнить анализ предметной области и произвести обзор существующих решений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Разработать архитектуру приложения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Описать алгоритмы, использующиеся в системе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Выполнить реализацию приложения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lang="ru-RU" dirty="0">
                <a:latin typeface="Times New Roman"/>
                <a:cs typeface="Times New Roman"/>
              </a:rPr>
              <a:t>Выполнить тестирование</a:t>
            </a:r>
          </a:p>
        </p:txBody>
      </p:sp>
      <p:sp>
        <p:nvSpPr>
          <p:cNvPr id="153100688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D89D74-5DA3-1BA4-C7D7-A7772828CF40}" type="slidenum">
              <a:rPr lang="en-US" sz="1800"/>
              <a:t>3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418367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ОБЗОР АНАЛОГОВ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889316078" name="Content Placeholder 2"/>
          <p:cNvSpPr>
            <a:spLocks noGrp="1"/>
          </p:cNvSpPr>
          <p:nvPr>
            <p:ph idx="1"/>
          </p:nvPr>
        </p:nvSpPr>
        <p:spPr bwMode="auto">
          <a:xfrm>
            <a:off x="2152649" y="720003"/>
            <a:ext cx="7886700" cy="5456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 algn="just">
              <a:buNone/>
              <a:defRPr/>
            </a:pPr>
            <a:endParaRPr sz="2600">
              <a:latin typeface="Times New Roman"/>
              <a:cs typeface="Times New Roman"/>
            </a:endParaRPr>
          </a:p>
        </p:txBody>
      </p:sp>
      <p:graphicFrame>
        <p:nvGraphicFramePr>
          <p:cNvPr id="1178250186" name="Table 11782501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0964209"/>
              </p:ext>
            </p:extLst>
          </p:nvPr>
        </p:nvGraphicFramePr>
        <p:xfrm>
          <a:off x="335360" y="571318"/>
          <a:ext cx="11521281" cy="5649331"/>
        </p:xfrm>
        <a:graphic>
          <a:graphicData uri="http://schemas.openxmlformats.org/drawingml/2006/table">
            <a:tbl>
              <a:tblPr firstRow="1" firstCol="1" bandRow="1">
                <a:tableStyleId>{3C21AF34-DCD5-8230-C345-7A89F10F8233}</a:tableStyleId>
              </a:tblPr>
              <a:tblGrid>
                <a:gridCol w="2792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4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95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15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Возможность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DroneDeploy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Litchi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Pix4D Capture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UgCS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455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Планирование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маршрута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полета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ru-RU" sz="2400" dirty="0">
                          <a:latin typeface="Times New Roman"/>
                          <a:cs typeface="Times New Roman"/>
                        </a:rPr>
                        <a:t>+</a:t>
                      </a:r>
                      <a:endParaRPr sz="36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T w="19049" algn="ctr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ru-RU" sz="2400" dirty="0">
                          <a:latin typeface="Times New Roman"/>
                          <a:cs typeface="Times New Roman"/>
                        </a:rPr>
                        <a:t>+</a:t>
                      </a:r>
                      <a:endParaRPr sz="36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T w="19049" algn="ctr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ru-RU" sz="2400" dirty="0">
                          <a:latin typeface="Times New Roman"/>
                          <a:cs typeface="Times New Roman"/>
                        </a:rPr>
                        <a:t>+</a:t>
                      </a:r>
                      <a:endParaRPr sz="36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T w="19049" algn="ctr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ru-RU" sz="2400" dirty="0">
                          <a:latin typeface="Times New Roman"/>
                          <a:cs typeface="Times New Roman"/>
                        </a:rPr>
                        <a:t>+</a:t>
                      </a:r>
                      <a:endParaRPr sz="36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T w="19049" algn="ctr">
                      <a:solidFill>
                        <a:srgbClr val="000000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46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Управление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полетом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дрона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ru-RU" sz="2400" dirty="0">
                          <a:latin typeface="Times New Roman"/>
                          <a:cs typeface="Times New Roman"/>
                        </a:rPr>
                        <a:t>+</a:t>
                      </a:r>
                      <a:endParaRPr sz="36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ru-RU" sz="2400" dirty="0">
                          <a:latin typeface="Times New Roman"/>
                          <a:cs typeface="Times New Roman"/>
                        </a:rPr>
                        <a:t>+</a:t>
                      </a:r>
                      <a:endParaRPr sz="36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ru-RU" sz="2400" dirty="0">
                          <a:latin typeface="Times New Roman"/>
                          <a:cs typeface="Times New Roman"/>
                        </a:rPr>
                        <a:t>+</a:t>
                      </a:r>
                      <a:endParaRPr sz="36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ru-RU" sz="2400" dirty="0">
                          <a:latin typeface="Times New Roman"/>
                          <a:cs typeface="Times New Roman"/>
                        </a:rPr>
                        <a:t>+</a:t>
                      </a:r>
                      <a:endParaRPr sz="36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72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Обработка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полученных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данных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ru-RU" sz="2400" dirty="0">
                          <a:latin typeface="Times New Roman"/>
                          <a:cs typeface="Times New Roman"/>
                        </a:rPr>
                        <a:t>+</a:t>
                      </a:r>
                      <a:endParaRPr sz="36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ru-RU" sz="2400" dirty="0">
                          <a:latin typeface="Times New Roman"/>
                          <a:cs typeface="Times New Roman"/>
                        </a:rPr>
                        <a:t>+</a:t>
                      </a:r>
                      <a:endParaRPr sz="36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ru-RU" sz="2400" dirty="0">
                          <a:latin typeface="Times New Roman"/>
                          <a:cs typeface="Times New Roman"/>
                        </a:rPr>
                        <a:t>+</a:t>
                      </a:r>
                      <a:endParaRPr sz="36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ru-RU" sz="2400" dirty="0">
                          <a:latin typeface="Times New Roman"/>
                          <a:cs typeface="Times New Roman"/>
                        </a:rPr>
                        <a:t>+</a:t>
                      </a:r>
                      <a:endParaRPr sz="36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46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dirty="0">
                          <a:latin typeface="Times New Roman"/>
                          <a:cs typeface="Times New Roman"/>
                        </a:rPr>
                        <a:t>Визуализация карты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ru-RU" sz="2400" dirty="0">
                          <a:latin typeface="Times New Roman"/>
                          <a:cs typeface="Times New Roman"/>
                        </a:rPr>
                        <a:t>+</a:t>
                      </a:r>
                      <a:endParaRPr sz="36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ru-RU" sz="2400" dirty="0">
                          <a:latin typeface="Times New Roman"/>
                          <a:cs typeface="Times New Roman"/>
                        </a:rPr>
                        <a:t>+</a:t>
                      </a:r>
                      <a:endParaRPr sz="36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ru-RU" sz="2400" dirty="0">
                          <a:latin typeface="Times New Roman"/>
                          <a:cs typeface="Times New Roman"/>
                        </a:rPr>
                        <a:t>+</a:t>
                      </a:r>
                      <a:endParaRPr sz="36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ru-RU" sz="2400" dirty="0">
                          <a:latin typeface="Times New Roman"/>
                          <a:cs typeface="Times New Roman"/>
                        </a:rPr>
                        <a:t>+</a:t>
                      </a:r>
                      <a:endParaRPr sz="36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264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Ограниченный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ряд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поддерживаемых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дронов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ru-RU" sz="2400" dirty="0">
                          <a:latin typeface="Times New Roman"/>
                          <a:cs typeface="Times New Roman"/>
                        </a:rPr>
                        <a:t>+</a:t>
                      </a:r>
                      <a:endParaRPr sz="36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ru-RU" sz="2400" dirty="0">
                          <a:latin typeface="Times New Roman"/>
                          <a:cs typeface="Times New Roman"/>
                        </a:rPr>
                        <a:t>+</a:t>
                      </a:r>
                      <a:endParaRPr sz="36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ru-RU" sz="2400" dirty="0">
                          <a:latin typeface="Times New Roman"/>
                          <a:cs typeface="Times New Roman"/>
                        </a:rPr>
                        <a:t>+</a:t>
                      </a:r>
                      <a:endParaRPr sz="36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ru-RU" sz="2400" dirty="0">
                          <a:latin typeface="Times New Roman"/>
                          <a:cs typeface="Times New Roman"/>
                        </a:rPr>
                        <a:t>+</a:t>
                      </a:r>
                      <a:endParaRPr sz="36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772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Добавление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собственных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дронов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Ограничение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функционала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Ограничение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функционала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ru-RU" sz="2400" dirty="0">
                          <a:latin typeface="Times New Roman"/>
                          <a:cs typeface="Times New Roman"/>
                        </a:rPr>
                        <a:t>-</a:t>
                      </a:r>
                      <a:endParaRPr sz="36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>
                          <a:latin typeface="Times New Roman"/>
                          <a:cs typeface="Times New Roman"/>
                        </a:rPr>
                        <a:t>Ограничение функционала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264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Поддержка OC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/>
                          <a:cs typeface="Times New Roman"/>
                        </a:rPr>
                        <a:t>iOS, Android + Windows, macOS, Linux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 dirty="0">
                          <a:latin typeface="Times New Roman"/>
                          <a:cs typeface="Times New Roman"/>
                        </a:rPr>
                        <a:t>iOS, Android + Windows, macOS, Linux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iOS, Android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Windows, macOS, Linux, Android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746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Лицензия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 err="1">
                          <a:latin typeface="Times New Roman"/>
                          <a:cs typeface="Times New Roman"/>
                        </a:rPr>
                        <a:t>Проприетарная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4899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Стоимость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$149+/месяц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9049" algn="ctr">
                      <a:solidFill>
                        <a:srgbClr val="0000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$25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/>
                          <a:cs typeface="Times New Roman"/>
                        </a:rPr>
                        <a:t>Бесплатно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€790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+ </a:t>
                      </a:r>
                      <a:r>
                        <a:rPr sz="1600" dirty="0" err="1">
                          <a:latin typeface="Times New Roman"/>
                          <a:cs typeface="Times New Roman"/>
                        </a:rPr>
                        <a:t>или</a:t>
                      </a:r>
                      <a:br>
                        <a:rPr sz="1600" dirty="0">
                          <a:latin typeface="Times New Roman"/>
                          <a:cs typeface="Times New Roman"/>
                        </a:rPr>
                      </a:br>
                      <a:r>
                        <a:rPr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€149+/</a:t>
                      </a:r>
                      <a:r>
                        <a:rPr sz="16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месяц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3362889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C347720-4710-229A-90E1-F114780D6DE6}" type="slidenum">
              <a:rPr lang="en-US" sz="1800"/>
              <a:t>4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9450614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>
                <a:latin typeface="Times New Roman"/>
                <a:cs typeface="Times New Roman"/>
              </a:rPr>
              <a:t>ДИАГРАММА ВАРИАНТОВ ИСПОЛЬЗОВАНИЯ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203052433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7E4A08-3B0B-E35D-E7CD-2787AA887376}" type="slidenum">
              <a:rPr lang="en-US" sz="1800"/>
              <a:t>5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066994-38AE-400F-A260-B34FA97C1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990" y="548680"/>
            <a:ext cx="5764610" cy="617279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1751733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sz="2800" b="1">
                <a:latin typeface="Times New Roman"/>
                <a:cs typeface="Times New Roman"/>
              </a:rPr>
              <a:t>ДИАГРАММА ДЕЯТЕЛЬНОСТИ</a:t>
            </a:r>
          </a:p>
        </p:txBody>
      </p:sp>
      <p:pic>
        <p:nvPicPr>
          <p:cNvPr id="295919669" name="Content Placeholder 295919668"/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2405131" y="548680"/>
            <a:ext cx="7381738" cy="6172798"/>
          </a:xfrm>
          <a:prstGeom prst="rect">
            <a:avLst/>
          </a:prstGeom>
        </p:spPr>
      </p:pic>
      <p:sp>
        <p:nvSpPr>
          <p:cNvPr id="75338564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0256197-02AD-EFD3-7400-EBC3244E43BD}" type="slidenum">
              <a:rPr lang="en-US" sz="1800"/>
              <a:t>6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098881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ctr">
              <a:defRPr/>
            </a:pPr>
            <a:r>
              <a:rPr lang="ru-RU" sz="2800" b="1">
                <a:latin typeface="Times New Roman"/>
                <a:ea typeface="Times New Roman"/>
                <a:cs typeface="Times New Roman"/>
              </a:rPr>
              <a:t>ДИАГРАММА КОМПОНЕНТОВ СИСТЕМЫ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136952170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8721FC3-51EA-9124-813C-35F55D15147D}" type="slidenum">
              <a:rPr lang="en-US" sz="1800"/>
              <a:t>7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65936-4BEC-496E-8825-E6B36AEF9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69078D-9454-42D4-956B-6424EA35628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" t="587" r="431" b="185"/>
          <a:stretch/>
        </p:blipFill>
        <p:spPr>
          <a:xfrm>
            <a:off x="2952000" y="612000"/>
            <a:ext cx="6300000" cy="6084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7003959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>
                <a:latin typeface="Times New Roman"/>
                <a:cs typeface="Times New Roman"/>
              </a:rPr>
              <a:t>МОДЕЛЬ БАЗЫ ДАННЫХ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25117032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D1A82AD-015B-C151-4D95-00498DE30D4E}" type="slidenum">
              <a:rPr lang="en-US" sz="1800"/>
              <a:t>8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F45A34-F61E-404C-9554-BA1F145EB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" t="7669" r="554" b="1633"/>
          <a:stretch/>
        </p:blipFill>
        <p:spPr>
          <a:xfrm>
            <a:off x="70464" y="839040"/>
            <a:ext cx="12051072" cy="539827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0658852" name="Tit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720000"/>
          </a:xfrm>
        </p:spPr>
        <p:txBody>
          <a:bodyPr/>
          <a:lstStyle/>
          <a:p>
            <a:pPr algn="ctr">
              <a:defRPr/>
            </a:pPr>
            <a:r>
              <a:rPr lang="ru-RU" sz="2800" b="1">
                <a:latin typeface="Times New Roman"/>
                <a:cs typeface="Times New Roman"/>
              </a:rPr>
              <a:t>ИСПОЛЬЗУЕМЫЕ ТЕХНОЛОГИИ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829541434" name="Content Placeholder 2"/>
          <p:cNvSpPr>
            <a:spLocks noGrp="1"/>
          </p:cNvSpPr>
          <p:nvPr>
            <p:ph idx="1"/>
          </p:nvPr>
        </p:nvSpPr>
        <p:spPr bwMode="auto">
          <a:xfrm>
            <a:off x="335360" y="720003"/>
            <a:ext cx="10729192" cy="430697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Фреймворк</a:t>
            </a:r>
            <a:r>
              <a:rPr lang="en-US" dirty="0">
                <a:latin typeface="Times New Roman"/>
                <a:cs typeface="Times New Roman"/>
              </a:rPr>
              <a:t>: Tauri.</a:t>
            </a:r>
            <a:endParaRPr dirty="0"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Язык программирования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ru-RU" dirty="0">
                <a:latin typeface="Times New Roman"/>
                <a:cs typeface="Times New Roman"/>
              </a:rPr>
              <a:t>бэкенда</a:t>
            </a:r>
            <a:r>
              <a:rPr lang="en-US" dirty="0">
                <a:latin typeface="Times New Roman"/>
                <a:cs typeface="Times New Roman"/>
              </a:rPr>
              <a:t>: Rust.</a:t>
            </a:r>
            <a:endParaRPr dirty="0"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База данных</a:t>
            </a:r>
            <a:r>
              <a:rPr lang="en-US" dirty="0">
                <a:latin typeface="Times New Roman"/>
                <a:cs typeface="Times New Roman"/>
              </a:rPr>
              <a:t>: SQLite.</a:t>
            </a:r>
            <a:endParaRPr dirty="0"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Фреймворк </a:t>
            </a:r>
            <a:r>
              <a:rPr lang="ru-RU" dirty="0" err="1">
                <a:latin typeface="Times New Roman"/>
                <a:cs typeface="Times New Roman"/>
              </a:rPr>
              <a:t>фронтенда</a:t>
            </a:r>
            <a:r>
              <a:rPr lang="en-US" dirty="0">
                <a:latin typeface="Times New Roman"/>
                <a:cs typeface="Times New Roman"/>
              </a:rPr>
              <a:t>: Svelte.</a:t>
            </a:r>
            <a:endParaRPr dirty="0"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Язык программирования </a:t>
            </a:r>
            <a:r>
              <a:rPr lang="ru-RU" dirty="0" err="1">
                <a:latin typeface="Times New Roman"/>
                <a:cs typeface="Times New Roman"/>
              </a:rPr>
              <a:t>фронтенда</a:t>
            </a:r>
            <a:r>
              <a:rPr lang="en-US" dirty="0">
                <a:latin typeface="Times New Roman"/>
                <a:cs typeface="Times New Roman"/>
              </a:rPr>
              <a:t>: TypeScript.</a:t>
            </a:r>
            <a:endParaRPr dirty="0">
              <a:latin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lang="ru-RU" dirty="0">
                <a:latin typeface="Times New Roman"/>
                <a:cs typeface="Times New Roman"/>
              </a:rPr>
              <a:t>Библиотека для отображения карты</a:t>
            </a:r>
            <a:r>
              <a:rPr lang="en-US" dirty="0">
                <a:latin typeface="Times New Roman"/>
                <a:cs typeface="Times New Roman"/>
              </a:rPr>
              <a:t>: </a:t>
            </a:r>
            <a:r>
              <a:rPr lang="en-US" dirty="0" err="1">
                <a:latin typeface="Times New Roman"/>
                <a:cs typeface="Times New Roman"/>
              </a:rPr>
              <a:t>OpenLayers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21343910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0E37F56-B8BF-A4B8-E878-7F6871925BDE}" type="slidenum">
              <a:rPr lang="en-US" sz="1800"/>
              <a:t>9</a:t>
            </a:fld>
            <a:r>
              <a:rPr lang="en-US" sz="1800" dirty="0"/>
              <a:t>/</a:t>
            </a:r>
            <a:r>
              <a:rPr lang="ru-RU" sz="1800" dirty="0"/>
              <a:t>23</a:t>
            </a:r>
            <a:endParaRPr lang="en-US" dirty="0"/>
          </a:p>
        </p:txBody>
      </p:sp>
      <p:sp>
        <p:nvSpPr>
          <p:cNvPr id="29505722" name="Content Placeholder 2"/>
          <p:cNvSpPr>
            <a:spLocks noGrp="1"/>
          </p:cNvSpPr>
          <p:nvPr/>
        </p:nvSpPr>
        <p:spPr bwMode="auto">
          <a:xfrm>
            <a:off x="2152649" y="5026977"/>
            <a:ext cx="7886700" cy="114998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sz="2600" dirty="0" err="1"/>
              <a:t>Исходный</a:t>
            </a:r>
            <a:r>
              <a:rPr sz="2600" dirty="0"/>
              <a:t> </a:t>
            </a:r>
            <a:r>
              <a:rPr sz="2600" dirty="0" err="1"/>
              <a:t>код</a:t>
            </a:r>
            <a:r>
              <a:rPr sz="2600" dirty="0"/>
              <a:t>:</a:t>
            </a:r>
          </a:p>
          <a:p>
            <a:pPr marL="0" indent="0">
              <a:buNone/>
              <a:defRPr/>
            </a:pPr>
            <a:r>
              <a:rPr lang="en-US" sz="2600" dirty="0">
                <a:latin typeface="Arial"/>
                <a:cs typeface="Arial"/>
              </a:rPr>
              <a:t>https://github.com/evgenkot/uav-route-calculation</a:t>
            </a:r>
            <a:endParaRPr lang="en-US" sz="2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A5D70B-E1F6-409D-B50C-504F2326E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801" y="899392"/>
            <a:ext cx="3753199" cy="37531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8314</TotalTime>
  <Words>1828</Words>
  <Application>Microsoft Office PowerPoint</Application>
  <DocSecurity>0</DocSecurity>
  <PresentationFormat>Widescreen</PresentationFormat>
  <Paragraphs>276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РАЗРАБОТКА НАСТОЛЬНОГО ПРИЛОЖЕНИЯ ДЛЯ РАСЧЕТА МАРШРУТА СЕЛЬСКОХОЗЯЙСТВЕННОГО ДРОНА ПО ИМЕЮЩИМСЯ ХАРАКТЕРИСТИКАМ</vt:lpstr>
      <vt:lpstr>АКТУАЛЬНОСТЬ</vt:lpstr>
      <vt:lpstr>ЦЕЛЬ И ЗАДАЧИ</vt:lpstr>
      <vt:lpstr>ОБЗОР АНАЛОГОВ</vt:lpstr>
      <vt:lpstr>ДИАГРАММА ВАРИАНТОВ ИСПОЛЬЗОВАНИЯ</vt:lpstr>
      <vt:lpstr>ДИАГРАММА ДЕЯТЕЛЬНОСТИ</vt:lpstr>
      <vt:lpstr>ДИАГРАММА КОМПОНЕНТОВ СИСТЕМЫ</vt:lpstr>
      <vt:lpstr>МОДЕЛЬ БАЗЫ ДАННЫХ</vt:lpstr>
      <vt:lpstr>ИСПОЛЬЗУЕМЫЕ ТЕХНОЛОГИИ</vt:lpstr>
      <vt:lpstr>СРАВНЕНИЕ АЛГОРИТМОВ</vt:lpstr>
      <vt:lpstr>РАБОТА АЛГОРИТМА ДИСКРЕТИЗАЦИИ</vt:lpstr>
      <vt:lpstr>РАБОТА АЛГОРИТМА БЛИЖАЙШЕГО СОСЕДА</vt:lpstr>
      <vt:lpstr>РАБОТА АЛГОРИТМА БЛИЖАЙШЕГО СОСЕДА</vt:lpstr>
      <vt:lpstr>РАБОТЫ АЛГОРИТМА ПОЛНОГО  ПЕРЕБОРА</vt:lpstr>
      <vt:lpstr>ЭТАПЫ РАБОТЫ АЛГОРИТМА  ДЛЯ ПРЯМОУГОЛЬНЫХ ОБЛАСТЕЙ</vt:lpstr>
      <vt:lpstr>РАБОТА АЛГОРИТМА ПОСТРОЕНИЯ МАРШРУТА ВНУТРИ ПРЯМОУГОЛЬНОЙ ОБЛАСТИ</vt:lpstr>
      <vt:lpstr>РАБОТА АЛГОРИТМА СВЯЗЫВАНИЯ ПРЯМОУГОЛЬНЫХ ОБЛАСТЕЙ</vt:lpstr>
      <vt:lpstr>РАБОТА АЛГОРИТМА СВЯЗЫВАНИЯ ПРЯМОУГОЛЬНЫХ ОБЛАСТЕЙ</vt:lpstr>
      <vt:lpstr>РАБОТА АЛГОРИТМА ДЛЯ  ПРЯМОУГОЛЬНЫХ ОБЛАСТЕЙ</vt:lpstr>
      <vt:lpstr>ИНТЕРФЕЙС СИСТЕМЫ</vt:lpstr>
      <vt:lpstr>ТЕСТИРОВАНИЕ СИСТЕМЫ</vt:lpstr>
      <vt:lpstr>ПУБЛИКАЦИИ</vt:lpstr>
      <vt:lpstr>ОСНОВНЫЕ РЕЗУЛЬТАТЫ</vt:lpstr>
      <vt:lpstr>ПОДСЧЕТ СТРОК КОДА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ДЕСКТОПНОГО ПРИЛОЖЕНИЯ ДЛЯ РАСЧЕТА МАРШРУТА СЕЛЬСКОХОЗЯЙСТВЕННОГО ДРОНА ПО ИМЕЮЩИМСЯ ХАРАКТЕРИСТИКАМ</dc:title>
  <dc:subject/>
  <dc:creator>Evgen Kot</dc:creator>
  <cp:keywords/>
  <dc:description/>
  <cp:lastModifiedBy>Evgen Kot</cp:lastModifiedBy>
  <cp:revision>79</cp:revision>
  <dcterms:created xsi:type="dcterms:W3CDTF">2012-12-03T06:56:55Z</dcterms:created>
  <dcterms:modified xsi:type="dcterms:W3CDTF">2024-06-11T10:12:39Z</dcterms:modified>
  <cp:category/>
  <dc:identifier/>
  <cp:contentStatus/>
  <dc:language/>
  <cp:version/>
</cp:coreProperties>
</file>