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8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slides/slide8.xml" ContentType="application/vnd.openxmlformats-officedocument.presentationml.slide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 showSpecialPlsOnTitleSld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6858000" type="screen4x3"/>
  <p:notesSz cx="9144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No Style, Table Grid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dk1"/>
              </a:solidFill>
            </a:ln>
          </a:left>
          <a:right>
            <a:ln w="12700">
              <a:solidFill>
                <a:schemeClr val="dk1"/>
              </a:solidFill>
            </a:ln>
          </a:right>
          <a:top>
            <a:ln w="12700">
              <a:solidFill>
                <a:schemeClr val="dk1"/>
              </a:solidFill>
            </a:ln>
          </a:top>
          <a:bottom>
            <a:ln w="12700">
              <a:solidFill>
                <a:schemeClr val="dk1"/>
              </a:solidFill>
            </a:ln>
          </a:bottom>
          <a:insideH>
            <a:ln w="12700">
              <a:solidFill>
                <a:schemeClr val="dk1"/>
              </a:solidFill>
            </a:ln>
          </a:insideH>
          <a:insideV>
            <a:ln w="12700">
              <a:solidFill>
                <a:schemeClr val="dk1"/>
              </a:solidFill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lt1"/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/>
          </a:solidFill>
        </a:fill>
      </a:tcStyle>
    </a:band1V>
    <a:band2V>
      <a:tcStyle>
        <a:tcBdr/>
        <a:fill>
          <a:solidFill>
            <a:schemeClr val="lt1"/>
          </a:solidFill>
        </a:fill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lt1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lt1"/>
          </a:solidFill>
        </a:fill>
      </a:tcStyle>
    </a:firstCol>
    <a:lastRow>
      <a:tcTxStyle b="on">
        <a:fontRef idx="minor">
          <a:prstClr val="black"/>
        </a:fontRef>
        <a:schemeClr val="dk1"/>
      </a:tcTxStyle>
      <a:tcStyle>
        <a:tcBdr>
          <a:top>
            <a:ln w="12700">
              <a:solidFill>
                <a:schemeClr val="l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dk1"/>
      </a:tcTxStyle>
      <a:tcStyle>
        <a:tcBdr>
          <a:bottom>
            <a:ln w="12700">
              <a:solidFill>
                <a:schemeClr val="dk1"/>
              </a:solidFill>
            </a:ln>
          </a:bottom>
        </a:tcBdr>
        <a:fill>
          <a:solidFill>
            <a:schemeClr val="l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gridSpacing cx="90000" cy="900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presProps" Target="presProps.xml" /><Relationship Id="rId23" Type="http://schemas.openxmlformats.org/officeDocument/2006/relationships/tableStyles" Target="tableStyles.xml" /><Relationship Id="rId24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ASDSA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ASDSA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6543673" y="365125"/>
            <a:ext cx="1971675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628650" y="365125"/>
            <a:ext cx="5800725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ASDSA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ASDSA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23887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3887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ASDSA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628650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629149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ASDSA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29841" y="365125"/>
            <a:ext cx="78867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29841" y="2505074"/>
            <a:ext cx="3868340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629149" y="1681163"/>
            <a:ext cx="388739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629149" y="2505074"/>
            <a:ext cx="3887390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ASDSA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ASDSA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ASDSA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29841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3887390" y="987425"/>
            <a:ext cx="462914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29841" y="2057400"/>
            <a:ext cx="294917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ASDSA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29841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3887390" y="987425"/>
            <a:ext cx="4629149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29841" y="2057400"/>
            <a:ext cx="294917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ASDSA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/>
              <a:t>ASDSA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1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1143000" y="2419072"/>
            <a:ext cx="6858000" cy="169687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sz="2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РАЗРАБОТКА ДЕСКТОПНОГО ПРИЛОЖЕНИЯ ДЛЯ РАСЧЕТА МАРШРУТА СЕЛЬСКОХОЗЯЙСТВЕННОГО ДРОНА ПО ИМЕЮЩИМСЯ ХАРАКТЕРИСТИКАМ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111105" y="284692"/>
            <a:ext cx="8921789" cy="117717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МИНИСТЕРСТВО НАУКИ И ВЫСШЕГО ОБРАЗОВАНИЯ РОССИЙСКОЙ ФЕДЕРАЦИИ</a:t>
            </a:r>
            <a:br>
              <a:rPr sz="1400" b="0" i="0" u="none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</a:br>
            <a:r>
              <a:rPr sz="1400" b="0" i="0" u="none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Федеральное государственное автономное образовательное учреждение высшего профессионального образования</a:t>
            </a:r>
            <a:br>
              <a:rPr sz="1400" b="0" i="0" u="none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</a:br>
            <a:r>
              <a:rPr sz="1400" b="0" i="0" u="none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«Южно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-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Уральский государственный университет (национальный исследовательский университет)»</a:t>
            </a:r>
            <a:br>
              <a:rPr sz="1400" b="0" i="0" u="none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</a:br>
            <a:r>
              <a:rPr sz="1400" b="0" i="0" u="none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Высшая школа электроники и компьютерных наук</a:t>
            </a:r>
            <a:br>
              <a:rPr sz="1400" b="0" i="0" u="none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</a:br>
            <a:r>
              <a:rPr sz="1400" b="0" i="0" u="none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Кафедра системного программирования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69116954" name="Subtitle 2"/>
          <p:cNvSpPr>
            <a:spLocks noGrp="1"/>
          </p:cNvSpPr>
          <p:nvPr/>
        </p:nvSpPr>
        <p:spPr bwMode="auto">
          <a:xfrm flipH="0" flipV="0">
            <a:off x="1143000" y="4846970"/>
            <a:ext cx="3429000" cy="117717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Научный руководитель:</a:t>
            </a:r>
            <a:endParaRPr lang="ru-RU" sz="14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l">
              <a:defRPr/>
            </a:pPr>
            <a:r>
              <a:rPr lang="ru-RU" sz="14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д.ф.-м.н., доцент, профессор каф. СП</a:t>
            </a:r>
            <a:endParaRPr lang="ru-RU" sz="14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l">
              <a:defRPr/>
            </a:pPr>
            <a:r>
              <a:rPr lang="ru-RU" sz="14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Т.А.</a:t>
            </a:r>
            <a:r>
              <a:rPr lang="ru-RU" sz="14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Макаровских</a:t>
            </a:r>
            <a:endParaRPr lang="ru-RU" sz="14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189803414" name="Subtitle 2"/>
          <p:cNvSpPr>
            <a:spLocks noGrp="1"/>
          </p:cNvSpPr>
          <p:nvPr/>
        </p:nvSpPr>
        <p:spPr bwMode="auto">
          <a:xfrm flipH="0" flipV="0">
            <a:off x="5249181" y="4846970"/>
            <a:ext cx="2751818" cy="117717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Автор:</a:t>
            </a:r>
            <a:endParaRPr lang="ru-RU" sz="14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l">
              <a:defRPr/>
            </a:pP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студент группы КЭ-303</a:t>
            </a:r>
            <a:endParaRPr lang="ru-RU" sz="14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l">
              <a:defRPr/>
            </a:pP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Е.В. Ращупкин</a:t>
            </a:r>
            <a:endParaRPr lang="ru-RU" sz="1400">
              <a:latin typeface="Times New Roman"/>
              <a:cs typeface="Times New Roman"/>
            </a:endParaRPr>
          </a:p>
        </p:txBody>
      </p:sp>
      <p:sp>
        <p:nvSpPr>
          <p:cNvPr id="1698191984" name="Subtitle 2"/>
          <p:cNvSpPr>
            <a:spLocks noGrp="1"/>
          </p:cNvSpPr>
          <p:nvPr/>
        </p:nvSpPr>
        <p:spPr bwMode="auto">
          <a:xfrm flipH="0" flipV="0">
            <a:off x="2639247" y="6412431"/>
            <a:ext cx="3865500" cy="399688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Челябинск, 2023 г.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2877265" name="Title 1"/>
          <p:cNvSpPr>
            <a:spLocks noGrp="1"/>
          </p:cNvSpPr>
          <p:nvPr>
            <p:ph type="title"/>
          </p:nvPr>
        </p:nvSpPr>
        <p:spPr bwMode="auto">
          <a:xfrm rot="0" flipH="0" flipV="0">
            <a:off x="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sz="2800" b="1">
                <a:latin typeface="Times New Roman"/>
                <a:cs typeface="Times New Roman"/>
              </a:rPr>
              <a:t>АЛГОРИТМ ДИСКРИТЕЗАЦИИ ОБЛАСТИ</a:t>
            </a:r>
            <a:endParaRPr sz="2800" b="1">
              <a:latin typeface="Times New Roman"/>
              <a:cs typeface="Times New Roman"/>
            </a:endParaRPr>
          </a:p>
        </p:txBody>
      </p:sp>
      <p:sp>
        <p:nvSpPr>
          <p:cNvPr id="2137660459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628649" y="720000"/>
            <a:ext cx="7886700" cy="54569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70000" lnSpcReduction="6000"/>
          </a:bodyPr>
          <a:lstStyle/>
          <a:p>
            <a:pPr marL="316922" indent="-316922"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Найти минимальные и максимальные значения x и y из заданных координат многоугольника</a:t>
            </a: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  <a:endParaRPr lang="ru-RU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16922" indent="-316922"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Перебирать значения x и y в пределах минимальных и максимальных значений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с шагом, равным ширине и высоте области съемки</a:t>
            </a: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  <a:endParaRPr lang="ru-RU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16922" indent="-316922"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Рассчитать координаты углов прямоугольника для каждой позиции</a:t>
            </a: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  <a:endParaRPr lang="ru-RU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16922" indent="-316922"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Проверить, находится ли хотя бы один угол прямоугольника внутри многоугольника</a:t>
            </a: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  <a:endParaRPr lang="ru-RU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16922" indent="-316922"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Если хотя бы один угол находится внутри, рассчитать координаты центра прямоугольника</a:t>
            </a: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  <a:endParaRPr lang="ru-RU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16922" indent="-316922"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Добавить координаты центра в результирующий вектор</a:t>
            </a: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  <a:endParaRPr lang="ru-RU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16922" indent="-316922"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Повторять шаги с 2 по 6 до тех пор, пока все позиции в пределах диапазона не будут обработаны</a:t>
            </a: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  <a:endParaRPr lang="ru-RU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16922" indent="-316922"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Вернуть результирующий вектор, содержащий координаты центров прямоугольников, пересекающихся с многоугольником</a:t>
            </a: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28182214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E308FFC-03AD-B5EF-2D4A-AF0B95259C86}" type="slidenum">
              <a:rPr lang="en-US" sz="1800"/>
              <a:t/>
            </a:fld>
            <a:r>
              <a:rPr lang="en-US" sz="1800" b="0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/18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3534641" name="Title 1"/>
          <p:cNvSpPr>
            <a:spLocks noGrp="1"/>
          </p:cNvSpPr>
          <p:nvPr>
            <p:ph type="title"/>
          </p:nvPr>
        </p:nvSpPr>
        <p:spPr bwMode="auto">
          <a:xfrm rot="0" flipH="0" flipV="0">
            <a:off x="0" y="0"/>
            <a:ext cx="9144000" cy="720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 algn="ctr">
              <a:defRPr/>
            </a:pPr>
            <a:r>
              <a:rPr sz="2800" b="1">
                <a:latin typeface="Times New Roman"/>
                <a:cs typeface="Times New Roman"/>
              </a:rPr>
              <a:t>ВИЗУАЛИЗАЦИЯ РАБОТЫ АЛГОРИТМА ДИСКРЕТИЗАЦИИ</a:t>
            </a:r>
            <a:endParaRPr sz="2800" b="1">
              <a:latin typeface="Times New Roman"/>
              <a:cs typeface="Times New Roman"/>
            </a:endParaRPr>
          </a:p>
        </p:txBody>
      </p:sp>
      <p:pic>
        <p:nvPicPr>
          <p:cNvPr id="934106895" name=""/>
          <p:cNvPicPr>
            <a:picLocks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 rot="0">
            <a:off x="934025" y="914027"/>
            <a:ext cx="7275949" cy="5456961"/>
          </a:xfrm>
          <a:prstGeom prst="rect">
            <a:avLst/>
          </a:prstGeom>
          <a:ln w="12699">
            <a:solidFill>
              <a:schemeClr val="accent1">
                <a:lumMod val="50196"/>
              </a:schemeClr>
            </a:solidFill>
            <a:prstDash val="solid"/>
          </a:ln>
        </p:spPr>
      </p:pic>
      <p:sp>
        <p:nvSpPr>
          <p:cNvPr id="56029876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B66A09E-0ECF-E3D6-9B4C-024895BE20D4}" type="slidenum">
              <a:rPr lang="en-US" sz="1800"/>
              <a:t/>
            </a:fld>
            <a:r>
              <a:rPr lang="en-US" sz="1800" b="0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/18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9803811" name="Title 1"/>
          <p:cNvSpPr>
            <a:spLocks noGrp="1"/>
          </p:cNvSpPr>
          <p:nvPr>
            <p:ph type="title"/>
          </p:nvPr>
        </p:nvSpPr>
        <p:spPr bwMode="auto">
          <a:xfrm rot="0" flipH="0" flipV="0">
            <a:off x="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sz="2800" b="1">
                <a:latin typeface="Times New Roman"/>
                <a:cs typeface="Times New Roman"/>
              </a:rPr>
              <a:t>АЛГОРИТМ </a:t>
            </a:r>
            <a:r>
              <a:rPr lang="ru-RU" sz="2800" b="1">
                <a:latin typeface="Times New Roman"/>
                <a:cs typeface="Times New Roman"/>
              </a:rPr>
              <a:t>БЛИЖАЙШЕГО СОСЕДА</a:t>
            </a:r>
            <a:endParaRPr sz="2800" b="1">
              <a:latin typeface="Times New Roman"/>
              <a:cs typeface="Times New Roman"/>
            </a:endParaRPr>
          </a:p>
        </p:txBody>
      </p:sp>
      <p:sp>
        <p:nvSpPr>
          <p:cNvPr id="1126800454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628649" y="720000"/>
            <a:ext cx="7886700" cy="54569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 marL="360978" indent="-360978"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Установить текущую точку равной начальной позиции</a:t>
            </a: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  <a:endParaRPr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60978" indent="-360978"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Найти ближайшую точку к текущей точке</a:t>
            </a: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  <a:endParaRPr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60978" indent="-360978"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Удалить ближайшую точку из списка оставшихся точек</a:t>
            </a: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  <a:endParaRPr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60978" indent="-360978"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Добавить ближайшую точку в список результатов.</a:t>
            </a:r>
            <a:endParaRPr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60978" indent="-360978"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Обновить текущую точку до ближайшей точки.</a:t>
            </a:r>
            <a:endParaRPr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60978" indent="-360978"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Если список оставшихся не пуст, вернутся к шагу 2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  <a:endParaRPr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60978" indent="-360978"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Добавить начальную точку в конец списка результатов.</a:t>
            </a:r>
            <a:endParaRPr sz="2800">
              <a:latin typeface="Times New Roman"/>
              <a:cs typeface="Times New Roman"/>
            </a:endParaRPr>
          </a:p>
          <a:p>
            <a:pPr marL="360978" indent="-360978"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Вернуть список результатов в качестве выходных данных.</a:t>
            </a:r>
            <a:endParaRPr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4784337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4E535D7-7A1A-173D-3768-3427A2E45C34}" type="slidenum">
              <a:rPr lang="en-US" sz="1800"/>
              <a:t/>
            </a:fld>
            <a:r>
              <a:rPr lang="en-US" sz="1800" b="0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/18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5563442" name="Title 1"/>
          <p:cNvSpPr>
            <a:spLocks noGrp="1"/>
          </p:cNvSpPr>
          <p:nvPr>
            <p:ph type="title"/>
          </p:nvPr>
        </p:nvSpPr>
        <p:spPr bwMode="auto">
          <a:xfrm rot="0" flipH="0" flipV="0">
            <a:off x="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sz="2800" b="1">
                <a:latin typeface="Times New Roman"/>
                <a:cs typeface="Times New Roman"/>
              </a:rPr>
              <a:t>АЛГОРИТМ </a:t>
            </a:r>
            <a:r>
              <a:rPr sz="2800" b="1">
                <a:latin typeface="Times New Roman"/>
                <a:cs typeface="Times New Roman"/>
              </a:rPr>
              <a:t>ПОЛНЫЙ ПЕРЕБОР</a:t>
            </a:r>
            <a:endParaRPr sz="2800" b="1">
              <a:latin typeface="Times New Roman"/>
              <a:cs typeface="Times New Roman"/>
            </a:endParaRPr>
          </a:p>
        </p:txBody>
      </p:sp>
      <p:sp>
        <p:nvSpPr>
          <p:cNvPr id="859506705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628649" y="720000"/>
            <a:ext cx="7886700" cy="54569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360978" indent="-360978">
              <a:buFont typeface="Arial"/>
              <a:buAutoNum type="arabicPeriod"/>
              <a:defRPr/>
            </a:pPr>
            <a:r>
              <a:rPr lang="ru-RU" sz="25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Для каждой точки создается новый поток, каждый из которых вычисляет кратчайший путь от этой точки</a:t>
            </a:r>
            <a:r>
              <a:rPr lang="ru-RU" sz="25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  <a:endParaRPr lang="ru-RU" sz="25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60978" indent="-360978">
              <a:buFont typeface="Arial"/>
              <a:buAutoNum type="arabicPeriod"/>
              <a:defRPr/>
            </a:pPr>
            <a:r>
              <a:rPr lang="ru-RU" sz="25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В каждом потоке вызывается вспомогательная функция рекурсивно проверяющая все возможные пути</a:t>
            </a:r>
            <a:r>
              <a:rPr lang="ru-RU" sz="25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  <a:endParaRPr lang="ru-RU" sz="25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60978" indent="-360978">
              <a:buFont typeface="Arial"/>
              <a:buAutoNum type="arabicPeriod"/>
              <a:defRPr/>
            </a:pPr>
            <a:r>
              <a:rPr lang="ru-RU" sz="25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Пройдя по всем точкам, она вычисляет общее расстояние и, если оно самое короткое на данный момент, обновляет лучший путь</a:t>
            </a:r>
            <a:r>
              <a:rPr lang="ru-RU" sz="25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  <a:endParaRPr lang="ru-RU" sz="25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60978" indent="-360978">
              <a:buFont typeface="Arial"/>
              <a:buAutoNum type="arabicPeriod"/>
              <a:defRPr/>
            </a:pPr>
            <a:r>
              <a:rPr lang="ru-RU" sz="25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Когда все потоки завершены, извлекается кратчайший путь </a:t>
            </a:r>
            <a:r>
              <a:rPr lang="ru-RU" sz="25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–</a:t>
            </a:r>
            <a:r>
              <a:rPr lang="ru-RU" sz="25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самый эффективный маршрут между точками.</a:t>
            </a:r>
            <a:endParaRPr lang="ru-RU" sz="25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55165677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D3CE672-1586-B4B4-E551-259DC4B15C04}" type="slidenum">
              <a:rPr lang="en-US" sz="1800"/>
              <a:t/>
            </a:fld>
            <a:r>
              <a:rPr lang="en-US" sz="1800" b="0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/18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4467284" name="Title 1"/>
          <p:cNvSpPr>
            <a:spLocks noGrp="1"/>
          </p:cNvSpPr>
          <p:nvPr>
            <p:ph type="title"/>
          </p:nvPr>
        </p:nvSpPr>
        <p:spPr bwMode="auto">
          <a:xfrm rot="0" flipH="0" flipV="0">
            <a:off x="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sz="2800" b="1">
                <a:latin typeface="Times New Roman"/>
                <a:cs typeface="Times New Roman"/>
              </a:rPr>
              <a:t>ИНТЕРФЕЙС СИСТЕМЫ</a:t>
            </a:r>
            <a:endParaRPr sz="2800" b="1">
              <a:latin typeface="Times New Roman"/>
              <a:cs typeface="Times New Roman"/>
            </a:endParaRPr>
          </a:p>
        </p:txBody>
      </p:sp>
      <p:sp>
        <p:nvSpPr>
          <p:cNvPr id="1988047782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628649" y="720000"/>
            <a:ext cx="7886700" cy="54569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endParaRPr/>
          </a:p>
        </p:txBody>
      </p:sp>
      <p:pic>
        <p:nvPicPr>
          <p:cNvPr id="334646962" name=""/>
          <p:cNvPicPr>
            <a:picLocks noChangeAspect="1"/>
          </p:cNvPicPr>
          <p:nvPr/>
        </p:nvPicPr>
        <p:blipFill>
          <a:blip r:embed="rId2"/>
          <a:srcRect l="0" t="0" r="0" b="3986"/>
          <a:stretch/>
        </p:blipFill>
        <p:spPr bwMode="auto">
          <a:xfrm flipH="0" flipV="0">
            <a:off x="246833" y="1145020"/>
            <a:ext cx="8650333" cy="4671784"/>
          </a:xfrm>
          <a:prstGeom prst="rect">
            <a:avLst/>
          </a:prstGeom>
          <a:ln w="12699">
            <a:solidFill>
              <a:schemeClr val="accent1">
                <a:lumMod val="50196"/>
              </a:schemeClr>
            </a:solidFill>
            <a:prstDash val="solid"/>
          </a:ln>
        </p:spPr>
      </p:pic>
      <p:sp>
        <p:nvSpPr>
          <p:cNvPr id="114357956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A49A1D0-2772-5FCD-F989-23B91C0B2D29}" type="slidenum">
              <a:rPr lang="en-US" sz="1800"/>
              <a:t/>
            </a:fld>
            <a:r>
              <a:rPr lang="en-US" sz="1800" b="0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/18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6092968" name="Title 1"/>
          <p:cNvSpPr>
            <a:spLocks noGrp="1"/>
          </p:cNvSpPr>
          <p:nvPr>
            <p:ph type="title"/>
          </p:nvPr>
        </p:nvSpPr>
        <p:spPr bwMode="auto">
          <a:xfrm rot="0" flipH="0" flipV="0">
            <a:off x="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sz="2800" b="1">
                <a:latin typeface="Times New Roman"/>
                <a:cs typeface="Times New Roman"/>
              </a:rPr>
              <a:t>РАБОТА </a:t>
            </a:r>
            <a:r>
              <a:rPr lang="ru-RU" sz="2800" b="1">
                <a:latin typeface="Times New Roman"/>
                <a:cs typeface="Times New Roman"/>
              </a:rPr>
              <a:t>АЛГОРИТМА БЛИЖАЙШИЙ СОСЕД</a:t>
            </a:r>
            <a:endParaRPr sz="2800" b="1">
              <a:latin typeface="Times New Roman"/>
              <a:cs typeface="Times New Roman"/>
            </a:endParaRPr>
          </a:p>
        </p:txBody>
      </p:sp>
      <p:sp>
        <p:nvSpPr>
          <p:cNvPr id="800633336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628649" y="720000"/>
            <a:ext cx="7886700" cy="54569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endParaRPr/>
          </a:p>
        </p:txBody>
      </p:sp>
      <p:pic>
        <p:nvPicPr>
          <p:cNvPr id="1052026873" name=""/>
          <p:cNvPicPr>
            <a:picLocks noChangeAspect="1"/>
          </p:cNvPicPr>
          <p:nvPr/>
        </p:nvPicPr>
        <p:blipFill>
          <a:blip r:embed="rId2"/>
          <a:srcRect l="0" t="0" r="0" b="3986"/>
          <a:stretch/>
        </p:blipFill>
        <p:spPr bwMode="auto">
          <a:xfrm flipH="0" flipV="0">
            <a:off x="246833" y="1112588"/>
            <a:ext cx="8650332" cy="4671784"/>
          </a:xfrm>
          <a:prstGeom prst="rect">
            <a:avLst/>
          </a:prstGeom>
          <a:ln w="12699">
            <a:solidFill>
              <a:schemeClr val="accent1">
                <a:lumMod val="50196"/>
              </a:schemeClr>
            </a:solidFill>
            <a:prstDash val="solid"/>
          </a:ln>
        </p:spPr>
      </p:pic>
      <p:sp>
        <p:nvSpPr>
          <p:cNvPr id="507323202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0CD7AC2-F15F-51B3-11CC-4202F6E19447}" type="slidenum">
              <a:rPr lang="en-US" sz="1800"/>
              <a:t/>
            </a:fld>
            <a:r>
              <a:rPr lang="en-US" sz="1800" b="0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/18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5403630" name="Title 1"/>
          <p:cNvSpPr>
            <a:spLocks noGrp="1"/>
          </p:cNvSpPr>
          <p:nvPr>
            <p:ph type="title"/>
          </p:nvPr>
        </p:nvSpPr>
        <p:spPr bwMode="auto">
          <a:xfrm rot="0" flipH="0" flipV="0">
            <a:off x="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sz="2800" b="1">
                <a:latin typeface="Times New Roman"/>
                <a:cs typeface="Times New Roman"/>
              </a:rPr>
              <a:t>РАБОТА </a:t>
            </a:r>
            <a:r>
              <a:rPr lang="ru-RU" sz="2800" b="1">
                <a:latin typeface="Times New Roman"/>
                <a:cs typeface="Times New Roman"/>
              </a:rPr>
              <a:t>АЛГОРИТМА </a:t>
            </a:r>
            <a:r>
              <a:rPr lang="ru-RU" sz="2800" b="1">
                <a:latin typeface="Times New Roman"/>
                <a:cs typeface="Times New Roman"/>
              </a:rPr>
              <a:t>ПОЛНЫЙ ПЕРЕБОР</a:t>
            </a:r>
            <a:endParaRPr sz="2800" b="1">
              <a:latin typeface="Times New Roman"/>
              <a:cs typeface="Times New Roman"/>
            </a:endParaRPr>
          </a:p>
        </p:txBody>
      </p:sp>
      <p:sp>
        <p:nvSpPr>
          <p:cNvPr id="838738379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628649" y="720000"/>
            <a:ext cx="7886700" cy="54569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endParaRPr/>
          </a:p>
        </p:txBody>
      </p:sp>
      <p:pic>
        <p:nvPicPr>
          <p:cNvPr id="1809995986" name=""/>
          <p:cNvPicPr>
            <a:picLocks noChangeAspect="1"/>
          </p:cNvPicPr>
          <p:nvPr/>
        </p:nvPicPr>
        <p:blipFill>
          <a:blip r:embed="rId2"/>
          <a:srcRect l="0" t="0" r="0" b="3930"/>
          <a:stretch/>
        </p:blipFill>
        <p:spPr bwMode="auto">
          <a:xfrm flipH="0" flipV="0">
            <a:off x="246833" y="1112588"/>
            <a:ext cx="8645274" cy="4671784"/>
          </a:xfrm>
          <a:prstGeom prst="rect">
            <a:avLst/>
          </a:prstGeom>
          <a:ln w="12699">
            <a:solidFill>
              <a:schemeClr val="accent1">
                <a:lumMod val="50196"/>
              </a:schemeClr>
            </a:solidFill>
            <a:prstDash val="solid"/>
          </a:ln>
        </p:spPr>
      </p:pic>
      <p:sp>
        <p:nvSpPr>
          <p:cNvPr id="71991563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190BECE-448D-1040-3829-9C83E22DD46B}" type="slidenum">
              <a:rPr lang="en-US" sz="1800"/>
              <a:t/>
            </a:fld>
            <a:r>
              <a:rPr lang="en-US" sz="1800" b="0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/18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3663757" name="Title 1"/>
          <p:cNvSpPr>
            <a:spLocks noGrp="1"/>
          </p:cNvSpPr>
          <p:nvPr>
            <p:ph type="title"/>
          </p:nvPr>
        </p:nvSpPr>
        <p:spPr bwMode="auto">
          <a:xfrm rot="0" flipH="0" flipV="0">
            <a:off x="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sz="2800" b="1">
                <a:latin typeface="Times New Roman"/>
                <a:cs typeface="Times New Roman"/>
              </a:rPr>
              <a:t>ТЕСТИРОВАНИЕ СИСТЕМЫ</a:t>
            </a:r>
            <a:endParaRPr sz="2800" b="1">
              <a:latin typeface="Times New Roman"/>
              <a:cs typeface="Times New Roman"/>
            </a:endParaRPr>
          </a:p>
        </p:txBody>
      </p:sp>
      <p:sp>
        <p:nvSpPr>
          <p:cNvPr id="801650196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628649" y="720000"/>
            <a:ext cx="7886700" cy="54569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>
                <a:latin typeface="Times New Roman"/>
                <a:cs typeface="Times New Roman"/>
              </a:rPr>
              <a:t>Проведено 14 </a:t>
            </a: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функциональных </a:t>
            </a:r>
            <a:r>
              <a:rPr lang="ru-RU">
                <a:latin typeface="Times New Roman"/>
                <a:cs typeface="Times New Roman"/>
              </a:rPr>
              <a:t> тестов системы.</a:t>
            </a:r>
            <a:endParaRPr lang="ru-RU"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>
                <a:latin typeface="Times New Roman"/>
                <a:cs typeface="Times New Roman"/>
              </a:rPr>
              <a:t>Все тесты пройдены.</a:t>
            </a:r>
            <a:endParaRPr lang="ru-RU"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endParaRPr lang="ru-RU"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>
                <a:latin typeface="Times New Roman"/>
                <a:cs typeface="Times New Roman"/>
              </a:rPr>
              <a:t>Тест 9</a:t>
            </a:r>
            <a:r>
              <a:rPr lang="en-US">
                <a:latin typeface="Times New Roman"/>
                <a:cs typeface="Times New Roman"/>
              </a:rPr>
              <a:t>:</a:t>
            </a:r>
            <a:r>
              <a:rPr lang="ru-RU">
                <a:latin typeface="Times New Roman"/>
                <a:cs typeface="Times New Roman"/>
              </a:rPr>
              <a:t> </a:t>
            </a: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«Редактирование камеры»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:</a:t>
            </a:r>
            <a:endParaRPr lang="ru-RU">
              <a:latin typeface="Times New Roman"/>
              <a:cs typeface="Times New Roman"/>
            </a:endParaRPr>
          </a:p>
          <a:p>
            <a:pPr marL="394023" indent="-394023">
              <a:buFont typeface="Arial"/>
              <a:buAutoNum type="arabicParenR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выбрать камеру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;</a:t>
            </a:r>
            <a:endParaRPr lang="ru-RU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94023" indent="-394023">
              <a:buFont typeface="Arial"/>
              <a:buAutoNum type="arabicParenR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включить режим редактирования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;</a:t>
            </a:r>
            <a:endParaRPr lang="ru-RU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94023" indent="-394023">
              <a:buFont typeface="Arial"/>
              <a:buAutoNum type="arabicParenR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изменить параметры камеры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;</a:t>
            </a:r>
            <a:endParaRPr lang="ru-RU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94023" indent="-394023">
              <a:buFont typeface="Arial"/>
              <a:buAutoNum type="arabicParenR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нажать кнопку "Update"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 lang="ru-RU">
                <a:latin typeface="Times New Roman"/>
                <a:cs typeface="Times New Roman"/>
              </a:rPr>
              <a:t>Тест 9 Пройден.</a:t>
            </a:r>
            <a:endParaRPr lang="ru-RU">
              <a:latin typeface="Times New Roman"/>
              <a:cs typeface="Times New Roman"/>
            </a:endParaRPr>
          </a:p>
        </p:txBody>
      </p:sp>
      <p:pic>
        <p:nvPicPr>
          <p:cNvPr id="1093400878" name=""/>
          <p:cNvPicPr>
            <a:picLocks noChangeAspect="1"/>
          </p:cNvPicPr>
          <p:nvPr/>
        </p:nvPicPr>
        <p:blipFill>
          <a:blip r:embed="rId2"/>
          <a:srcRect l="0" t="56303" r="86607" b="5569"/>
          <a:stretch/>
        </p:blipFill>
        <p:spPr bwMode="auto">
          <a:xfrm flipH="0" flipV="0">
            <a:off x="6412747" y="1529193"/>
            <a:ext cx="2397013" cy="3838574"/>
          </a:xfrm>
          <a:prstGeom prst="rect">
            <a:avLst/>
          </a:prstGeom>
          <a:ln w="12699">
            <a:solidFill>
              <a:schemeClr val="accent1">
                <a:lumMod val="50196"/>
              </a:schemeClr>
            </a:solidFill>
            <a:prstDash val="solid"/>
          </a:ln>
        </p:spPr>
      </p:pic>
      <p:pic>
        <p:nvPicPr>
          <p:cNvPr id="2005118285" name=""/>
          <p:cNvPicPr>
            <a:picLocks noChangeAspect="1"/>
          </p:cNvPicPr>
          <p:nvPr/>
        </p:nvPicPr>
        <p:blipFill>
          <a:blip r:embed="rId3"/>
          <a:srcRect l="1729" t="37504" r="76991" b="57538"/>
          <a:stretch/>
        </p:blipFill>
        <p:spPr bwMode="auto">
          <a:xfrm flipH="0" flipV="0">
            <a:off x="854610" y="5412733"/>
            <a:ext cx="7200048" cy="943616"/>
          </a:xfrm>
          <a:prstGeom prst="rect">
            <a:avLst/>
          </a:prstGeom>
        </p:spPr>
      </p:pic>
      <p:sp>
        <p:nvSpPr>
          <p:cNvPr id="1546073312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3CDDEA2-1D71-2E53-A941-EFB182208E41}" type="slidenum">
              <a:rPr lang="en-US" sz="1800"/>
              <a:t/>
            </a:fld>
            <a:r>
              <a:rPr lang="en-US" sz="1800" b="0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/18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4827371" name="Title 1"/>
          <p:cNvSpPr>
            <a:spLocks noGrp="1"/>
          </p:cNvSpPr>
          <p:nvPr>
            <p:ph type="title"/>
          </p:nvPr>
        </p:nvSpPr>
        <p:spPr bwMode="auto">
          <a:xfrm rot="0" flipH="0" flipV="0">
            <a:off x="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sz="2800" b="1">
                <a:latin typeface="Times New Roman"/>
                <a:cs typeface="Times New Roman"/>
              </a:rPr>
              <a:t>ОСНОВНЫЕ РЕЗУЛЬТАТЫ</a:t>
            </a:r>
            <a:endParaRPr sz="2800" b="1">
              <a:latin typeface="Times New Roman"/>
              <a:cs typeface="Times New Roman"/>
            </a:endParaRPr>
          </a:p>
        </p:txBody>
      </p:sp>
      <p:sp>
        <p:nvSpPr>
          <p:cNvPr id="24581935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628650" y="720000"/>
            <a:ext cx="7886700" cy="54569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marL="394022" indent="-394022"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Выполнен анализ предметной области и произведен обзор существующих решений.</a:t>
            </a:r>
            <a:endParaRPr sz="2800">
              <a:latin typeface="Times New Roman"/>
              <a:cs typeface="Times New Roman"/>
            </a:endParaRPr>
          </a:p>
          <a:p>
            <a:pPr marL="394021" indent="-394021"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Разработана базовая архитектура приложения.</a:t>
            </a:r>
            <a:endParaRPr sz="2800">
              <a:latin typeface="Times New Roman"/>
              <a:cs typeface="Times New Roman"/>
            </a:endParaRPr>
          </a:p>
          <a:p>
            <a:pPr marL="394021" indent="-394021"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Выполнена реализация приложения.</a:t>
            </a:r>
            <a:endParaRPr sz="2800">
              <a:latin typeface="Times New Roman"/>
              <a:cs typeface="Times New Roman"/>
            </a:endParaRPr>
          </a:p>
          <a:p>
            <a:pPr marL="394021" indent="-394021"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Выполнено тестирование.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8507663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365D347-7BD2-0CFA-DCFD-4D31553BC644}" type="slidenum">
              <a:rPr lang="en-US" sz="1800"/>
              <a:t/>
            </a:fld>
            <a:r>
              <a:rPr lang="en-US" sz="1800" b="0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/18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2316676" name="Title 1"/>
          <p:cNvSpPr>
            <a:spLocks noGrp="1"/>
          </p:cNvSpPr>
          <p:nvPr>
            <p:ph type="title"/>
          </p:nvPr>
        </p:nvSpPr>
        <p:spPr bwMode="auto">
          <a:xfrm rot="0" flipH="0" flipV="0">
            <a:off x="0" y="0"/>
            <a:ext cx="9144000" cy="720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ctr">
              <a:defRPr/>
            </a:pPr>
            <a:r>
              <a:rPr sz="2800" b="1">
                <a:latin typeface="Times New Roman"/>
                <a:cs typeface="Times New Roman"/>
              </a:rPr>
              <a:t>ПОДСЧЕТ СТРОК КОДА</a:t>
            </a:r>
            <a:endParaRPr sz="2800" b="1">
              <a:latin typeface="Times New Roman"/>
              <a:cs typeface="Times New Roman"/>
            </a:endParaRPr>
          </a:p>
        </p:txBody>
      </p:sp>
      <p:sp>
        <p:nvSpPr>
          <p:cNvPr id="1465633714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628649" y="720000"/>
            <a:ext cx="7886700" cy="5456961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endParaRPr/>
          </a:p>
        </p:txBody>
      </p:sp>
      <p:sp>
        <p:nvSpPr>
          <p:cNvPr id="185568899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graphicFrame>
        <p:nvGraphicFramePr>
          <p:cNvPr id="451255591" name=""/>
          <p:cNvGraphicFramePr>
            <a:graphicFrameLocks xmlns:a="http://schemas.openxmlformats.org/drawingml/2006/main"/>
          </p:cNvGraphicFramePr>
          <p:nvPr/>
        </p:nvGraphicFramePr>
        <p:xfrm>
          <a:off x="218235" y="2344635"/>
          <a:ext cx="8707527" cy="2411247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{5940675A-B579-460E-94D1-54222C63F5DA}</a:tableStyleId>
              </a:tblPr>
              <a:tblGrid>
                <a:gridCol w="1738965"/>
                <a:gridCol w="1738965"/>
                <a:gridCol w="1738965"/>
                <a:gridCol w="1738965"/>
                <a:gridCol w="1738965"/>
              </a:tblGrid>
              <a:tr h="479709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800" b="1" i="0" u="none" strike="noStrike" cap="none" spc="0">
                          <a:solidFill>
                            <a:schemeClr val="dk1"/>
                          </a:solidFill>
                          <a:latin typeface="Arial"/>
                          <a:cs typeface="Arial"/>
                        </a:rPr>
                        <a:t>language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800" b="1" i="0" u="none" strike="noStrike" cap="none" spc="0">
                          <a:solidFill>
                            <a:schemeClr val="dk1"/>
                          </a:solidFill>
                          <a:latin typeface="Arial"/>
                          <a:cs typeface="Arial"/>
                        </a:rPr>
                        <a:t>code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800" b="1" i="0" u="none" strike="noStrike" cap="none" spc="0">
                          <a:solidFill>
                            <a:schemeClr val="dk1"/>
                          </a:solidFill>
                          <a:latin typeface="Arial"/>
                          <a:cs typeface="Arial"/>
                        </a:rPr>
                        <a:t>comment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800" b="1" i="0" u="none" strike="noStrike" cap="none" spc="0">
                          <a:solidFill>
                            <a:schemeClr val="dk1"/>
                          </a:solidFill>
                          <a:latin typeface="Arial"/>
                          <a:cs typeface="Arial"/>
                        </a:rPr>
                        <a:t>blank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800" b="1" i="0" u="none" strike="noStrike" cap="none" spc="0">
                          <a:solidFill>
                            <a:schemeClr val="dk1"/>
                          </a:solidFill>
                          <a:latin typeface="Arial"/>
                          <a:cs typeface="Arial"/>
                        </a:rPr>
                        <a:t>total</a:t>
                      </a:r>
                      <a:endParaRPr/>
                    </a:p>
                  </a:txBody>
                  <a:tcPr/>
                </a:tc>
              </a:tr>
              <a:tr h="479709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cs typeface="Arial"/>
                        </a:rPr>
                        <a:t>Svelte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cs typeface="Arial"/>
                        </a:rPr>
                        <a:t>1,215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52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cs typeface="Arial"/>
                        </a:rPr>
                        <a:t>187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cs typeface="Arial"/>
                        </a:rPr>
                        <a:t>1,454</a:t>
                      </a:r>
                      <a:endParaRPr/>
                    </a:p>
                  </a:txBody>
                  <a:tcPr/>
                </a:tc>
              </a:tr>
              <a:tr h="479709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cs typeface="Arial"/>
                        </a:rPr>
                        <a:t>Rust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cs typeface="Arial"/>
                        </a:rPr>
                        <a:t>604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cs typeface="Arial"/>
                        </a:rPr>
                        <a:t>34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cs typeface="Arial"/>
                        </a:rPr>
                        <a:t>87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cs typeface="Arial"/>
                        </a:rPr>
                        <a:t>725</a:t>
                      </a:r>
                      <a:endParaRPr/>
                    </a:p>
                  </a:txBody>
                  <a:tcPr/>
                </a:tc>
              </a:tr>
              <a:tr h="479709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cs typeface="Arial"/>
                        </a:rPr>
                        <a:t>CSS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cs typeface="Arial"/>
                        </a:rPr>
                        <a:t>344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cs typeface="Arial"/>
                        </a:rPr>
                        <a:t>61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408</a:t>
                      </a:r>
                      <a:endParaRPr sz="1800"/>
                    </a:p>
                  </a:txBody>
                  <a:tcPr/>
                </a:tc>
              </a:tr>
              <a:tr h="479709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cs typeface="Arial"/>
                        </a:rPr>
                        <a:t>TypeScript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cs typeface="Arial"/>
                        </a:rPr>
                        <a:t>54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cs typeface="Arial"/>
                        </a:rPr>
                        <a:t>73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8868835" name="Title 1"/>
          <p:cNvSpPr>
            <a:spLocks noGrp="1"/>
          </p:cNvSpPr>
          <p:nvPr>
            <p:ph type="title"/>
          </p:nvPr>
        </p:nvSpPr>
        <p:spPr bwMode="auto">
          <a:xfrm rot="0" flipH="0" flipV="0">
            <a:off x="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lang="ru-RU" sz="2800" b="1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ЦЕЛЬ И</a:t>
            </a:r>
            <a:r>
              <a:rPr lang="ru-RU" sz="2800" b="1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ЗАДАЧИ</a:t>
            </a:r>
            <a:endParaRPr sz="2800"/>
          </a:p>
        </p:txBody>
      </p:sp>
      <p:sp>
        <p:nvSpPr>
          <p:cNvPr id="1038117892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628650" y="720000"/>
            <a:ext cx="7886700" cy="545696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b="1">
                <a:latin typeface="Times New Roman"/>
                <a:cs typeface="Times New Roman"/>
              </a:rPr>
              <a:t>Цель работы</a:t>
            </a:r>
            <a:r>
              <a:rPr lang="ru-RU" b="1">
                <a:latin typeface="Times New Roman"/>
                <a:cs typeface="Times New Roman"/>
              </a:rPr>
              <a:t>:</a:t>
            </a:r>
            <a:endParaRPr lang="ru-RU"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Разработка десктопного приложения для расчета маршрута сельскохозяйственного дрона по имеющимся характеристикам</a:t>
            </a:r>
            <a:endParaRPr lang="ru-RU"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b="1">
                <a:latin typeface="Times New Roman"/>
                <a:cs typeface="Times New Roman"/>
              </a:rPr>
              <a:t>Задачи</a:t>
            </a:r>
            <a:r>
              <a:rPr lang="ru-RU" b="1">
                <a:latin typeface="Times New Roman"/>
                <a:cs typeface="Times New Roman"/>
              </a:rPr>
              <a:t>:</a:t>
            </a:r>
            <a:endParaRPr lang="ru-RU">
              <a:latin typeface="Times New Roman"/>
              <a:cs typeface="Times New Roman"/>
            </a:endParaRPr>
          </a:p>
          <a:p>
            <a:pPr marL="394023" indent="-394023">
              <a:buFont typeface="Arial"/>
              <a:buAutoNum type="arabicPeriod"/>
              <a:defRPr/>
            </a:pPr>
            <a:r>
              <a:rPr lang="ru-RU">
                <a:latin typeface="Times New Roman"/>
                <a:cs typeface="Times New Roman"/>
              </a:rPr>
              <a:t>Выполнить анализ предметной области и произвести обзор существующих решений</a:t>
            </a:r>
            <a:r>
              <a:rPr lang="ru-RU">
                <a:latin typeface="Times New Roman"/>
                <a:cs typeface="Times New Roman"/>
              </a:rPr>
              <a:t>.</a:t>
            </a:r>
            <a:endParaRPr lang="ru-RU">
              <a:latin typeface="Times New Roman"/>
              <a:cs typeface="Times New Roman"/>
            </a:endParaRPr>
          </a:p>
          <a:p>
            <a:pPr marL="394022" indent="-394022"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Разработать базовую архитектуру приложения</a:t>
            </a:r>
            <a:r>
              <a:rPr lang="ru-RU">
                <a:latin typeface="Times New Roman"/>
                <a:cs typeface="Times New Roman"/>
              </a:rPr>
              <a:t>.</a:t>
            </a:r>
            <a:endParaRPr lang="ru-RU">
              <a:latin typeface="Times New Roman"/>
              <a:cs typeface="Times New Roman"/>
            </a:endParaRPr>
          </a:p>
          <a:p>
            <a:pPr marL="394022" indent="-394022"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Выполнить реализацию приложения</a:t>
            </a:r>
            <a:r>
              <a:rPr lang="ru-RU">
                <a:latin typeface="Times New Roman"/>
                <a:cs typeface="Times New Roman"/>
              </a:rPr>
              <a:t>.</a:t>
            </a:r>
            <a:endParaRPr lang="ru-RU">
              <a:latin typeface="Times New Roman"/>
              <a:cs typeface="Times New Roman"/>
            </a:endParaRPr>
          </a:p>
          <a:p>
            <a:pPr marL="394022" indent="-394022">
              <a:buFont typeface="Arial"/>
              <a:buAutoNum type="arabicPeriod"/>
              <a:defRPr/>
            </a:pPr>
            <a:r>
              <a:rPr lang="ru-RU" sz="27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Выполнить тестирование</a:t>
            </a:r>
            <a:r>
              <a:rPr lang="ru-RU">
                <a:latin typeface="Times New Roman"/>
                <a:cs typeface="Times New Roman"/>
              </a:rPr>
              <a:t>.</a:t>
            </a:r>
            <a:endParaRPr lang="ru-RU">
              <a:latin typeface="Times New Roman"/>
              <a:cs typeface="Times New Roman"/>
            </a:endParaRPr>
          </a:p>
          <a:p>
            <a:pPr marL="394023" indent="-394023">
              <a:buFont typeface="Arial"/>
              <a:buAutoNum type="arabicPeriod"/>
              <a:defRPr/>
            </a:pPr>
            <a:endParaRPr lang="ru-RU">
              <a:latin typeface="Times New Roman"/>
              <a:cs typeface="Times New Roman"/>
            </a:endParaRPr>
          </a:p>
        </p:txBody>
      </p:sp>
      <p:sp>
        <p:nvSpPr>
          <p:cNvPr id="153100688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3D89D74-5DA3-1BA4-C7D7-A7772828CF40}" type="slidenum">
              <a:rPr lang="en-US" sz="1800"/>
              <a:t/>
            </a:fld>
            <a:r>
              <a:rPr lang="en-US" sz="1800"/>
              <a:t>/18</a:t>
            </a:r>
            <a:endParaRPr 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7832949" name="Title 1"/>
          <p:cNvSpPr>
            <a:spLocks noGrp="1"/>
          </p:cNvSpPr>
          <p:nvPr>
            <p:ph type="title"/>
          </p:nvPr>
        </p:nvSpPr>
        <p:spPr bwMode="auto">
          <a:xfrm rot="0" flipH="0" flipV="0">
            <a:off x="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lang="ru-RU" sz="2800" b="1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АКТУАЛЬНОСТЬ</a:t>
            </a:r>
            <a:endParaRPr sz="2800" b="1">
              <a:latin typeface="Times New Roman"/>
              <a:cs typeface="Times New Roman"/>
            </a:endParaRPr>
          </a:p>
        </p:txBody>
      </p:sp>
      <p:sp>
        <p:nvSpPr>
          <p:cNvPr id="1664509925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628650" y="720000"/>
            <a:ext cx="7886700" cy="545696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 algn="just">
              <a:buFont typeface="Arial"/>
              <a:buNone/>
              <a:defRPr/>
            </a:pPr>
            <a:r>
              <a:rPr lang="ru-RU" sz="26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Актуальность данной работы обусловлена растущим интересом к применению беспилотных летательных аппаратов (БПЛА) в сельском хозяйстве и необходимостью развития точного земледелия. В частности, дроны используются для мониторинга урожая и создания точных карт полей, что является ключевым сегментом "умного сельского хозяйства".</a:t>
            </a:r>
            <a:r>
              <a:rPr lang="en-US" sz="2600">
                <a:latin typeface="Times New Roman"/>
                <a:cs typeface="Times New Roman"/>
              </a:rPr>
              <a:t> </a:t>
            </a:r>
            <a:endParaRPr sz="2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 algn="just">
              <a:buFont typeface="Arial"/>
              <a:buNone/>
              <a:defRPr/>
            </a:pPr>
            <a:r>
              <a:rPr lang="ru-RU" sz="26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Преимущества:</a:t>
            </a:r>
            <a:endParaRPr sz="2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71994" marR="0" indent="-371994" algn="just">
              <a:buFont typeface="Arial"/>
              <a:buAutoNum type="arabicParenR"/>
              <a:defRPr/>
            </a:pPr>
            <a:r>
              <a:rPr lang="ru-RU" sz="26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повышении эффективности использования БПЛА</a:t>
            </a:r>
            <a:r>
              <a:rPr lang="en-US" sz="26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;</a:t>
            </a:r>
            <a:endParaRPr sz="2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71994" marR="0" indent="-371994" algn="just">
              <a:buFont typeface="Arial"/>
              <a:buAutoNum type="arabicParenR"/>
              <a:defRPr/>
            </a:pPr>
            <a:r>
              <a:rPr lang="ru-RU" sz="26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сокращение затраты на выезд специалистов</a:t>
            </a:r>
            <a:r>
              <a:rPr lang="en-US" sz="26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;</a:t>
            </a:r>
            <a:endParaRPr sz="2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71994" marR="0" indent="-371994" algn="just">
              <a:buFont typeface="Arial"/>
              <a:buAutoNum type="arabicParenR"/>
              <a:defRPr/>
            </a:pPr>
            <a:r>
              <a:rPr lang="ru-RU" sz="26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скорость и точность </a:t>
            </a:r>
            <a:r>
              <a:rPr lang="ru-RU" sz="26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предварительной оценки затрат на выезд специалистов</a:t>
            </a:r>
            <a:r>
              <a:rPr lang="en-US" sz="26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  <a:endParaRPr sz="2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06936179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AFF1B61-3AB2-B5BD-5BAD-3F50C69BB005}" type="slidenum">
              <a:rPr lang="en-US" sz="1800"/>
              <a:t/>
            </a:fld>
            <a:r>
              <a:rPr lang="en-US" sz="1800" b="0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/18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94183671" name="Title 1"/>
          <p:cNvSpPr>
            <a:spLocks noGrp="1"/>
          </p:cNvSpPr>
          <p:nvPr>
            <p:ph type="title"/>
          </p:nvPr>
        </p:nvSpPr>
        <p:spPr bwMode="auto">
          <a:xfrm rot="0" flipH="0" flipV="0">
            <a:off x="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lang="ru-RU" sz="2800" b="1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ОБЗОР АНАЛОГОВ</a:t>
            </a:r>
            <a:endParaRPr sz="2800" b="1">
              <a:latin typeface="Times New Roman"/>
              <a:cs typeface="Times New Roman"/>
            </a:endParaRPr>
          </a:p>
        </p:txBody>
      </p:sp>
      <p:sp>
        <p:nvSpPr>
          <p:cNvPr id="1889316078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628649" y="720000"/>
            <a:ext cx="7886700" cy="54569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 algn="just">
              <a:buFont typeface="Arial"/>
              <a:buNone/>
              <a:defRPr/>
            </a:pPr>
            <a:endParaRPr sz="2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1178250186" name=""/>
          <p:cNvGraphicFramePr>
            <a:graphicFrameLocks xmlns:a="http://schemas.openxmlformats.org/drawingml/2006/main"/>
          </p:cNvGraphicFramePr>
          <p:nvPr/>
        </p:nvGraphicFramePr>
        <p:xfrm>
          <a:off x="628649" y="571318"/>
          <a:ext cx="6306206" cy="2692176"/>
        </p:xfrm>
        <a:graphic>
          <a:graphicData uri="http://schemas.openxmlformats.org/drawingml/2006/table">
            <a:tbl>
              <a:tblPr firstRow="1" firstCol="1" lastRow="0" lastCol="0" bandRow="1" bandCol="0">
                <a:tableStyleId>{5940675A-B579-460E-94D1-54222C63F5DA}</a:tableStyleId>
              </a:tblPr>
              <a:tblGrid>
                <a:gridCol w="1908613"/>
                <a:gridCol w="1551017"/>
                <a:gridCol w="1551017"/>
                <a:gridCol w="1431244"/>
                <a:gridCol w="1432106"/>
              </a:tblGrid>
              <a:tr h="417150"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Возможность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DroneDeploy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Litchi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Pix4D </a:t>
                      </a:r>
                      <a:r>
                        <a:rPr sz="1400">
                          <a:latin typeface="Times New Roman"/>
                          <a:cs typeface="Times New Roman"/>
                        </a:rPr>
                        <a:t>Capture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UgCS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</a:tr>
              <a:tr h="620455"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Планирование маршрута полета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19049" algn="ctr">
                      <a:solidFill>
                        <a:srgbClr val="000000"/>
                      </a:solidFill>
                    </a:lnL>
                    <a:lnT w="19049" algn="ctr">
                      <a:solidFill>
                        <a:srgbClr val="000000"/>
                      </a:solidFill>
                    </a:lnT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T w="19049" algn="ctr">
                      <a:solidFill>
                        <a:srgbClr val="000000"/>
                      </a:solidFill>
                    </a:lnT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T w="19049" algn="ctr">
                      <a:solidFill>
                        <a:srgbClr val="000000"/>
                      </a:solidFill>
                    </a:lnT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T w="19049" algn="ctr">
                      <a:solidFill>
                        <a:srgbClr val="000000"/>
                      </a:solidFill>
                    </a:lnT>
                  </a:tcPr>
                </a:tc>
              </a:tr>
              <a:tr h="437466"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Управление полетом дрона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19049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</a:tr>
              <a:tr h="607722"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Обработка полученных данных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19049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</a:tr>
              <a:tr h="437466"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Визуализация карты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19049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</a:tr>
              <a:tr h="732648"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Ограниченный ряд поддерживаемых дронов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19049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</a:tr>
              <a:tr h="607722"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Добавление собственных дронов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Ограничение функционала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19049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Ограничение функционала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Нет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lang="ru-RU" sz="1400">
                          <a:latin typeface="Times New Roman"/>
                          <a:cs typeface="Times New Roman"/>
                        </a:rPr>
                        <a:t>Ограничение функционала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</a:tr>
              <a:tr h="732648"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Поддержка OC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cs typeface="Times New Roman"/>
                        </a:rPr>
                        <a:t>iOS, Android + Windows, macOS, Linux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19049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cs typeface="Times New Roman"/>
                        </a:rPr>
                        <a:t>iOS, Android + Windows, macOS, Linux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iOS</a:t>
                      </a:r>
                      <a:r>
                        <a:rPr sz="1400">
                          <a:latin typeface="Times New Roman"/>
                          <a:cs typeface="Times New Roman"/>
                        </a:rPr>
                        <a:t>, </a:t>
                      </a:r>
                      <a:r>
                        <a:rPr sz="1400">
                          <a:latin typeface="Times New Roman"/>
                          <a:cs typeface="Times New Roman"/>
                        </a:rPr>
                        <a:t>Android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Windows, </a:t>
                      </a:r>
                      <a:r>
                        <a:rPr sz="1400">
                          <a:latin typeface="Times New Roman"/>
                          <a:cs typeface="Times New Roman"/>
                        </a:rPr>
                        <a:t>macOS</a:t>
                      </a:r>
                      <a:r>
                        <a:rPr sz="1400">
                          <a:latin typeface="Times New Roman"/>
                          <a:cs typeface="Times New Roman"/>
                        </a:rPr>
                        <a:t>, Linux, </a:t>
                      </a:r>
                      <a:r>
                        <a:rPr sz="1400">
                          <a:latin typeface="Times New Roman"/>
                          <a:cs typeface="Times New Roman"/>
                        </a:rPr>
                        <a:t>Android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</a:tr>
              <a:tr h="437466"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Лицензия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Проприетарная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19049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Проприетарная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Проприетарная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Проприетарная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</a:tr>
              <a:tr h="574899"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Стоимость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$149+/месяц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19049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$25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Бесплатно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€790</a:t>
                      </a:r>
                      <a:r>
                        <a:rPr sz="1400">
                          <a:latin typeface="Times New Roman"/>
                          <a:cs typeface="Times New Roman"/>
                        </a:rPr>
                        <a:t>+ или</a:t>
                      </a:r>
                      <a:br>
                        <a:rPr sz="1400">
                          <a:latin typeface="Times New Roman"/>
                          <a:cs typeface="Times New Roman"/>
                        </a:rPr>
                      </a:br>
                      <a:r>
                        <a:rPr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€149+/месяц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</a:tr>
            </a:tbl>
          </a:graphicData>
        </a:graphic>
      </p:graphicFrame>
      <p:sp>
        <p:nvSpPr>
          <p:cNvPr id="93362889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C347720-4710-229A-90E1-F114780D6DE6}" type="slidenum">
              <a:rPr lang="en-US" sz="1800"/>
              <a:t/>
            </a:fld>
            <a:r>
              <a:rPr lang="en-US" sz="1800" b="0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/18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9450614" name="Title 1"/>
          <p:cNvSpPr>
            <a:spLocks noGrp="1"/>
          </p:cNvSpPr>
          <p:nvPr>
            <p:ph type="title"/>
          </p:nvPr>
        </p:nvSpPr>
        <p:spPr bwMode="auto">
          <a:xfrm rot="0" flipH="0" flipV="0">
            <a:off x="0" y="0"/>
            <a:ext cx="9144000" cy="720000"/>
          </a:xfrm>
        </p:spPr>
        <p:txBody>
          <a:bodyPr/>
          <a:lstStyle/>
          <a:p>
            <a:pPr marL="0" marR="0" indent="0" algn="ctr">
              <a:defRPr/>
            </a:pPr>
            <a:r>
              <a:rPr lang="ru-RU" sz="2800" b="1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ДИАГРАММА ВАРИАНТОВ ИСПОЛЬЗОВАНИЯ</a:t>
            </a:r>
            <a:endParaRPr sz="2800" b="1">
              <a:latin typeface="Times New Roman"/>
              <a:cs typeface="Times New Roman"/>
            </a:endParaRPr>
          </a:p>
        </p:txBody>
      </p:sp>
      <p:pic>
        <p:nvPicPr>
          <p:cNvPr id="100547148" name=""/>
          <p:cNvPicPr>
            <a:picLocks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 rot="0" flipH="0" flipV="0">
            <a:off x="2001367" y="720000"/>
            <a:ext cx="5141265" cy="5850950"/>
          </a:xfrm>
          <a:prstGeom prst="rect">
            <a:avLst/>
          </a:prstGeom>
        </p:spPr>
      </p:pic>
      <p:sp>
        <p:nvSpPr>
          <p:cNvPr id="203052433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17E4A08-3B0B-E35D-E7CD-2787AA887376}" type="slidenum">
              <a:rPr lang="en-US" sz="1800"/>
              <a:t/>
            </a:fld>
            <a:r>
              <a:rPr lang="en-US" sz="1800" b="0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/18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1751733" name="Title 1"/>
          <p:cNvSpPr>
            <a:spLocks noGrp="1"/>
          </p:cNvSpPr>
          <p:nvPr>
            <p:ph type="title"/>
          </p:nvPr>
        </p:nvSpPr>
        <p:spPr bwMode="auto">
          <a:xfrm rot="0" flipH="0" flipV="0">
            <a:off x="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sz="2800" b="1">
                <a:latin typeface="Times New Roman"/>
                <a:cs typeface="Times New Roman"/>
              </a:rPr>
              <a:t>ДИАГРАММА ДЕЯТЕЛЬНОСТИ</a:t>
            </a:r>
            <a:endParaRPr sz="2800" b="1">
              <a:latin typeface="Times New Roman"/>
              <a:cs typeface="Times New Roman"/>
            </a:endParaRPr>
          </a:p>
        </p:txBody>
      </p:sp>
      <p:pic>
        <p:nvPicPr>
          <p:cNvPr id="295919669" name=""/>
          <p:cNvPicPr>
            <a:picLocks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 rot="0" flipH="0" flipV="0">
            <a:off x="945721" y="720000"/>
            <a:ext cx="7252555" cy="6064772"/>
          </a:xfrm>
          <a:prstGeom prst="rect">
            <a:avLst/>
          </a:prstGeom>
        </p:spPr>
      </p:pic>
      <p:sp>
        <p:nvSpPr>
          <p:cNvPr id="75338564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0256197-02AD-EFD3-7400-EBC3244E43BD}" type="slidenum">
              <a:rPr lang="en-US" sz="1800"/>
              <a:t/>
            </a:fld>
            <a:r>
              <a:rPr lang="en-US" sz="1800" b="0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/18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098881" name="Title 1"/>
          <p:cNvSpPr>
            <a:spLocks noGrp="1"/>
          </p:cNvSpPr>
          <p:nvPr>
            <p:ph type="title"/>
          </p:nvPr>
        </p:nvSpPr>
        <p:spPr bwMode="auto">
          <a:xfrm rot="0" flipH="0" flipV="0">
            <a:off x="0" y="0"/>
            <a:ext cx="9144000" cy="720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ctr">
              <a:defRPr/>
            </a:pPr>
            <a:r>
              <a:rPr lang="ru-RU" sz="28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ДИАГРАММА КОМПОНЕНТОВ СИСТЕМЫ</a:t>
            </a:r>
            <a:endParaRPr sz="2800" b="1">
              <a:latin typeface="Times New Roman"/>
              <a:cs typeface="Times New Roman"/>
            </a:endParaRPr>
          </a:p>
        </p:txBody>
      </p:sp>
      <p:pic>
        <p:nvPicPr>
          <p:cNvPr id="1140433430" name=""/>
          <p:cNvPicPr>
            <a:picLocks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 rot="0" flipH="0" flipV="0">
            <a:off x="1448102" y="720000"/>
            <a:ext cx="6247793" cy="6028370"/>
          </a:xfrm>
          <a:prstGeom prst="rect">
            <a:avLst/>
          </a:prstGeom>
        </p:spPr>
      </p:pic>
      <p:sp>
        <p:nvSpPr>
          <p:cNvPr id="136952170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8721FC3-51EA-9124-813C-35F55D15147D}" type="slidenum">
              <a:rPr lang="en-US" sz="1800"/>
              <a:t/>
            </a:fld>
            <a:r>
              <a:rPr lang="en-US" sz="1800" b="0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/18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7003959" name="Title 1"/>
          <p:cNvSpPr>
            <a:spLocks noGrp="1"/>
          </p:cNvSpPr>
          <p:nvPr>
            <p:ph type="title"/>
          </p:nvPr>
        </p:nvSpPr>
        <p:spPr bwMode="auto">
          <a:xfrm rot="0" flipH="0" flipV="0">
            <a:off x="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lang="ru-RU" sz="2800" b="1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МОДЕЛЬ БАЗЫ ДАННЫХ</a:t>
            </a:r>
            <a:endParaRPr sz="2800" b="1">
              <a:latin typeface="Times New Roman"/>
              <a:cs typeface="Times New Roman"/>
            </a:endParaRPr>
          </a:p>
        </p:txBody>
      </p:sp>
      <p:pic>
        <p:nvPicPr>
          <p:cNvPr id="129113563" name=""/>
          <p:cNvPicPr>
            <a:picLocks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 rot="0" flipH="0" flipV="0">
            <a:off x="60894" y="1317926"/>
            <a:ext cx="9022211" cy="4518143"/>
          </a:xfrm>
          <a:prstGeom prst="rect">
            <a:avLst/>
          </a:prstGeom>
        </p:spPr>
      </p:pic>
      <p:sp>
        <p:nvSpPr>
          <p:cNvPr id="251170322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D1A82AD-015B-C151-4D95-00498DE30D4E}" type="slidenum">
              <a:rPr lang="en-US" sz="1800"/>
              <a:t/>
            </a:fld>
            <a:r>
              <a:rPr lang="en-US" sz="1800" b="0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/18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90658852" name="Title 1"/>
          <p:cNvSpPr>
            <a:spLocks noGrp="1"/>
          </p:cNvSpPr>
          <p:nvPr>
            <p:ph type="title"/>
          </p:nvPr>
        </p:nvSpPr>
        <p:spPr bwMode="auto">
          <a:xfrm rot="0" flipH="0" flipV="0">
            <a:off x="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lang="ru-RU" sz="2800" b="1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ИСПОЛЬЗУЕМЫЕ ТЕХНОЛОГИИ</a:t>
            </a:r>
            <a:endParaRPr sz="2800" b="1">
              <a:latin typeface="Times New Roman"/>
              <a:cs typeface="Times New Roman"/>
            </a:endParaRPr>
          </a:p>
        </p:txBody>
      </p:sp>
      <p:sp>
        <p:nvSpPr>
          <p:cNvPr id="829541434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628650" y="720000"/>
            <a:ext cx="7886700" cy="54569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buFont typeface="Arial"/>
              <a:buChar char="–"/>
              <a:defRPr/>
            </a:pPr>
            <a:r>
              <a:rPr lang="ru-RU">
                <a:latin typeface="Times New Roman"/>
                <a:cs typeface="Times New Roman"/>
              </a:rPr>
              <a:t>Фреймворк</a:t>
            </a:r>
            <a:r>
              <a:rPr lang="en-US">
                <a:latin typeface="Times New Roman"/>
                <a:cs typeface="Times New Roman"/>
              </a:rPr>
              <a:t>: Tauri.</a:t>
            </a:r>
            <a:endParaRPr>
              <a:latin typeface="Times New Roman"/>
              <a:cs typeface="Times New Roman"/>
            </a:endParaRPr>
          </a:p>
          <a:p>
            <a:pPr>
              <a:buFont typeface="Arial"/>
              <a:buChar char="–"/>
              <a:defRPr/>
            </a:pPr>
            <a:r>
              <a:rPr lang="ru-RU">
                <a:latin typeface="Times New Roman"/>
                <a:cs typeface="Times New Roman"/>
              </a:rPr>
              <a:t>Язык программирования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ru-RU">
                <a:latin typeface="Times New Roman"/>
                <a:cs typeface="Times New Roman"/>
              </a:rPr>
              <a:t>бэкенда</a:t>
            </a:r>
            <a:r>
              <a:rPr lang="en-US">
                <a:latin typeface="Times New Roman"/>
                <a:cs typeface="Times New Roman"/>
              </a:rPr>
              <a:t>: </a:t>
            </a:r>
            <a:r>
              <a:rPr lang="en-US">
                <a:latin typeface="Times New Roman"/>
                <a:cs typeface="Times New Roman"/>
              </a:rPr>
              <a:t>Rust.</a:t>
            </a:r>
            <a:endParaRPr>
              <a:latin typeface="Times New Roman"/>
              <a:cs typeface="Times New Roman"/>
            </a:endParaRPr>
          </a:p>
          <a:p>
            <a:pPr>
              <a:buFont typeface="Arial"/>
              <a:buChar char="–"/>
              <a:defRPr/>
            </a:pPr>
            <a:r>
              <a:rPr lang="ru-RU">
                <a:latin typeface="Times New Roman"/>
                <a:cs typeface="Times New Roman"/>
              </a:rPr>
              <a:t>База данных</a:t>
            </a:r>
            <a:r>
              <a:rPr lang="en-US">
                <a:latin typeface="Times New Roman"/>
                <a:cs typeface="Times New Roman"/>
              </a:rPr>
              <a:t>: </a:t>
            </a:r>
            <a:r>
              <a:rPr lang="en-US">
                <a:latin typeface="Times New Roman"/>
                <a:cs typeface="Times New Roman"/>
              </a:rPr>
              <a:t>Sqlite.</a:t>
            </a:r>
            <a:endParaRPr>
              <a:latin typeface="Times New Roman"/>
              <a:cs typeface="Times New Roman"/>
            </a:endParaRPr>
          </a:p>
          <a:p>
            <a:pPr>
              <a:buFont typeface="Arial"/>
              <a:buChar char="–"/>
              <a:defRPr/>
            </a:pPr>
            <a:r>
              <a:rPr lang="ru-RU">
                <a:latin typeface="Times New Roman"/>
                <a:cs typeface="Times New Roman"/>
              </a:rPr>
              <a:t>Фреймворк фронтенда</a:t>
            </a:r>
            <a:r>
              <a:rPr lang="en-US">
                <a:latin typeface="Times New Roman"/>
                <a:cs typeface="Times New Roman"/>
              </a:rPr>
              <a:t>: </a:t>
            </a:r>
            <a:r>
              <a:rPr lang="en-US">
                <a:latin typeface="Times New Roman"/>
                <a:cs typeface="Times New Roman"/>
              </a:rPr>
              <a:t>Svelte.</a:t>
            </a:r>
            <a:endParaRPr>
              <a:latin typeface="Times New Roman"/>
              <a:cs typeface="Times New Roman"/>
            </a:endParaRPr>
          </a:p>
          <a:p>
            <a:pPr>
              <a:buFont typeface="Arial"/>
              <a:buChar char="–"/>
              <a:defRPr/>
            </a:pPr>
            <a:r>
              <a:rPr lang="ru-RU">
                <a:latin typeface="Times New Roman"/>
                <a:cs typeface="Times New Roman"/>
              </a:rPr>
              <a:t>Язык программирования фронтенда</a:t>
            </a:r>
            <a:r>
              <a:rPr lang="en-US">
                <a:latin typeface="Times New Roman"/>
                <a:cs typeface="Times New Roman"/>
              </a:rPr>
              <a:t>: </a:t>
            </a:r>
            <a:r>
              <a:rPr lang="en-US">
                <a:latin typeface="Times New Roman"/>
                <a:cs typeface="Times New Roman"/>
              </a:rPr>
              <a:t>TypeScript.</a:t>
            </a:r>
            <a:endParaRPr>
              <a:latin typeface="Times New Roman"/>
              <a:cs typeface="Times New Roman"/>
            </a:endParaRPr>
          </a:p>
          <a:p>
            <a:pPr>
              <a:buFont typeface="Arial"/>
              <a:buChar char="–"/>
              <a:defRPr/>
            </a:pPr>
            <a:r>
              <a:rPr lang="ru-RU">
                <a:latin typeface="Times New Roman"/>
                <a:cs typeface="Times New Roman"/>
              </a:rPr>
              <a:t>Библиотека для отображения карты</a:t>
            </a:r>
            <a:r>
              <a:rPr lang="en-US">
                <a:latin typeface="Times New Roman"/>
                <a:cs typeface="Times New Roman"/>
              </a:rPr>
              <a:t>: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OpenLayers.</a:t>
            </a:r>
            <a:endParaRPr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21343910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0E37F56-B8BF-A4B8-E878-7F6871925BDE}" type="slidenum">
              <a:rPr lang="en-US" sz="1800"/>
              <a:t/>
            </a:fld>
            <a:r>
              <a:rPr lang="en-US" sz="1800" b="0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/18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ONLYOFFICE/7.3.0.184</Application>
  <DocSecurity>0</DocSecurity>
  <PresentationFormat>Widescreen</PresentationFormat>
  <Paragraphs>0</Paragraphs>
  <Slides>19</Slides>
  <Notes>19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15</cp:revision>
  <dcterms:created xsi:type="dcterms:W3CDTF">2012-12-03T06:56:55Z</dcterms:created>
  <dcterms:modified xsi:type="dcterms:W3CDTF">2023-06-06T15:02:09Z</dcterms:modified>
  <cp:category/>
  <cp:contentStatus/>
  <cp:version/>
</cp:coreProperties>
</file>