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5" r:id="rId15"/>
    <p:sldId id="280" r:id="rId16"/>
    <p:sldId id="268" r:id="rId17"/>
    <p:sldId id="276" r:id="rId18"/>
    <p:sldId id="279" r:id="rId19"/>
    <p:sldId id="278" r:id="rId20"/>
    <p:sldId id="269" r:id="rId21"/>
    <p:sldId id="272" r:id="rId22"/>
    <p:sldId id="273" r:id="rId23"/>
    <p:sldId id="274" r:id="rId24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1AF34-DCD5-8230-C345-7A89F10F8233}">
  <a:tblStyle styleId="{3C21AF34-DCD5-8230-C345-7A89F10F8233}" styleName="No Style, Table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3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5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1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49" y="1681163"/>
            <a:ext cx="3887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49" y="2505074"/>
            <a:ext cx="388739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0" y="987425"/>
            <a:ext cx="46291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3887390" y="987425"/>
            <a:ext cx="46291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2024-05-20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2419072"/>
            <a:ext cx="6858000" cy="169687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ru-RU" sz="2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1105" y="284692"/>
            <a:ext cx="8921789" cy="11771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МИНИСТЕРСТВО НАУКИ И ВЫСШЕГО ОБРАЗОВАНИЯ РОССИЙСКОЙ ФЕДЕРАЦИИ</a:t>
            </a:r>
            <a:b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Федеральное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государственное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автономное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образовательное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учреждение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высшего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профессионального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образования</a:t>
            </a:r>
            <a:b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«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Южно-Уральский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государственный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(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национальный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исследовательский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)»</a:t>
            </a:r>
            <a:b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Высшая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школа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электроники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и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компьютерных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наук</a:t>
            </a:r>
            <a:b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Кафедра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системного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программирования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369116954" name="Subtitle 2"/>
          <p:cNvSpPr>
            <a:spLocks noGrp="1"/>
          </p:cNvSpPr>
          <p:nvPr/>
        </p:nvSpPr>
        <p:spPr bwMode="auto">
          <a:xfrm>
            <a:off x="1143000" y="4846970"/>
            <a:ext cx="3429000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Научный руководитель:</a:t>
            </a:r>
          </a:p>
          <a:p>
            <a:pPr algn="l">
              <a:defRPr/>
            </a:pPr>
            <a:r>
              <a:rPr lang="ru-RU" sz="14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профессор кафедры СП, д.ф.-м.н., доцент</a:t>
            </a:r>
          </a:p>
          <a:p>
            <a:pPr algn="l">
              <a:defRPr/>
            </a:pPr>
            <a:r>
              <a:rPr lang="ru-RU" sz="14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Т.А.</a:t>
            </a:r>
            <a:r>
              <a:rPr lang="ru-RU" sz="14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Макаровских</a:t>
            </a:r>
          </a:p>
        </p:txBody>
      </p:sp>
      <p:sp>
        <p:nvSpPr>
          <p:cNvPr id="1189803414" name="Subtitle 2"/>
          <p:cNvSpPr>
            <a:spLocks noGrp="1"/>
          </p:cNvSpPr>
          <p:nvPr/>
        </p:nvSpPr>
        <p:spPr bwMode="auto">
          <a:xfrm>
            <a:off x="5249181" y="4846970"/>
            <a:ext cx="2751818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Автор:</a:t>
            </a:r>
          </a:p>
          <a:p>
            <a:pPr algn="l">
              <a:defRPr/>
            </a:pP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студент группы КЭ-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03</a:t>
            </a:r>
          </a:p>
          <a:p>
            <a:pPr algn="l">
              <a:defRPr/>
            </a:pP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Е.В. Ращупкин</a:t>
            </a:r>
            <a:endParaRPr lang="ru-RU" sz="1400" dirty="0">
              <a:latin typeface="Times New Roman"/>
              <a:cs typeface="Times New Roman"/>
            </a:endParaRPr>
          </a:p>
        </p:txBody>
      </p:sp>
      <p:sp>
        <p:nvSpPr>
          <p:cNvPr id="1698191984" name="Subtitle 2"/>
          <p:cNvSpPr>
            <a:spLocks noGrp="1"/>
          </p:cNvSpPr>
          <p:nvPr/>
        </p:nvSpPr>
        <p:spPr bwMode="auto">
          <a:xfrm>
            <a:off x="2639247" y="6412431"/>
            <a:ext cx="3865500" cy="39968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Челябинск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2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02</a:t>
            </a:r>
            <a:r>
              <a:rPr lang="en-US"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4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г.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877265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b="1" dirty="0">
                <a:latin typeface="Times New Roman"/>
                <a:cs typeface="Times New Roman"/>
              </a:rPr>
              <a:t>СРАВНЕНИЕ </a:t>
            </a:r>
            <a:r>
              <a:rPr sz="3200" b="1" dirty="0">
                <a:latin typeface="Times New Roman"/>
                <a:cs typeface="Times New Roman"/>
              </a:rPr>
              <a:t>АЛГОРИТМ</a:t>
            </a:r>
            <a:r>
              <a:rPr lang="ru-RU" sz="3200" b="1" dirty="0">
                <a:latin typeface="Times New Roman"/>
                <a:cs typeface="Times New Roman"/>
              </a:rPr>
              <a:t>ОВ</a:t>
            </a:r>
            <a:endParaRPr sz="3200" b="1" dirty="0">
              <a:latin typeface="Times New Roman"/>
              <a:cs typeface="Times New Roman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3B2E4D6-6D34-4603-A7B4-7625A040A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9817"/>
              </p:ext>
            </p:extLst>
          </p:nvPr>
        </p:nvGraphicFramePr>
        <p:xfrm>
          <a:off x="53751" y="1085125"/>
          <a:ext cx="9036497" cy="4674077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1853953">
                  <a:extLst>
                    <a:ext uri="{9D8B030D-6E8A-4147-A177-3AD203B41FA5}">
                      <a16:colId xmlns:a16="http://schemas.microsoft.com/office/drawing/2014/main" val="31501922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01964957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064289960"/>
                    </a:ext>
                  </a:extLst>
                </a:gridCol>
                <a:gridCol w="3078088">
                  <a:extLst>
                    <a:ext uri="{9D8B030D-6E8A-4147-A177-3AD203B41FA5}">
                      <a16:colId xmlns:a16="http://schemas.microsoft.com/office/drawing/2014/main" val="2994862689"/>
                    </a:ext>
                  </a:extLst>
                </a:gridCol>
              </a:tblGrid>
              <a:tr h="279703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Алгоритм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Nearest neighbour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Brute force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Rectangular areas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434102277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Входные данные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Одномерный массив точек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Одномерный массив точек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Трехмерный массив точек, стартовая точка, направление дискретизации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50452141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Выходные данные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Одномерный массив точек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Одномерный массив точек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Одномерный массив точек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859912327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Класс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Аппроксимационный алгоритм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Алгоритм оптимального решения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Аппроксимационный алгоритм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175588"/>
                  </a:ext>
                </a:extLst>
              </a:tr>
              <a:tr h="1040942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Ограничения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Нет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Количество точек съемки </a:t>
                      </a:r>
                      <a:r>
                        <a:rPr lang="en-US" sz="1400" dirty="0">
                          <a:effectLst/>
                        </a:rPr>
                        <a:t>&lt;13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Количество полей &lt;10, прямоуголькики, ограничивающие поля не пересекаются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0385827"/>
                  </a:ext>
                </a:extLst>
              </a:tr>
              <a:tr h="712140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Результат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Неоптимальный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Оптимальный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Неоптимальный, входят точки, не принадлежащие полю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165664456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Время работы алгоритма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O(N)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O(N!)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Объединение полей </a:t>
                      </a:r>
                      <a:r>
                        <a:rPr lang="en-US" sz="1400" dirty="0">
                          <a:effectLst/>
                        </a:rPr>
                        <a:t>O</a:t>
                      </a:r>
                      <a:r>
                        <a:rPr lang="ru-RU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ElogV</a:t>
                      </a:r>
                      <a:r>
                        <a:rPr lang="ru-RU" sz="1400" dirty="0">
                          <a:effectLst/>
                        </a:rPr>
                        <a:t>), построение пути внутри поля </a:t>
                      </a:r>
                      <a:r>
                        <a:rPr lang="en-US" sz="1400" dirty="0">
                          <a:effectLst/>
                        </a:rPr>
                        <a:t>O</a:t>
                      </a:r>
                      <a:r>
                        <a:rPr lang="ru-RU" sz="1400" dirty="0">
                          <a:effectLst/>
                        </a:rPr>
                        <a:t>(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27505100"/>
                  </a:ext>
                </a:extLst>
              </a:tr>
            </a:tbl>
          </a:graphicData>
        </a:graphic>
      </p:graphicFrame>
      <p:sp>
        <p:nvSpPr>
          <p:cNvPr id="3281822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308FFC-03AD-B5EF-2D4A-AF0B95259C86}" type="slidenum">
              <a:rPr lang="en-US" sz="1800"/>
              <a:t>10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53464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 algn="ctr">
              <a:defRPr/>
            </a:pPr>
            <a:r>
              <a:rPr sz="2800" b="1" dirty="0">
                <a:latin typeface="Times New Roman"/>
                <a:cs typeface="Times New Roman"/>
              </a:rPr>
              <a:t>ВИЗУАЛИЗАЦИЯ РАБОТЫ АЛГОРИТМА ДИСКРЕТИЗАЦИИ</a:t>
            </a:r>
          </a:p>
        </p:txBody>
      </p:sp>
      <p:pic>
        <p:nvPicPr>
          <p:cNvPr id="934106895" name="Content Placeholder 934106894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934025" y="914027"/>
            <a:ext cx="7275949" cy="5456961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5602987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B66A09E-0ECF-E3D6-9B4C-024895BE20D4}" type="slidenum">
              <a:rPr lang="en-US" sz="1800"/>
              <a:t>11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126800454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7500" lnSpcReduction="12000"/>
          </a:bodyPr>
          <a:lstStyle/>
          <a:p>
            <a:pPr marL="0" indent="0">
              <a:buNone/>
              <a:defRPr/>
            </a:pPr>
            <a:endParaRPr sz="2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12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F9356-8160-41CC-AA5E-22DA4D6F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39" y="1012481"/>
            <a:ext cx="8579320" cy="51820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B2AD231-E777-42B2-BF3E-0EE683105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3718" y="982535"/>
            <a:ext cx="8839894" cy="5378933"/>
          </a:xfrm>
          <a:ln w="12700">
            <a:solidFill>
              <a:schemeClr val="tx1"/>
            </a:solidFill>
          </a:ln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13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0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ПОЛНОГО  ПЕРЕБОРА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F57E8C9-EFD9-44FE-81A5-44F7BF3EB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28650" y="1008479"/>
            <a:ext cx="7886700" cy="4880729"/>
          </a:xfrm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14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05273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ЭТАПЫ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ДЛЯ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15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FF1B-A314-4216-8FAC-B29CA61C9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Дискретизация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Построение маршрута внутри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Нахождение минимального </a:t>
            </a:r>
            <a:r>
              <a:rPr lang="ru-RU" sz="2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остовного</a:t>
            </a: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дерева с использованием алгоритма </a:t>
            </a:r>
            <a:r>
              <a:rPr lang="ru-RU" sz="2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Борувки</a:t>
            </a: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Связывание прямоугольных областей.</a:t>
            </a:r>
            <a:endParaRPr lang="ru-RU" sz="2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5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05273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ПОСТРОЕНИЯ МАРШРУТА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ВНУТРИ ПРЯМОУГОЛЬНОЙ ОБЛАСТИ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16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1ABD18-FE47-4C77-9EA4-C83667E68F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6207" y="2132856"/>
            <a:ext cx="4294552" cy="3144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033EDF-2DFD-4C86-BFA5-76C3A46B62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241" y="2132856"/>
            <a:ext cx="4594419" cy="3144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17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CA2090-873B-4509-B4FD-813D4E68C6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410" y="720000"/>
            <a:ext cx="6573180" cy="5745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219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1661005-F020-4F58-BE3E-EF566D0BA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584" y="720724"/>
            <a:ext cx="7049816" cy="5818581"/>
          </a:xfrm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18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3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ДЛЯ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7E19D39-A179-4F3A-A256-6BFCDB3DE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90490" y="695754"/>
            <a:ext cx="6963019" cy="5684843"/>
          </a:xfrm>
          <a:ln w="12700">
            <a:solidFill>
              <a:schemeClr val="tx1"/>
            </a:solidFill>
          </a:ln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19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9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868835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ЦЕЛЬ И ЗАДАЧИ</a:t>
            </a:r>
            <a:endParaRPr sz="2800"/>
          </a:p>
        </p:txBody>
      </p:sp>
      <p:sp>
        <p:nvSpPr>
          <p:cNvPr id="1038117892" name="Content Placeholder 2"/>
          <p:cNvSpPr>
            <a:spLocks noGrp="1"/>
          </p:cNvSpPr>
          <p:nvPr>
            <p:ph idx="1"/>
          </p:nvPr>
        </p:nvSpPr>
        <p:spPr bwMode="auto">
          <a:xfrm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Цель работы:</a:t>
            </a:r>
            <a:endParaRPr lang="ru-RU" dirty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endParaRPr lang="ru-RU" dirty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Задачи:</a:t>
            </a:r>
            <a:endParaRPr lang="ru-RU" dirty="0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Разработать базовую архитектуру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</a:t>
            </a: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писать алгоритмы, использующиеся в системе.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</a:t>
            </a: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ыполнить реализацию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Выполнить тестирование.</a:t>
            </a:r>
          </a:p>
        </p:txBody>
      </p:sp>
      <p:sp>
        <p:nvSpPr>
          <p:cNvPr id="15310068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D89D74-5DA3-1BA4-C7D7-A7772828CF40}" type="slidenum">
              <a:rPr lang="en-US" sz="1800"/>
              <a:t>2</a:t>
            </a:fld>
            <a:r>
              <a:rPr lang="en-US" sz="1800"/>
              <a:t>/18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4467284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ИНТЕРФЕЙС СИСТЕМЫ</a:t>
            </a:r>
          </a:p>
        </p:txBody>
      </p:sp>
      <p:sp>
        <p:nvSpPr>
          <p:cNvPr id="1988047782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1435795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49A1D0-2772-5FCD-F989-23B91C0B2D29}" type="slidenum">
              <a:rPr lang="en-US" sz="1800"/>
              <a:t>20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E3055-FD47-4541-88CF-5FF68FC6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5" y="1124744"/>
            <a:ext cx="8917169" cy="48765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663757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ТЕСТИРОВАНИЕ СИСТЕМЫ</a:t>
            </a:r>
          </a:p>
        </p:txBody>
      </p:sp>
      <p:sp>
        <p:nvSpPr>
          <p:cNvPr id="801650196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Проведено 14 </a:t>
            </a: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функциональных </a:t>
            </a:r>
            <a:r>
              <a:rPr lang="ru-RU" dirty="0">
                <a:latin typeface="Times New Roman"/>
                <a:cs typeface="Times New Roman"/>
              </a:rPr>
              <a:t> тестов системы.</a:t>
            </a:r>
          </a:p>
          <a:p>
            <a:pPr marL="0" indent="0">
              <a:buFont typeface="Arial"/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Все тесты пройдены.</a:t>
            </a:r>
          </a:p>
          <a:p>
            <a:pPr marL="0" indent="0">
              <a:buFont typeface="Arial"/>
              <a:buNone/>
              <a:defRPr/>
            </a:pPr>
            <a:endParaRPr lang="ru-RU" dirty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9</a:t>
            </a:r>
            <a:r>
              <a:rPr lang="en-US" dirty="0">
                <a:latin typeface="Times New Roman"/>
                <a:cs typeface="Times New Roman"/>
              </a:rPr>
              <a:t>:</a:t>
            </a:r>
            <a:r>
              <a:rPr lang="ru-RU" dirty="0">
                <a:latin typeface="Times New Roman"/>
                <a:cs typeface="Times New Roman"/>
              </a:rPr>
              <a:t> </a:t>
            </a: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«Редактирование камеры»</a:t>
            </a:r>
            <a:r>
              <a:rPr lang="en-US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ru-RU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выбрать камеру</a:t>
            </a:r>
            <a:r>
              <a:rPr lang="en-US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включить режим редактирования</a:t>
            </a:r>
            <a:r>
              <a:rPr lang="en-US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изменить параметры камеры</a:t>
            </a:r>
            <a:r>
              <a:rPr lang="en-US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нажать кнопку "Update"</a:t>
            </a:r>
            <a:r>
              <a:rPr lang="en-US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dirty="0"/>
          </a:p>
          <a:p>
            <a:pPr marL="0" indent="0">
              <a:buFont typeface="Arial"/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9 Пройден.</a:t>
            </a:r>
          </a:p>
        </p:txBody>
      </p:sp>
      <p:pic>
        <p:nvPicPr>
          <p:cNvPr id="1093400878" name="Picture 1093400877"/>
          <p:cNvPicPr>
            <a:picLocks noChangeAspect="1"/>
          </p:cNvPicPr>
          <p:nvPr/>
        </p:nvPicPr>
        <p:blipFill>
          <a:blip r:embed="rId2"/>
          <a:srcRect t="56303" r="86607" b="5569"/>
          <a:stretch/>
        </p:blipFill>
        <p:spPr bwMode="auto">
          <a:xfrm>
            <a:off x="6412747" y="1529193"/>
            <a:ext cx="2397013" cy="3838574"/>
          </a:xfrm>
          <a:prstGeom prst="rect">
            <a:avLst/>
          </a:prstGeom>
          <a:ln w="12699">
            <a:solidFill>
              <a:schemeClr val="tx1"/>
            </a:solidFill>
            <a:prstDash val="solid"/>
          </a:ln>
        </p:spPr>
      </p:pic>
      <p:pic>
        <p:nvPicPr>
          <p:cNvPr id="2005118285" name="Picture 2005118284"/>
          <p:cNvPicPr>
            <a:picLocks noChangeAspect="1"/>
          </p:cNvPicPr>
          <p:nvPr/>
        </p:nvPicPr>
        <p:blipFill>
          <a:blip r:embed="rId3"/>
          <a:srcRect l="1729" t="37504" r="76991" b="57538"/>
          <a:stretch/>
        </p:blipFill>
        <p:spPr bwMode="auto">
          <a:xfrm>
            <a:off x="854610" y="5412733"/>
            <a:ext cx="7200048" cy="943616"/>
          </a:xfrm>
          <a:prstGeom prst="rect">
            <a:avLst/>
          </a:prstGeom>
        </p:spPr>
      </p:pic>
      <p:sp>
        <p:nvSpPr>
          <p:cNvPr id="15460733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CDDEA2-1D71-2E53-A941-EFB182208E41}" type="slidenum">
              <a:rPr lang="en-US" sz="1800"/>
              <a:t>21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ОСНОВНЫЕ РЕЗУЛЬТАТЫ</a:t>
            </a: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решений.</a:t>
            </a:r>
            <a:endParaRPr sz="280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Разработана базовая архитектура приложения.</a:t>
            </a:r>
            <a:endParaRPr sz="280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Выполнена реализация приложения.</a:t>
            </a:r>
            <a:endParaRPr sz="280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Выполнено тестирование.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>22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316676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ПОДСЧЕТ СТРОК КОДА</a:t>
            </a:r>
          </a:p>
        </p:txBody>
      </p:sp>
      <p:sp>
        <p:nvSpPr>
          <p:cNvPr id="1465633714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8556889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51255591" name="Table 4512555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737072"/>
              </p:ext>
            </p:extLst>
          </p:nvPr>
        </p:nvGraphicFramePr>
        <p:xfrm>
          <a:off x="218235" y="2344635"/>
          <a:ext cx="8694820" cy="2398545"/>
        </p:xfrm>
        <a:graphic>
          <a:graphicData uri="http://schemas.openxmlformats.org/drawingml/2006/table">
            <a:tbl>
              <a:tblPr firstRow="1" bandRow="1">
                <a:tableStyleId>{3C21AF34-DCD5-8230-C345-7A89F10F8233}</a:tableStyleId>
              </a:tblPr>
              <a:tblGrid>
                <a:gridCol w="173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8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7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Язык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Код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Комментарии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Пустые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Всего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Svelte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589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400">
                          <a:latin typeface="Times New Roman"/>
                          <a:cs typeface="Times New Roman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221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1811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7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Rust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1083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145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1272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7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CSS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344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61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408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TypeScript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158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832949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АКТУАЛЬНОСТЬ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664509925" name="Content Placeholder 2"/>
          <p:cNvSpPr>
            <a:spLocks noGrp="1"/>
          </p:cNvSpPr>
          <p:nvPr>
            <p:ph idx="1"/>
          </p:nvPr>
        </p:nvSpPr>
        <p:spPr bwMode="auto">
          <a:xfrm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Актуальность данной работы обусловлена растущим интересом к применению беспилотных летательных аппаратов (БПЛА) в сельском хозяйстве и необходимостью развития точного земледелия. В частности, дроны используются для мониторинга урожая и создания точных карт полей, что является ключевым сегментом "умного сельского хозяйства".</a:t>
            </a:r>
            <a:r>
              <a:rPr lang="en-US" sz="2600">
                <a:latin typeface="Times New Roman"/>
                <a:cs typeface="Times New Roman"/>
              </a:rPr>
              <a:t> 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Преимущества: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повышении эффективности использования БПЛА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сокращение затраты на выезд специалистов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скорость и точность предварительной оценки затрат на выезд специалистов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693617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AFF1B61-3AB2-B5BD-5BAD-3F50C69BB005}" type="slidenum">
              <a:rPr lang="en-US" sz="1800"/>
              <a:t>3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418367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ОБЗОР АНАЛОГОВ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889316078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Font typeface="Arial"/>
              <a:buNone/>
              <a:defRPr/>
            </a:pP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178250186" name="Table 1178250185"/>
          <p:cNvGraphicFramePr>
            <a:graphicFrameLocks/>
          </p:cNvGraphicFramePr>
          <p:nvPr/>
        </p:nvGraphicFramePr>
        <p:xfrm>
          <a:off x="628649" y="571318"/>
          <a:ext cx="7873997" cy="5686336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190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1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15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Возможность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DroneDeploy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Litchi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Pix4D Capture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UgCS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45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Планирование маршрута полета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Управление полетом дрона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72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Обработка полученных данных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Визуализация карты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6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Ограниченный ряд поддерживаемых дронов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72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Добавление собственных дронов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Нет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26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Поддержка OC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iOS, Android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Windows, macOS, Linux, Android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Лицензия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89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Стоимость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$149+/месяц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$25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Бесплатно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€790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+ или</a:t>
                      </a:r>
                      <a:br>
                        <a:rPr sz="1400">
                          <a:latin typeface="Times New Roman"/>
                          <a:cs typeface="Times New Roman"/>
                        </a:rPr>
                      </a:br>
                      <a:r>
                        <a:rPr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€149+/месяц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336288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347720-4710-229A-90E1-F114780D6DE6}" type="slidenum">
              <a:rPr lang="en-US" sz="1800"/>
              <a:t>4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450614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marL="0" marR="0" indent="0"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ДИАГРАММА ВАРИАНТОВ ИСПОЛЬЗОВАНИЯ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00547148" name="Content Placeholder 100547147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001367" y="720000"/>
            <a:ext cx="5141265" cy="5850950"/>
          </a:xfrm>
          <a:prstGeom prst="rect">
            <a:avLst/>
          </a:prstGeom>
        </p:spPr>
      </p:pic>
      <p:sp>
        <p:nvSpPr>
          <p:cNvPr id="20305243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7E4A08-3B0B-E35D-E7CD-2787AA887376}" type="slidenum">
              <a:rPr lang="en-US" sz="1800"/>
              <a:t>5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751733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ДИАГРАММА ДЕЯТЕЛЬНОСТИ</a:t>
            </a:r>
          </a:p>
        </p:txBody>
      </p:sp>
      <p:pic>
        <p:nvPicPr>
          <p:cNvPr id="295919669" name="Content Placeholder 295919668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945721" y="720000"/>
            <a:ext cx="7252555" cy="6064772"/>
          </a:xfrm>
          <a:prstGeom prst="rect">
            <a:avLst/>
          </a:prstGeom>
        </p:spPr>
      </p:pic>
      <p:sp>
        <p:nvSpPr>
          <p:cNvPr id="7533856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0256197-02AD-EFD3-7400-EBC3244E43BD}" type="slidenum">
              <a:rPr lang="en-US" sz="1800"/>
              <a:t>6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9888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ДИАГРАММА КОМПОНЕНТОВ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3695217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721FC3-51EA-9124-813C-35F55D15147D}" type="slidenum">
              <a:rPr lang="en-US" sz="1800"/>
              <a:t>7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5936-4BEC-496E-8825-E6B36AEF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9078D-9454-42D4-956B-6424EA3562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41" y="576012"/>
            <a:ext cx="6366917" cy="61314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003959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МОДЕЛЬ БАЗЫ ДАННЫХ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511703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1A82AD-015B-C151-4D95-00498DE30D4E}" type="slidenum">
              <a:rPr lang="en-US" sz="1800"/>
              <a:t>8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AD20E6-33FF-4EE1-8D36-8141BA5411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" y="1340768"/>
            <a:ext cx="8997638" cy="45725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5885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ИСПОЛЬЗУЕМЫЕ ТЕХНОЛОГИИ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29541434" name="Content Placeholder 2"/>
          <p:cNvSpPr>
            <a:spLocks noGrp="1"/>
          </p:cNvSpPr>
          <p:nvPr>
            <p:ph idx="1"/>
          </p:nvPr>
        </p:nvSpPr>
        <p:spPr bwMode="auto">
          <a:xfrm>
            <a:off x="628650" y="720000"/>
            <a:ext cx="7886700" cy="430697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Фреймворк</a:t>
            </a:r>
            <a:r>
              <a:rPr lang="en-US">
                <a:latin typeface="Times New Roman"/>
                <a:cs typeface="Times New Roman"/>
              </a:rPr>
              <a:t>: Tauri.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Язык программирования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ru-RU">
                <a:latin typeface="Times New Roman"/>
                <a:cs typeface="Times New Roman"/>
              </a:rPr>
              <a:t>бэкенда</a:t>
            </a:r>
            <a:r>
              <a:rPr lang="en-US">
                <a:latin typeface="Times New Roman"/>
                <a:cs typeface="Times New Roman"/>
              </a:rPr>
              <a:t>: Rust.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База данных</a:t>
            </a:r>
            <a:r>
              <a:rPr lang="en-US">
                <a:latin typeface="Times New Roman"/>
                <a:cs typeface="Times New Roman"/>
              </a:rPr>
              <a:t>: Sqlite.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Фреймворк фронтенда</a:t>
            </a:r>
            <a:r>
              <a:rPr lang="en-US">
                <a:latin typeface="Times New Roman"/>
                <a:cs typeface="Times New Roman"/>
              </a:rPr>
              <a:t>: Svelte.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Язык программирования фронтенда</a:t>
            </a:r>
            <a:r>
              <a:rPr lang="en-US">
                <a:latin typeface="Times New Roman"/>
                <a:cs typeface="Times New Roman"/>
              </a:rPr>
              <a:t>: TypeScript.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Библиотека для отображения карты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OpenLayers.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134391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E37F56-B8BF-A4B8-E878-7F6871925BDE}" type="slidenum">
              <a:rPr lang="en-US" sz="1800"/>
              <a:t>9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  <p:sp>
        <p:nvSpPr>
          <p:cNvPr id="29505722" name="Content Placeholder 2"/>
          <p:cNvSpPr>
            <a:spLocks noGrp="1"/>
          </p:cNvSpPr>
          <p:nvPr/>
        </p:nvSpPr>
        <p:spPr bwMode="auto">
          <a:xfrm>
            <a:off x="628649" y="5026977"/>
            <a:ext cx="7886700" cy="114998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sz="2600"/>
              <a:t>Исходный код:</a:t>
            </a:r>
          </a:p>
          <a:p>
            <a:pPr marL="0" indent="0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https://github.com/EvgenKot/uav_route_calculation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681</Words>
  <Application>Microsoft Office PowerPoint</Application>
  <DocSecurity>0</DocSecurity>
  <PresentationFormat>On-screen Show (4:3)</PresentationFormat>
  <Paragraphs>193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Times New Roman</vt:lpstr>
      <vt:lpstr>Office Theme</vt:lpstr>
      <vt:lpstr>РАЗРАБОТКА НАСТОЛЬНОГО ПРИЛОЖЕНИЯ ДЛЯ РАСЧЕТА МАРШРУТА СЕЛЬСКОХОЗЯЙСТВЕННОГО ДРОНА ПО ИМЕЮЩИМСЯ ХАРАКТЕРИСТИКАМ</vt:lpstr>
      <vt:lpstr>ЦЕЛЬ И ЗАДАЧИ</vt:lpstr>
      <vt:lpstr>АКТУАЛЬНОСТЬ</vt:lpstr>
      <vt:lpstr>ОБЗОР АНАЛОГОВ</vt:lpstr>
      <vt:lpstr>ДИАГРАММА ВАРИАНТОВ ИСПОЛЬЗОВАНИЯ</vt:lpstr>
      <vt:lpstr>ДИАГРАММА ДЕЯТЕЛЬНОСТИ</vt:lpstr>
      <vt:lpstr>ДИАГРАММА КОМПОНЕНТОВ СИСТЕМЫ</vt:lpstr>
      <vt:lpstr>МОДЕЛЬ БАЗЫ ДАННЫХ</vt:lpstr>
      <vt:lpstr>ИСПОЛЬЗУЕМЫЕ ТЕХНОЛОГИИ</vt:lpstr>
      <vt:lpstr>СРАВНЕНИЕ АЛГОРИТМОВ</vt:lpstr>
      <vt:lpstr>ВИЗУАЛИЗАЦИЯ РАБОТЫ АЛГОРИТМА ДИСКРЕТИЗАЦИИ</vt:lpstr>
      <vt:lpstr>ВИЗУАЛИЗАЦИЯ РАБОТЫ АЛГОРИТМА  БЛИЖАЙШЕГО СОСЕДА</vt:lpstr>
      <vt:lpstr>ВИЗУАЛИЗАЦИЯ РАБОТЫ АЛГОРИТМА  БЛИЖАЙШЕГО СОСЕДА</vt:lpstr>
      <vt:lpstr>ВИЗУАЛИЗАЦИЯ РАБОТЫ АЛГОРИТМА  ПОЛНОГО  ПЕРЕБОРА</vt:lpstr>
      <vt:lpstr>ЭТАПЫ РАБОТЫ АЛГОРИТМА  ДЛЯ ПРЯМОУГОЛЬНЫХ ОБЛАСТЕЙ</vt:lpstr>
      <vt:lpstr>ВИЗУАЛИЗАЦИЯ РАБОТЫ АЛГОРИТМА  ПОСТРОЕНИЯ МАРШРУТА ВНУТРИ ПРЯМОУГОЛЬНОЙ ОБЛАСТИ</vt:lpstr>
      <vt:lpstr>ВИЗУАЛИЗАЦИЯ РАБОТЫ АЛГОРИТМА  СВЯЗЫВАНИЯ ПРЯМОУГОЛЬНЫХ ОБЛАСТЕЙ</vt:lpstr>
      <vt:lpstr>ВИЗУАЛИЗАЦИЯ РАБОТЫ АЛГОРИТМА  СВЯЗЫВАНИЯ ПРЯМОУГОЛЬНЫХ ОБЛАСТЕЙ</vt:lpstr>
      <vt:lpstr>ВИЗУАЛИЗАЦИЯ РАБОТЫ АЛГОРИТМА  ДЛЯ ПРЯМОУГОЛЬНЫХ ОБЛАСТЕЙ</vt:lpstr>
      <vt:lpstr>ИНТЕРФЕЙС СИСТЕМЫ</vt:lpstr>
      <vt:lpstr>ТЕСТИРОВАНИЕ СИСТЕМЫ</vt:lpstr>
      <vt:lpstr>ОСНОВНЫЕ РЕЗУЛЬТАТЫ</vt:lpstr>
      <vt:lpstr>ПОДСЧЕТ СТРОК КОДА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ДЕСКТОПНОГО ПРИЛОЖЕНИЯ ДЛЯ РАСЧЕТА МАРШРУТА СЕЛЬСКОХОЗЯЙСТВЕННОГО ДРОНА ПО ИМЕЮЩИМСЯ ХАРАКТЕРИСТИКАМ</dc:title>
  <dc:subject/>
  <dc:creator/>
  <cp:keywords/>
  <dc:description/>
  <cp:lastModifiedBy>Evgen Kot</cp:lastModifiedBy>
  <cp:revision>30</cp:revision>
  <dcterms:created xsi:type="dcterms:W3CDTF">2012-12-03T06:56:55Z</dcterms:created>
  <dcterms:modified xsi:type="dcterms:W3CDTF">2024-05-20T19:51:02Z</dcterms:modified>
  <cp:category/>
  <dc:identifier/>
  <cp:contentStatus/>
  <dc:language/>
  <cp:version/>
</cp:coreProperties>
</file>